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4" r:id="rId5"/>
    <p:sldId id="265" r:id="rId6"/>
    <p:sldId id="286" r:id="rId7"/>
    <p:sldId id="266" r:id="rId8"/>
    <p:sldId id="267" r:id="rId9"/>
    <p:sldId id="269" r:id="rId10"/>
    <p:sldId id="270" r:id="rId11"/>
    <p:sldId id="271" r:id="rId12"/>
    <p:sldId id="283" r:id="rId13"/>
    <p:sldId id="275" r:id="rId14"/>
    <p:sldId id="284" r:id="rId15"/>
    <p:sldId id="276" r:id="rId16"/>
    <p:sldId id="277" r:id="rId17"/>
    <p:sldId id="278" r:id="rId18"/>
    <p:sldId id="280" r:id="rId19"/>
    <p:sldId id="279" r:id="rId20"/>
    <p:sldId id="281" r:id="rId21"/>
    <p:sldId id="289" r:id="rId22"/>
    <p:sldId id="290" r:id="rId2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CCECFF"/>
    <a:srgbClr val="0000FF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Backup%20preventivo%20Ing%20Gloria\Google%20Drive\SGC\INFOR_ADICIONAL\SEGUIMIENTO_QUEJAS%20y%20CALIFICACIONES%20SS\2018\Satisfacci&#243;n%20del%20cliente%202018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/>
              <a:t>COMPARATIVO DE LA CALIFICACIÓN DEL SERVICIO 2006 - 2018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GH!$L$2:$X$2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59-45C5-992A-03A7CB75D37D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GH!$L$3:$X$3</c:f>
              <c:numCache>
                <c:formatCode>General</c:formatCode>
                <c:ptCount val="13"/>
              </c:numCache>
            </c:numRef>
          </c:val>
          <c:extLst>
            <c:ext xmlns:c16="http://schemas.microsoft.com/office/drawing/2014/chart" uri="{C3380CC4-5D6E-409C-BE32-E72D297353CC}">
              <c16:uniqueId val="{00000001-D659-45C5-992A-03A7CB75D37D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GH!$L$4:$X$4</c:f>
              <c:numCache>
                <c:formatCode>0%</c:formatCode>
                <c:ptCount val="13"/>
                <c:pt idx="0">
                  <c:v>0.88</c:v>
                </c:pt>
                <c:pt idx="1">
                  <c:v>0.97</c:v>
                </c:pt>
                <c:pt idx="2">
                  <c:v>0.97</c:v>
                </c:pt>
                <c:pt idx="3">
                  <c:v>0.99</c:v>
                </c:pt>
                <c:pt idx="4">
                  <c:v>0.99</c:v>
                </c:pt>
                <c:pt idx="5">
                  <c:v>0</c:v>
                </c:pt>
                <c:pt idx="6">
                  <c:v>0.99</c:v>
                </c:pt>
                <c:pt idx="7">
                  <c:v>1</c:v>
                </c:pt>
                <c:pt idx="8">
                  <c:v>1</c:v>
                </c:pt>
                <c:pt idx="9">
                  <c:v>0.96</c:v>
                </c:pt>
                <c:pt idx="10">
                  <c:v>0.94</c:v>
                </c:pt>
                <c:pt idx="1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659-45C5-992A-03A7CB75D37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3959424"/>
        <c:axId val="63960960"/>
      </c:barChart>
      <c:catAx>
        <c:axId val="6395942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63960960"/>
        <c:crosses val="autoZero"/>
        <c:auto val="1"/>
        <c:lblAlgn val="ctr"/>
        <c:lblOffset val="100"/>
        <c:noMultiLvlLbl val="0"/>
      </c:catAx>
      <c:valAx>
        <c:axId val="63960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63959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5566-D38A-4809-AF18-A9CEEFCF61C2}" type="datetimeFigureOut">
              <a:rPr lang="es-CO" smtClean="0"/>
              <a:t>2/04/2019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45330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5566-D38A-4809-AF18-A9CEEFCF61C2}" type="datetimeFigureOut">
              <a:rPr lang="es-CO" smtClean="0"/>
              <a:t>2/04/2019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7002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5566-D38A-4809-AF18-A9CEEFCF61C2}" type="datetimeFigureOut">
              <a:rPr lang="es-CO" smtClean="0"/>
              <a:t>2/04/2019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54367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5566-D38A-4809-AF18-A9CEEFCF61C2}" type="datetimeFigureOut">
              <a:rPr lang="es-CO" smtClean="0"/>
              <a:t>2/04/2019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3515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5566-D38A-4809-AF18-A9CEEFCF61C2}" type="datetimeFigureOut">
              <a:rPr lang="es-CO" smtClean="0"/>
              <a:t>2/04/2019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22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5566-D38A-4809-AF18-A9CEEFCF61C2}" type="datetimeFigureOut">
              <a:rPr lang="es-CO" smtClean="0"/>
              <a:t>2/04/2019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943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5566-D38A-4809-AF18-A9CEEFCF61C2}" type="datetimeFigureOut">
              <a:rPr lang="es-CO" smtClean="0"/>
              <a:t>2/04/2019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61025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5566-D38A-4809-AF18-A9CEEFCF61C2}" type="datetimeFigureOut">
              <a:rPr lang="es-CO" smtClean="0"/>
              <a:t>2/04/2019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1026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5566-D38A-4809-AF18-A9CEEFCF61C2}" type="datetimeFigureOut">
              <a:rPr lang="es-CO" smtClean="0"/>
              <a:t>2/04/2019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22615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5566-D38A-4809-AF18-A9CEEFCF61C2}" type="datetimeFigureOut">
              <a:rPr lang="es-CO" smtClean="0"/>
              <a:t>2/04/2019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6931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5566-D38A-4809-AF18-A9CEEFCF61C2}" type="datetimeFigureOut">
              <a:rPr lang="es-CO" smtClean="0"/>
              <a:t>2/04/2019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53537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B5566-D38A-4809-AF18-A9CEEFCF61C2}" type="datetimeFigureOut">
              <a:rPr lang="es-CO" smtClean="0"/>
              <a:t>2/04/2019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1307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Resumen%20AC.xls" TargetMode="Externa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Resumen%20AC.xls" TargetMode="Externa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Resumen%20AC.xls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820473" y="4945487"/>
            <a:ext cx="72636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 dirty="0" smtClean="0">
                <a:solidFill>
                  <a:srgbClr val="FF0000"/>
                </a:solidFill>
              </a:rPr>
              <a:t>GESTIÓN HUMANA</a:t>
            </a:r>
            <a:endParaRPr lang="es-CO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54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943369"/>
              </p:ext>
            </p:extLst>
          </p:nvPr>
        </p:nvGraphicFramePr>
        <p:xfrm>
          <a:off x="422775" y="1400129"/>
          <a:ext cx="10121225" cy="1924183"/>
        </p:xfrm>
        <a:graphic>
          <a:graphicData uri="http://schemas.openxmlformats.org/drawingml/2006/table">
            <a:tbl>
              <a:tblPr/>
              <a:tblGrid>
                <a:gridCol w="10536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5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85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1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42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40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864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768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4976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QUEJAS POR PROCESO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QUEJAS </a:t>
                      </a:r>
                      <a:r>
                        <a:rPr lang="es-E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CERRADAS POR</a:t>
                      </a:r>
                      <a:r>
                        <a:rPr lang="es-ES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PROCESO</a:t>
                      </a:r>
                      <a:endParaRPr lang="es-E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QUEJAS </a:t>
                      </a:r>
                      <a:r>
                        <a:rPr lang="es-E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RECURRENTES POR </a:t>
                      </a:r>
                      <a:r>
                        <a:rPr lang="es-E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PROCESO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RESPUESTA DE </a:t>
                      </a:r>
                      <a:r>
                        <a:rPr lang="es-E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 QUEJAS </a:t>
                      </a:r>
                      <a:r>
                        <a:rPr lang="es-E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DENTRO DEL TIEMPO ESTABLECIDO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88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2018-1</a:t>
                      </a:r>
                      <a:endParaRPr lang="es-CO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2018-2</a:t>
                      </a:r>
                      <a:endParaRPr lang="es-CO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2018-1</a:t>
                      </a:r>
                      <a:endParaRPr lang="es-CO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2018-2</a:t>
                      </a:r>
                      <a:endParaRPr lang="es-CO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2018-1</a:t>
                      </a:r>
                      <a:endParaRPr lang="es-CO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2018-2</a:t>
                      </a:r>
                      <a:endParaRPr lang="es-CO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2018-1</a:t>
                      </a:r>
                      <a:endParaRPr lang="es-CO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2018-2</a:t>
                      </a:r>
                      <a:endParaRPr lang="es-CO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15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s-CO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s-CO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s-CO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s-CO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s-CO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s-CO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5381">
                <a:tc gridSpan="8">
                  <a:txBody>
                    <a:bodyPr/>
                    <a:lstStyle/>
                    <a:p>
                      <a:pPr marL="0" indent="0" algn="just" fontAlgn="ctr">
                        <a:buNone/>
                      </a:pPr>
                      <a:r>
                        <a:rPr lang="es-MX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Quejas: 1</a:t>
                      </a:r>
                    </a:p>
                    <a:p>
                      <a:pPr marL="0" indent="0" algn="just" fontAlgn="ctr">
                        <a:buNone/>
                      </a:pPr>
                      <a:r>
                        <a:rPr lang="es-MX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Solicitudes realizadas por la página web: 2</a:t>
                      </a:r>
                      <a:endParaRPr lang="es-MX" sz="20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0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0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0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0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0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0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0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780763"/>
              </p:ext>
            </p:extLst>
          </p:nvPr>
        </p:nvGraphicFramePr>
        <p:xfrm>
          <a:off x="422775" y="3489364"/>
          <a:ext cx="10121225" cy="14023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34304">
                  <a:extLst>
                    <a:ext uri="{9D8B030D-6E8A-4147-A177-3AD203B41FA5}">
                      <a16:colId xmlns:a16="http://schemas.microsoft.com/office/drawing/2014/main" val="1162191619"/>
                    </a:ext>
                  </a:extLst>
                </a:gridCol>
                <a:gridCol w="5186921">
                  <a:extLst>
                    <a:ext uri="{9D8B030D-6E8A-4147-A177-3AD203B41FA5}">
                      <a16:colId xmlns:a16="http://schemas.microsoft.com/office/drawing/2014/main" val="3258996133"/>
                    </a:ext>
                  </a:extLst>
                </a:gridCol>
              </a:tblGrid>
              <a:tr h="1995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/>
                        </a:rPr>
                        <a:t>QUEJA</a:t>
                      </a:r>
                      <a:endParaRPr lang="es-CO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60" marR="4426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/>
                        </a:rPr>
                        <a:t>RESPUESTA AL USUARIO</a:t>
                      </a:r>
                      <a:endParaRPr lang="es-CO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60" marR="442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400485"/>
                  </a:ext>
                </a:extLst>
              </a:tr>
              <a:tr h="90546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400" b="0" dirty="0" smtClean="0">
                          <a:solidFill>
                            <a:schemeClr val="tx1"/>
                          </a:solidFill>
                          <a:effectLst/>
                        </a:rPr>
                        <a:t>“</a:t>
                      </a:r>
                      <a:r>
                        <a:rPr lang="es-CO" sz="1400" b="0" i="1" dirty="0" smtClean="0">
                          <a:solidFill>
                            <a:schemeClr val="tx1"/>
                          </a:solidFill>
                          <a:effectLst/>
                        </a:rPr>
                        <a:t>El día 30 de julio de 2018, solicité un certificado laboral, el cual debió ser entregado el 14 de agosto y hasta el día 24 de agosto no he recibido respuesta oportuna y eficiente a pesar de que me informan que desde hace días se encuentra lista para revisión de la jefe de personal”</a:t>
                      </a:r>
                      <a:r>
                        <a:rPr lang="es-CO" sz="1400" b="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s-CO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60" marR="4426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Jefatura de Personal presentó respuesta al usuario, para el efecto entregó el certificado solicitado, e igualmente ofreció disculpas por la demora en el tramite del mismo.</a:t>
                      </a:r>
                      <a:endParaRPr lang="es-CO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260" marR="4426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144573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847293" y="763605"/>
            <a:ext cx="9272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QUEJAS</a:t>
            </a:r>
            <a:endParaRPr lang="es-CO" sz="2400" dirty="0"/>
          </a:p>
        </p:txBody>
      </p:sp>
    </p:spTree>
    <p:extLst>
      <p:ext uri="{BB962C8B-B14F-4D97-AF65-F5344CB8AC3E}">
        <p14:creationId xmlns:p14="http://schemas.microsoft.com/office/powerpoint/2010/main" val="239278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47039" y="745659"/>
            <a:ext cx="953968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ctr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2800" b="1" dirty="0" smtClean="0">
                <a:solidFill>
                  <a:srgbClr val="FF0000"/>
                </a:solidFill>
              </a:rPr>
              <a:t>OBJETIVO 2</a:t>
            </a:r>
          </a:p>
          <a:p>
            <a:pPr algn="just" defTabSz="457200" fontAlgn="ctr">
              <a:defRPr/>
            </a:pPr>
            <a:endParaRPr lang="es-CO" sz="2800" b="1" dirty="0" smtClean="0">
              <a:solidFill>
                <a:srgbClr val="FF0000"/>
              </a:solidFill>
            </a:endParaRPr>
          </a:p>
          <a:p>
            <a:pPr lvl="0" algn="just"/>
            <a:r>
              <a:rPr lang="es-CO" sz="2800" b="1" u="sng" dirty="0">
                <a:solidFill>
                  <a:srgbClr val="FF0000"/>
                </a:solidFill>
              </a:rPr>
              <a:t>Cumplir con las necesidades y expectativas de nuestros usuarios a través de los </a:t>
            </a:r>
            <a:r>
              <a:rPr lang="es-CO" sz="2800" b="1" u="sng" dirty="0" smtClean="0">
                <a:solidFill>
                  <a:srgbClr val="FF0000"/>
                </a:solidFill>
              </a:rPr>
              <a:t>acuerdos </a:t>
            </a:r>
            <a:r>
              <a:rPr lang="es-CO" sz="2800" b="1" u="sng" dirty="0">
                <a:solidFill>
                  <a:srgbClr val="FF0000"/>
                </a:solidFill>
              </a:rPr>
              <a:t>de </a:t>
            </a:r>
            <a:r>
              <a:rPr lang="es-CO" sz="2800" b="1" u="sng" dirty="0" smtClean="0">
                <a:solidFill>
                  <a:srgbClr val="FF0000"/>
                </a:solidFill>
              </a:rPr>
              <a:t>servicio</a:t>
            </a:r>
            <a:r>
              <a:rPr lang="es-CO" sz="2800" b="1" u="sng" dirty="0">
                <a:solidFill>
                  <a:srgbClr val="FF0000"/>
                </a:solidFill>
              </a:rPr>
              <a:t>, los requisitos técnicos y la reglamentación establecida por la Universidad</a:t>
            </a:r>
            <a:r>
              <a:rPr lang="es-CO" sz="2800" b="1" u="sng" dirty="0" smtClean="0">
                <a:solidFill>
                  <a:srgbClr val="FF0000"/>
                </a:solidFill>
              </a:rPr>
              <a:t>.</a:t>
            </a:r>
          </a:p>
          <a:p>
            <a:pPr lvl="0" algn="just"/>
            <a:endParaRPr lang="es-CO" sz="2800" b="1" u="sng" dirty="0" smtClean="0"/>
          </a:p>
          <a:p>
            <a:pPr algn="ctr"/>
            <a:r>
              <a:rPr lang="es-CO" sz="2800" b="1" kern="0" dirty="0"/>
              <a:t>Desempeño de los procesos y conformidad del </a:t>
            </a:r>
            <a:r>
              <a:rPr lang="es-CO" sz="2800" b="1" kern="0" dirty="0" smtClean="0"/>
              <a:t>servicio.</a:t>
            </a:r>
            <a:r>
              <a:rPr lang="es-ES" sz="2800" b="1" dirty="0" smtClean="0"/>
              <a:t> </a:t>
            </a:r>
            <a:endParaRPr lang="es-ES" sz="2800" b="1" dirty="0"/>
          </a:p>
          <a:p>
            <a:pPr lvl="0" algn="just"/>
            <a:endParaRPr lang="es-CO" sz="2800" b="1" u="sng" dirty="0"/>
          </a:p>
          <a:p>
            <a:pPr marL="0" indent="0" algn="ctr" fontAlgn="ctr">
              <a:buFont typeface="Arial" panose="020B0604020202020204" pitchFamily="34" charset="0"/>
              <a:buNone/>
            </a:pPr>
            <a:r>
              <a:rPr lang="es-CO" sz="2800" b="1" dirty="0"/>
              <a:t>Cumplir con los acuerdos de servicio como mínimo en un 80</a:t>
            </a:r>
            <a:r>
              <a:rPr lang="es-CO" sz="2800" b="1" dirty="0" smtClean="0"/>
              <a:t>%.</a:t>
            </a:r>
            <a:endParaRPr lang="es-CO" sz="2800" b="1" dirty="0"/>
          </a:p>
        </p:txBody>
      </p:sp>
    </p:spTree>
    <p:extLst>
      <p:ext uri="{BB962C8B-B14F-4D97-AF65-F5344CB8AC3E}">
        <p14:creationId xmlns:p14="http://schemas.microsoft.com/office/powerpoint/2010/main" val="239426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34818" y="1035791"/>
            <a:ext cx="9864159" cy="63408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0" hangingPunct="0">
              <a:defRPr/>
            </a:pPr>
            <a:r>
              <a:rPr lang="es-MX" sz="2000" b="1" kern="0" dirty="0" smtClean="0">
                <a:solidFill>
                  <a:srgbClr val="FF0000"/>
                </a:solidFill>
                <a:latin typeface="+mn-lt"/>
              </a:rPr>
              <a:t>Análisis objetivo 2 </a:t>
            </a:r>
            <a:r>
              <a:rPr lang="es-ES" sz="2000" b="1" kern="0" dirty="0" smtClean="0">
                <a:solidFill>
                  <a:srgbClr val="FF0000"/>
                </a:solidFill>
                <a:latin typeface="+mn-lt"/>
              </a:rPr>
              <a:t>de Calidad </a:t>
            </a:r>
            <a:r>
              <a:rPr lang="es-MX" sz="2000" b="1" kern="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s-MX" sz="2000" b="1" kern="0" dirty="0" smtClean="0">
                <a:solidFill>
                  <a:srgbClr val="FF0000"/>
                </a:solidFill>
                <a:latin typeface="+mn-lt"/>
              </a:rPr>
            </a:br>
            <a:r>
              <a:rPr lang="es-MX" sz="2000" b="1" dirty="0" smtClean="0">
                <a:solidFill>
                  <a:srgbClr val="FF0000"/>
                </a:solidFill>
                <a:latin typeface="+mn-lt"/>
              </a:rPr>
              <a:t>INDICADORES DE </a:t>
            </a:r>
            <a:r>
              <a:rPr lang="es-ES" sz="2000" b="1" dirty="0" smtClean="0">
                <a:solidFill>
                  <a:srgbClr val="FF0000"/>
                </a:solidFill>
                <a:latin typeface="+mn-lt"/>
              </a:rPr>
              <a:t>ACUERDOS DE SERVICIO</a:t>
            </a:r>
            <a:r>
              <a:rPr lang="es-CO" sz="2000" b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s-CO" sz="2000" b="1" dirty="0" smtClean="0">
                <a:solidFill>
                  <a:srgbClr val="FF0000"/>
                </a:solidFill>
                <a:latin typeface="+mn-lt"/>
              </a:rPr>
            </a:br>
            <a:endParaRPr lang="es-ES" sz="2000" b="1" kern="0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5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608722"/>
              </p:ext>
            </p:extLst>
          </p:nvPr>
        </p:nvGraphicFramePr>
        <p:xfrm>
          <a:off x="805734" y="2233895"/>
          <a:ext cx="9886691" cy="1211315"/>
        </p:xfrm>
        <a:graphic>
          <a:graphicData uri="http://schemas.openxmlformats.org/drawingml/2006/table">
            <a:tbl>
              <a:tblPr/>
              <a:tblGrid>
                <a:gridCol w="4854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34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69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997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</a:rPr>
                        <a:t>INDICADOR</a:t>
                      </a:r>
                      <a:endParaRPr lang="es-ES" sz="18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</a:rPr>
                        <a:t>RESULTADO</a:t>
                      </a:r>
                      <a:endParaRPr lang="es-ES" sz="18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</a:rPr>
                        <a:t>PROMEDIO</a:t>
                      </a:r>
                      <a:endParaRPr lang="es-ES" sz="18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4539">
                <a:tc vMerge="1">
                  <a:txBody>
                    <a:bodyPr/>
                    <a:lstStyle/>
                    <a:p>
                      <a:pPr algn="just" fontAlgn="ctr"/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2018-1</a:t>
                      </a:r>
                      <a:endParaRPr lang="es-ES" sz="18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2018-2</a:t>
                      </a:r>
                      <a:endParaRPr lang="es-ES" sz="18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2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7020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Cumplimiento en el tiempo de entrega de las Certificaciones laborales (AS)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77%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078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827729" y="487743"/>
            <a:ext cx="989623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ctr">
              <a:spcBef>
                <a:spcPts val="0"/>
              </a:spcBef>
              <a:spcAft>
                <a:spcPts val="0"/>
              </a:spcAft>
              <a:defRPr/>
            </a:pPr>
            <a:endParaRPr lang="es-CO" sz="2800" b="1" dirty="0">
              <a:solidFill>
                <a:srgbClr val="FF0000"/>
              </a:solidFill>
            </a:endParaRPr>
          </a:p>
          <a:p>
            <a:pPr algn="ctr" defTabSz="457200" fontAlgn="ctr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2800" b="1" dirty="0">
                <a:solidFill>
                  <a:srgbClr val="FF0000"/>
                </a:solidFill>
              </a:rPr>
              <a:t>OBJETIVO 3</a:t>
            </a:r>
          </a:p>
          <a:p>
            <a:pPr algn="ctr" defTabSz="457200" fontAlgn="ctr">
              <a:spcBef>
                <a:spcPts val="0"/>
              </a:spcBef>
              <a:spcAft>
                <a:spcPts val="0"/>
              </a:spcAft>
              <a:defRPr/>
            </a:pPr>
            <a:endParaRPr lang="es-CO" sz="2800" b="1" u="sng" dirty="0">
              <a:solidFill>
                <a:srgbClr val="FF0000"/>
              </a:solidFill>
            </a:endParaRPr>
          </a:p>
          <a:p>
            <a:pPr lvl="0" algn="ctr"/>
            <a:r>
              <a:rPr lang="es-CO" sz="2800" b="1" u="sng" dirty="0">
                <a:solidFill>
                  <a:srgbClr val="FF0000"/>
                </a:solidFill>
              </a:rPr>
              <a:t>Garantizar la eficacia y eficiencia de los procesos que aseguren la excelencia y calidad </a:t>
            </a:r>
            <a:r>
              <a:rPr lang="es-CO" sz="2800" b="1" u="sng" dirty="0" smtClean="0">
                <a:solidFill>
                  <a:srgbClr val="FF0000"/>
                </a:solidFill>
              </a:rPr>
              <a:t>institucional.</a:t>
            </a:r>
            <a:endParaRPr lang="es-ES" sz="2800" u="sng" dirty="0">
              <a:solidFill>
                <a:srgbClr val="FF0000"/>
              </a:solidFill>
            </a:endParaRPr>
          </a:p>
          <a:p>
            <a:pPr lvl="0" algn="ctr"/>
            <a:endParaRPr lang="es-CO" sz="2800" b="1" u="sng" dirty="0"/>
          </a:p>
          <a:p>
            <a:pPr algn="ctr"/>
            <a:r>
              <a:rPr lang="es-CO" sz="2800" b="1" kern="0" dirty="0"/>
              <a:t>Desempeño de los procesos y conformidad del </a:t>
            </a:r>
            <a:r>
              <a:rPr lang="es-CO" sz="2800" b="1" kern="0" dirty="0" smtClean="0"/>
              <a:t>servicio.</a:t>
            </a:r>
            <a:r>
              <a:rPr lang="es-ES" sz="2800" b="1" dirty="0" smtClean="0"/>
              <a:t> </a:t>
            </a:r>
            <a:endParaRPr lang="es-ES" sz="2800" b="1" dirty="0"/>
          </a:p>
          <a:p>
            <a:pPr algn="ctr"/>
            <a:endParaRPr lang="es-ES" sz="2800" b="1" dirty="0"/>
          </a:p>
          <a:p>
            <a:pPr algn="ctr"/>
            <a:r>
              <a:rPr lang="es-CO" sz="2800" b="1" dirty="0"/>
              <a:t>Lograr que el 80% de indicadores de gestión de los procesos cumpla con la meta </a:t>
            </a:r>
            <a:r>
              <a:rPr lang="es-CO" sz="2800" b="1" dirty="0" smtClean="0"/>
              <a:t>establecida.</a:t>
            </a:r>
            <a:endParaRPr lang="es-CO" sz="2800" b="1" dirty="0"/>
          </a:p>
        </p:txBody>
      </p:sp>
    </p:spTree>
    <p:extLst>
      <p:ext uri="{BB962C8B-B14F-4D97-AF65-F5344CB8AC3E}">
        <p14:creationId xmlns:p14="http://schemas.microsoft.com/office/powerpoint/2010/main" val="55802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42657" y="607384"/>
            <a:ext cx="9707017" cy="7207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ctr"/>
            <a:r>
              <a:rPr lang="es-ES" sz="2000" b="1" dirty="0" smtClean="0">
                <a:solidFill>
                  <a:srgbClr val="FF3300"/>
                </a:solidFill>
              </a:rPr>
              <a:t/>
            </a:r>
            <a:br>
              <a:rPr lang="es-ES" sz="2000" b="1" dirty="0" smtClean="0">
                <a:solidFill>
                  <a:srgbClr val="FF3300"/>
                </a:solidFill>
              </a:rPr>
            </a:br>
            <a:r>
              <a:rPr lang="es-ES" sz="2400" b="1" dirty="0" smtClean="0">
                <a:solidFill>
                  <a:srgbClr val="FF0000"/>
                </a:solidFill>
                <a:latin typeface="+mn-lt"/>
              </a:rPr>
              <a:t>Análisis del Objetivo 3 de Calidad </a:t>
            </a:r>
            <a:r>
              <a:rPr lang="es-ES" sz="1800" b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s-ES" sz="1800" b="1" dirty="0" smtClean="0">
                <a:solidFill>
                  <a:srgbClr val="FF0000"/>
                </a:solidFill>
                <a:latin typeface="+mn-lt"/>
              </a:rPr>
            </a:br>
            <a:r>
              <a:rPr lang="es-CO" sz="2400" b="1" dirty="0" smtClean="0">
                <a:solidFill>
                  <a:srgbClr val="FF0000"/>
                </a:solidFill>
                <a:latin typeface="+mn-lt"/>
              </a:rPr>
              <a:t>INDICADORES DE GESTIÓN DEL PROCESOS</a:t>
            </a:r>
            <a:endParaRPr lang="es-CO" sz="24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5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323676"/>
              </p:ext>
            </p:extLst>
          </p:nvPr>
        </p:nvGraphicFramePr>
        <p:xfrm>
          <a:off x="968941" y="1721726"/>
          <a:ext cx="9195275" cy="2910094"/>
        </p:xfrm>
        <a:graphic>
          <a:graphicData uri="http://schemas.openxmlformats.org/drawingml/2006/table">
            <a:tbl>
              <a:tblPr/>
              <a:tblGrid>
                <a:gridCol w="4349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8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98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9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65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36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INDICADOR</a:t>
                      </a:r>
                      <a:endParaRPr lang="es-ES" sz="16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</a:rPr>
                        <a:t>RESULTADO</a:t>
                      </a:r>
                      <a:endParaRPr lang="es-E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</a:rPr>
                        <a:t>RESULTADO</a:t>
                      </a:r>
                      <a:endParaRPr lang="es-E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652">
                <a:tc vMerge="1">
                  <a:txBody>
                    <a:bodyPr/>
                    <a:lstStyle/>
                    <a:p>
                      <a:pPr algn="just" fontAlgn="ctr"/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2017-1</a:t>
                      </a:r>
                      <a:endParaRPr lang="es-ES" sz="16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2017-2</a:t>
                      </a:r>
                      <a:endParaRPr lang="es-ES" sz="16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2018-1</a:t>
                      </a:r>
                      <a:endParaRPr lang="es-ES" sz="16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2018-2</a:t>
                      </a:r>
                      <a:endParaRPr lang="es-ES" sz="16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96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Evaluación de desempeño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96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Cumplimiento plan de formación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3892">
                <a:tc>
                  <a:txBody>
                    <a:bodyPr/>
                    <a:lstStyle/>
                    <a:p>
                      <a:pPr algn="l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Vinculación (Cumplimiento del perfil de las requisiciones de Personal)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296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Evaluación del periodo de prueba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461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489558" y="875264"/>
            <a:ext cx="8353515" cy="11671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ctr">
              <a:spcBef>
                <a:spcPts val="0"/>
              </a:spcBef>
              <a:defRPr/>
            </a:pPr>
            <a:r>
              <a:rPr lang="es-CO" sz="2800" b="1" dirty="0" smtClean="0">
                <a:solidFill>
                  <a:srgbClr val="FF0000"/>
                </a:solidFill>
                <a:latin typeface="+mn-lt"/>
              </a:rPr>
              <a:t>PRODUCTO Y/O SERVICIO NO CONFORME IDENTIFICADO</a:t>
            </a:r>
            <a:endParaRPr lang="es-CO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3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206011"/>
              </p:ext>
            </p:extLst>
          </p:nvPr>
        </p:nvGraphicFramePr>
        <p:xfrm>
          <a:off x="1009356" y="2492896"/>
          <a:ext cx="9313920" cy="2110560"/>
        </p:xfrm>
        <a:graphic>
          <a:graphicData uri="http://schemas.openxmlformats.org/drawingml/2006/table">
            <a:tbl>
              <a:tblPr/>
              <a:tblGrid>
                <a:gridCol w="2410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852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82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2652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RESUMEN DE LA NO CONFORMIDAD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ACCIÓN/ACCIONES IMPLANTADAS </a:t>
                      </a:r>
                      <a:endParaRPr lang="es-ES" sz="16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ESTADO</a:t>
                      </a:r>
                      <a:endParaRPr lang="es-ES" sz="16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2880">
                <a:tc gridSpan="3">
                  <a:txBody>
                    <a:bodyPr/>
                    <a:lstStyle/>
                    <a:p>
                      <a:pPr algn="just" fontAlgn="ctr"/>
                      <a:r>
                        <a:rPr lang="es-ES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No se han</a:t>
                      </a:r>
                      <a:r>
                        <a:rPr lang="es-ES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presentado servicios no conformes por quejas recurrentes  , se presentó un servicio no conforme por entrega extemporánea de certificado, que incumple el acuerdo de servicio.</a:t>
                      </a:r>
                      <a:endParaRPr lang="es-ES" sz="20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ctr"/>
                      <a:endParaRPr lang="es-ES" sz="2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 fontAlgn="ctr"/>
                      <a:endParaRPr lang="es-ES" sz="1400" b="0" i="0" u="none" strike="noStrike" dirty="0">
                        <a:latin typeface="Century Gothic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 fontAlgn="ctr"/>
                      <a:endParaRPr lang="es-ES" sz="1400" b="1" i="0" u="none" strike="noStrike" dirty="0">
                        <a:latin typeface="Century Gothic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344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575121" y="2458779"/>
            <a:ext cx="74168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ctr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3200" b="1" kern="0" dirty="0" smtClean="0">
                <a:solidFill>
                  <a:srgbClr val="FF0000"/>
                </a:solidFill>
              </a:rPr>
              <a:t>RESULTADOS DE LAS AUDITORÍAS INTERNAS Y EXTERNAS</a:t>
            </a:r>
            <a:endParaRPr lang="es-MX" sz="3200" b="1" kern="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00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030828" y="1071095"/>
            <a:ext cx="8229600" cy="32585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400" b="1" kern="0" dirty="0" smtClean="0">
                <a:solidFill>
                  <a:srgbClr val="FF0000"/>
                </a:solidFill>
                <a:latin typeface="+mn-lt"/>
              </a:rPr>
              <a:t>RESULTADOS DE LAS AUDITORÍAS INTERNAS</a:t>
            </a:r>
            <a:endParaRPr lang="es-ES" sz="24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4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9746096"/>
              </p:ext>
            </p:extLst>
          </p:nvPr>
        </p:nvGraphicFramePr>
        <p:xfrm>
          <a:off x="618047" y="1755878"/>
          <a:ext cx="10901337" cy="2816122"/>
        </p:xfrm>
        <a:graphic>
          <a:graphicData uri="http://schemas.openxmlformats.org/drawingml/2006/table">
            <a:tbl>
              <a:tblPr/>
              <a:tblGrid>
                <a:gridCol w="461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1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14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14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14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14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7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27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389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1389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1389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1389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1389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1389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13899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106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9434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97584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93259">
                  <a:extLst>
                    <a:ext uri="{9D8B030D-6E8A-4147-A177-3AD203B41FA5}">
                      <a16:colId xmlns:a16="http://schemas.microsoft.com/office/drawing/2014/main" val="1419577080"/>
                    </a:ext>
                  </a:extLst>
                </a:gridCol>
                <a:gridCol w="449217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440410">
                  <a:extLst>
                    <a:ext uri="{9D8B030D-6E8A-4147-A177-3AD203B41FA5}">
                      <a16:colId xmlns:a16="http://schemas.microsoft.com/office/drawing/2014/main" val="3123950714"/>
                    </a:ext>
                  </a:extLst>
                </a:gridCol>
                <a:gridCol w="363870">
                  <a:extLst>
                    <a:ext uri="{9D8B030D-6E8A-4147-A177-3AD203B41FA5}">
                      <a16:colId xmlns:a16="http://schemas.microsoft.com/office/drawing/2014/main" val="1370206657"/>
                    </a:ext>
                  </a:extLst>
                </a:gridCol>
                <a:gridCol w="376016">
                  <a:extLst>
                    <a:ext uri="{9D8B030D-6E8A-4147-A177-3AD203B41FA5}">
                      <a16:colId xmlns:a16="http://schemas.microsoft.com/office/drawing/2014/main" val="1003816839"/>
                    </a:ext>
                  </a:extLst>
                </a:gridCol>
              </a:tblGrid>
              <a:tr h="21399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>
                          <a:latin typeface="+mn-lt"/>
                        </a:rPr>
                        <a:t>NC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>
                          <a:latin typeface="+mn-lt"/>
                        </a:rPr>
                        <a:t>NC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>
                          <a:latin typeface="+mn-lt"/>
                        </a:rPr>
                        <a:t>NC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>
                          <a:latin typeface="+mn-lt"/>
                        </a:rPr>
                        <a:t>NC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>
                          <a:latin typeface="+mn-lt"/>
                        </a:rPr>
                        <a:t>NC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>
                          <a:latin typeface="+mn-lt"/>
                        </a:rPr>
                        <a:t>NC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>
                          <a:latin typeface="+mn-lt"/>
                        </a:rPr>
                        <a:t>NC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>
                          <a:latin typeface="+mn-lt"/>
                        </a:rPr>
                        <a:t>NC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>
                          <a:latin typeface="+mn-lt"/>
                        </a:rPr>
                        <a:t>NC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 dirty="0">
                          <a:latin typeface="+mn-lt"/>
                        </a:rPr>
                        <a:t>NC</a:t>
                      </a:r>
                      <a:endParaRPr lang="es-ES" sz="1000" b="1" i="0" u="none" strike="noStrike" dirty="0"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 dirty="0">
                          <a:latin typeface="+mn-lt"/>
                        </a:rPr>
                        <a:t>NC</a:t>
                      </a:r>
                      <a:endParaRPr lang="es-ES" sz="1000" b="1" i="0" u="none" strike="noStrike" dirty="0"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 dirty="0">
                          <a:latin typeface="+mn-lt"/>
                        </a:rPr>
                        <a:t>NC</a:t>
                      </a:r>
                      <a:endParaRPr lang="es-ES" sz="1000" b="1" i="0" u="none" strike="noStrike" dirty="0"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 dirty="0">
                          <a:latin typeface="+mn-lt"/>
                        </a:rPr>
                        <a:t>NC</a:t>
                      </a:r>
                      <a:endParaRPr lang="es-ES" sz="1000" b="1" i="0" u="none" strike="noStrike" dirty="0"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 dirty="0">
                          <a:latin typeface="+mn-lt"/>
                        </a:rPr>
                        <a:t>NC</a:t>
                      </a:r>
                      <a:endParaRPr lang="es-ES" sz="1000" b="1" i="0" u="none" strike="noStrike" dirty="0"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 dirty="0">
                          <a:latin typeface="+mn-lt"/>
                        </a:rPr>
                        <a:t>NC</a:t>
                      </a:r>
                      <a:endParaRPr lang="es-ES" sz="1000" b="1" i="0" u="none" strike="noStrike" dirty="0"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 dirty="0">
                          <a:latin typeface="+mn-lt"/>
                        </a:rPr>
                        <a:t>NC</a:t>
                      </a:r>
                      <a:endParaRPr lang="es-ES" sz="1000" b="1" i="0" u="none" strike="noStrike" dirty="0"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 dirty="0">
                          <a:latin typeface="+mn-lt"/>
                        </a:rPr>
                        <a:t>NC</a:t>
                      </a:r>
                      <a:endParaRPr lang="es-ES" sz="1000" b="1" i="0" u="none" strike="noStrike" dirty="0"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 dirty="0">
                          <a:latin typeface="+mn-lt"/>
                        </a:rPr>
                        <a:t>NC</a:t>
                      </a:r>
                      <a:endParaRPr lang="es-ES" sz="1000" b="1" i="0" u="none" strike="noStrike" dirty="0"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 dirty="0">
                          <a:latin typeface="+mn-lt"/>
                        </a:rPr>
                        <a:t>NC</a:t>
                      </a:r>
                      <a:endParaRPr lang="es-ES" sz="1000" b="1" i="0" u="none" strike="noStrike" dirty="0"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 dirty="0">
                          <a:latin typeface="+mn-lt"/>
                        </a:rPr>
                        <a:t>NC</a:t>
                      </a:r>
                      <a:endParaRPr lang="es-ES" sz="1000" b="1" i="0" u="none" strike="noStrike" dirty="0"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 dirty="0">
                          <a:latin typeface="+mn-lt"/>
                        </a:rPr>
                        <a:t>NC</a:t>
                      </a:r>
                      <a:endParaRPr lang="es-ES" sz="1000" b="1" i="0" u="none" strike="noStrike" dirty="0"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 dirty="0">
                          <a:latin typeface="+mn-lt"/>
                        </a:rPr>
                        <a:t>NC</a:t>
                      </a:r>
                      <a:endParaRPr lang="es-ES" sz="1000" b="1" i="0" u="none" strike="noStrike" dirty="0"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 dirty="0">
                          <a:latin typeface="+mn-lt"/>
                        </a:rPr>
                        <a:t>NC</a:t>
                      </a:r>
                      <a:endParaRPr lang="es-ES" sz="1000" b="1" i="0" u="none" strike="noStrike" dirty="0"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94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 dirty="0">
                          <a:latin typeface="+mn-lt"/>
                        </a:rPr>
                        <a:t>II-2006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 dirty="0">
                          <a:latin typeface="+mn-lt"/>
                        </a:rPr>
                        <a:t>I-2007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 dirty="0">
                          <a:latin typeface="+mn-lt"/>
                        </a:rPr>
                        <a:t>II-2007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 dirty="0">
                          <a:latin typeface="+mn-lt"/>
                        </a:rPr>
                        <a:t>I-2008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 dirty="0">
                          <a:latin typeface="+mn-lt"/>
                        </a:rPr>
                        <a:t>II-2008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 dirty="0">
                          <a:latin typeface="+mn-lt"/>
                        </a:rPr>
                        <a:t>I -2009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 dirty="0">
                          <a:latin typeface="+mn-lt"/>
                        </a:rPr>
                        <a:t>II -2009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 dirty="0">
                          <a:latin typeface="+mn-lt"/>
                        </a:rPr>
                        <a:t>I -2010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 dirty="0">
                          <a:latin typeface="+mn-lt"/>
                        </a:rPr>
                        <a:t>2011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latin typeface="+mn-lt"/>
                        </a:rPr>
                        <a:t>2012-1</a:t>
                      </a:r>
                      <a:endParaRPr lang="es-ES" sz="1000" b="1" i="0" u="none" strike="noStrike" dirty="0"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latin typeface="+mn-lt"/>
                        </a:rPr>
                        <a:t>2012-2</a:t>
                      </a:r>
                      <a:endParaRPr lang="es-ES" sz="1000" b="1" i="0" u="none" strike="noStrike" dirty="0"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latin typeface="+mn-lt"/>
                        </a:rPr>
                        <a:t>2013-1</a:t>
                      </a:r>
                      <a:endParaRPr lang="es-ES" sz="1000" b="1" i="0" u="none" strike="noStrike" dirty="0"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latin typeface="+mn-lt"/>
                        </a:rPr>
                        <a:t>2013-2</a:t>
                      </a:r>
                      <a:endParaRPr lang="es-ES" sz="1000" b="1" i="0" u="none" strike="noStrike" dirty="0"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latin typeface="+mn-lt"/>
                        </a:rPr>
                        <a:t>2014-1</a:t>
                      </a:r>
                      <a:endParaRPr lang="es-ES" sz="1000" b="1" i="0" u="none" strike="noStrike" dirty="0"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latin typeface="+mn-lt"/>
                        </a:rPr>
                        <a:t>2014-2</a:t>
                      </a:r>
                      <a:endParaRPr lang="es-ES" sz="1000" b="1" i="0" u="none" strike="noStrike" dirty="0"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latin typeface="+mn-lt"/>
                        </a:rPr>
                        <a:t>2015-1</a:t>
                      </a:r>
                      <a:endParaRPr lang="es-ES" sz="1000" b="1" i="0" u="none" strike="noStrike" dirty="0"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latin typeface="+mn-lt"/>
                        </a:rPr>
                        <a:t>2015-2</a:t>
                      </a:r>
                      <a:endParaRPr lang="es-ES" sz="1000" b="1" i="0" u="none" strike="noStrike" dirty="0"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2016-1</a:t>
                      </a:r>
                      <a:endParaRPr lang="es-ES" sz="1000" b="1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2016-2</a:t>
                      </a:r>
                      <a:endParaRPr lang="es-ES" sz="1000" b="1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latin typeface="+mn-lt"/>
                        </a:rPr>
                        <a:t>2017-1</a:t>
                      </a:r>
                      <a:endParaRPr lang="es-ES" sz="1000" b="1" i="0" u="none" strike="noStrike" dirty="0"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latin typeface="+mn-lt"/>
                        </a:rPr>
                        <a:t>2017-1</a:t>
                      </a:r>
                      <a:endParaRPr lang="es-ES" sz="1000" b="1" i="0" u="none" strike="noStrike" dirty="0"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latin typeface="+mn-lt"/>
                        </a:rPr>
                        <a:t>2018-1</a:t>
                      </a:r>
                      <a:endParaRPr lang="es-ES" sz="1000" b="1" i="0" u="none" strike="noStrike" dirty="0"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latin typeface="+mn-lt"/>
                        </a:rPr>
                        <a:t>2018-1</a:t>
                      </a:r>
                      <a:endParaRPr lang="es-ES" sz="1000" b="1" i="0" u="none" strike="noStrike" dirty="0"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655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latin typeface="+mn-lt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latin typeface="+mn-lt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latin typeface="+mn-lt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latin typeface="+mn-lt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latin typeface="+mn-lt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latin typeface="+mn-lt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latin typeface="+mn-lt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latin typeface="+mn-lt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latin typeface="+mn-lt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latin typeface="+mn-lt"/>
                        </a:rPr>
                        <a:t>0</a:t>
                      </a:r>
                      <a:endParaRPr lang="es-ES" sz="1000" b="0" i="0" u="none" strike="noStrike" dirty="0"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latin typeface="+mn-lt"/>
                        </a:rPr>
                        <a:t>0</a:t>
                      </a:r>
                      <a:endParaRPr lang="es-ES" sz="1000" b="0" i="0" u="none" strike="noStrike" dirty="0"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latin typeface="+mn-lt"/>
                        </a:rPr>
                        <a:t>0</a:t>
                      </a:r>
                      <a:endParaRPr lang="es-ES" sz="1000" b="0" i="0" u="none" strike="noStrike" dirty="0"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latin typeface="+mn-lt"/>
                        </a:rPr>
                        <a:t>0</a:t>
                      </a:r>
                      <a:endParaRPr lang="es-ES" sz="1000" b="0" i="0" u="none" strike="noStrike" dirty="0"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latin typeface="+mn-lt"/>
                        </a:rPr>
                        <a:t>0</a:t>
                      </a:r>
                      <a:endParaRPr lang="es-ES" sz="1000" b="0" i="0" u="none" strike="noStrike" dirty="0"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latin typeface="+mn-lt"/>
                        </a:rPr>
                        <a:t>0</a:t>
                      </a:r>
                      <a:endParaRPr lang="es-ES" sz="1000" b="0" i="0" u="none" strike="noStrike" dirty="0"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latin typeface="+mn-lt"/>
                        </a:rPr>
                        <a:t>0</a:t>
                      </a:r>
                      <a:endParaRPr lang="es-ES" sz="1000" b="0" i="0" u="none" strike="noStrike" dirty="0"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latin typeface="+mn-lt"/>
                        </a:rPr>
                        <a:t>1</a:t>
                      </a:r>
                      <a:endParaRPr lang="es-ES" sz="1000" b="0" i="0" u="none" strike="noStrike" dirty="0"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MX" sz="1000" b="0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s-ES" sz="1000" b="0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000" b="0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000" b="0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latin typeface="+mn-lt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60632">
                <a:tc gridSpan="23">
                  <a:txBody>
                    <a:bodyPr/>
                    <a:lstStyle/>
                    <a:p>
                      <a:pPr marL="628650" marR="0" lvl="0" indent="-6286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AUDITORÍAS INTERNAS  </a:t>
                      </a:r>
                      <a:r>
                        <a:rPr kumimoji="0" lang="es-MX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2018:</a:t>
                      </a:r>
                    </a:p>
                    <a:p>
                      <a:pPr marL="628650" marR="0" lvl="0" indent="-6286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28650" marR="0" lvl="0" indent="-6286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se presentaron hallazgos, se encontraron 3 observaciones, por lo cual se hizo</a:t>
                      </a:r>
                    </a:p>
                    <a:p>
                      <a:pPr marL="628650" marR="0" lvl="0" indent="-6286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análisis de causas y se formularon 6 acciones correctivas.</a:t>
                      </a:r>
                      <a:endParaRPr kumimoji="0" lang="es-MX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1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1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1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1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1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1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1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1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628650" marR="0" lvl="0" indent="-6286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628650" marR="0" lvl="0" indent="-628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628650" marR="0" lvl="0" indent="-628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628650" marR="0" lvl="0" indent="-628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2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628650" marR="0" lvl="0" indent="-628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2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628650" marR="0" lvl="0" indent="-6286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628650" marR="0" lvl="0" indent="-6286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628650" marR="0" lvl="0" indent="-628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628650" marR="0" lvl="0" indent="-628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721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533504"/>
              </p:ext>
            </p:extLst>
          </p:nvPr>
        </p:nvGraphicFramePr>
        <p:xfrm>
          <a:off x="299104" y="2312073"/>
          <a:ext cx="11015528" cy="33081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86894">
                  <a:extLst>
                    <a:ext uri="{9D8B030D-6E8A-4147-A177-3AD203B41FA5}">
                      <a16:colId xmlns:a16="http://schemas.microsoft.com/office/drawing/2014/main" val="3529620441"/>
                    </a:ext>
                  </a:extLst>
                </a:gridCol>
                <a:gridCol w="3138566">
                  <a:extLst>
                    <a:ext uri="{9D8B030D-6E8A-4147-A177-3AD203B41FA5}">
                      <a16:colId xmlns:a16="http://schemas.microsoft.com/office/drawing/2014/main" val="2723494346"/>
                    </a:ext>
                  </a:extLst>
                </a:gridCol>
                <a:gridCol w="3890068">
                  <a:extLst>
                    <a:ext uri="{9D8B030D-6E8A-4147-A177-3AD203B41FA5}">
                      <a16:colId xmlns:a16="http://schemas.microsoft.com/office/drawing/2014/main" val="504107030"/>
                    </a:ext>
                  </a:extLst>
                </a:gridCol>
              </a:tblGrid>
              <a:tr h="2911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chemeClr val="tx1"/>
                          </a:solidFill>
                          <a:effectLst/>
                        </a:rPr>
                        <a:t>ACCIONES</a:t>
                      </a:r>
                      <a:endParaRPr lang="es-CO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1" marR="397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chemeClr val="tx1"/>
                          </a:solidFill>
                          <a:effectLst/>
                        </a:rPr>
                        <a:t>ACCIONES</a:t>
                      </a:r>
                      <a:endParaRPr lang="es-CO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1" marR="397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chemeClr val="tx1"/>
                          </a:solidFill>
                          <a:effectLst/>
                        </a:rPr>
                        <a:t>SEGUIMIENTO</a:t>
                      </a:r>
                      <a:endParaRPr lang="es-CO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1" marR="397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95912"/>
                  </a:ext>
                </a:extLst>
              </a:tr>
              <a:tr h="1051412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OBSERVACIÓN </a:t>
                      </a:r>
                      <a:r>
                        <a:rPr lang="es-CO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1:  </a:t>
                      </a:r>
                      <a:r>
                        <a:rPr lang="es-CO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 debe garantizar  un incremento en la calificación del servicio, dado que este instrumento de percepción hace parte de la medición del primer objetivo de </a:t>
                      </a:r>
                      <a:r>
                        <a:rPr lang="es-CO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calidad </a:t>
                      </a:r>
                      <a:r>
                        <a:rPr lang="es-CO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sobre percepción "Mantener las calificaciones de Servicio en un 80% de los servicios prestados por la Universidad" (numeral 7.3 toma de conciencia de la  norma ISO9001:2015)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 instrucciones al personal del área de gestionar la</a:t>
                      </a:r>
                      <a:r>
                        <a:rPr lang="es-CO" sz="10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calificación de </a:t>
                      </a:r>
                      <a:r>
                        <a:rPr lang="es-CO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mínimo 2 servicios prestados, por cada proceso,</a:t>
                      </a:r>
                      <a:r>
                        <a:rPr lang="es-CO" sz="10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 </a:t>
                      </a:r>
                      <a:r>
                        <a:rPr lang="es-CO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cada vez que se realicen actividades de seguridad y salud en el trabajo, solicitar la calificación del servicio.</a:t>
                      </a:r>
                      <a:endParaRPr lang="es-CO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751" marR="397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Cerrada:</a:t>
                      </a:r>
                      <a:r>
                        <a:rPr lang="es-CO" sz="10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CO" sz="1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socializó con el personal de Gestión Humana la calificación del servicio y se solicitó  el diligenciamiento en cada servicio prestado. </a:t>
                      </a:r>
                    </a:p>
                  </a:txBody>
                  <a:tcPr marL="39751" marR="397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673443"/>
                  </a:ext>
                </a:extLst>
              </a:tr>
              <a:tr h="957128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OBSERVACIÓN 2:  </a:t>
                      </a:r>
                      <a:r>
                        <a:rPr lang="es-CO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  debe garantizar  la elaboración y desarrollo de  un plan de comunicación  que aseguren la planificación,  seguimiento y control a lo que se quiere comunicar a las partes </a:t>
                      </a:r>
                      <a:r>
                        <a:rPr lang="es-CO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interesadas,  </a:t>
                      </a:r>
                      <a:r>
                        <a:rPr lang="es-CO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(numeral 7.4 Comunicación, de la  norma ISO9001:2015)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Elaborar herramienta de comunicaciones de tal forma que tribute al plan de comunicaciones general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Registrar la información que se quiere comunicar en el proceso para el período 2018.</a:t>
                      </a:r>
                      <a:endParaRPr lang="es-CO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751" marR="397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Cerrada: Se tiene un plan de comunicaciones anual para ser divulgado por la web o correos masivos.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O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1" marR="397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641262"/>
                  </a:ext>
                </a:extLst>
              </a:tr>
              <a:tr h="1008404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OBSERVACIÓN 3: </a:t>
                      </a:r>
                      <a:r>
                        <a:rPr lang="es-CO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 evidencia presentación del SG-SST general con actividades y pautas que requiere la normatividad. Plan anual de trabajo 2018, </a:t>
                      </a:r>
                      <a:r>
                        <a:rPr lang="es-CO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garantizando la </a:t>
                      </a:r>
                      <a:r>
                        <a:rPr lang="es-CO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presentación de los informes y la rendición de cuentas ante las directivas de SG </a:t>
                      </a:r>
                      <a:r>
                        <a:rPr lang="es-CO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SST, </a:t>
                      </a:r>
                      <a:r>
                        <a:rPr lang="es-CO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ya que es un elemento de entrada de la NORMA OHSAS 18001:2007 y </a:t>
                      </a:r>
                      <a:r>
                        <a:rPr lang="es-CO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s-CO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que se debe incluir la Revisión </a:t>
                      </a:r>
                      <a:r>
                        <a:rPr lang="es-CO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 </a:t>
                      </a:r>
                      <a:r>
                        <a:rPr lang="es-CO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Gerencial del desempeño del Sistema de Seguridad y Salud en el Trabajo.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Toda vez que se realicen auditorias de calidad se deberá realizar con el Decreto Ley 1072/2015 y/o estándares mínimos de calidad.</a:t>
                      </a:r>
                      <a:endParaRPr lang="es-CO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1" marR="397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000" b="1" u="sng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proceso:</a:t>
                      </a:r>
                      <a:r>
                        <a:rPr lang="es-CO" sz="1000" b="1" u="non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s-CO" sz="1000" b="0" u="non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s-CO" sz="1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Coordinadora del SG-SST se encuentra realizando</a:t>
                      </a:r>
                      <a:r>
                        <a:rPr lang="es-CO" sz="10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proceso de autoevaluación a efectos de presentar los </a:t>
                      </a:r>
                      <a:r>
                        <a:rPr lang="es-CO" sz="1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informes de gestión respectivos a la alta Dirección.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O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1" marR="397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181967"/>
                  </a:ext>
                </a:extLst>
              </a:tr>
            </a:tbl>
          </a:graphicData>
        </a:graphic>
      </p:graphicFrame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317812" y="248377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ctr">
              <a:spcBef>
                <a:spcPts val="0"/>
              </a:spcBef>
              <a:defRPr/>
            </a:pPr>
            <a:r>
              <a:rPr lang="es-CO" sz="2000" b="1" kern="0" dirty="0" smtClean="0">
                <a:solidFill>
                  <a:srgbClr val="FF0000"/>
                </a:solidFill>
                <a:latin typeface="+mn-lt"/>
              </a:rPr>
              <a:t>ESTADO DE LAS NO CONFORMIDADES Y DE LAS ACCIONES CORRECTIVAS</a:t>
            </a:r>
            <a:endParaRPr lang="es-MX" sz="2000" b="1" kern="0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4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966389"/>
              </p:ext>
            </p:extLst>
          </p:nvPr>
        </p:nvGraphicFramePr>
        <p:xfrm>
          <a:off x="708840" y="1095817"/>
          <a:ext cx="9573677" cy="944880"/>
        </p:xfrm>
        <a:graphic>
          <a:graphicData uri="http://schemas.openxmlformats.org/drawingml/2006/table">
            <a:tbl>
              <a:tblPr/>
              <a:tblGrid>
                <a:gridCol w="2279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84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15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53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88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  ACCIONES    CORRECTIVAS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EN PROCESO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CERRADAS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EFICACIA</a:t>
                      </a:r>
                      <a:r>
                        <a:rPr lang="es-ES" sz="1400" b="1" i="0" u="none" strike="noStrike" baseline="0" dirty="0">
                          <a:solidFill>
                            <a:schemeClr val="bg1"/>
                          </a:solidFill>
                          <a:latin typeface="+mn-lt"/>
                        </a:rPr>
                        <a:t> ACCIONES CERRADAS</a:t>
                      </a:r>
                      <a:endParaRPr lang="es-ES" sz="14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00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67%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720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42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281175"/>
              </p:ext>
            </p:extLst>
          </p:nvPr>
        </p:nvGraphicFramePr>
        <p:xfrm>
          <a:off x="879630" y="1601986"/>
          <a:ext cx="10094259" cy="2877189"/>
        </p:xfrm>
        <a:graphic>
          <a:graphicData uri="http://schemas.openxmlformats.org/drawingml/2006/table">
            <a:tbl>
              <a:tblPr/>
              <a:tblGrid>
                <a:gridCol w="17265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641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035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82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PROCESO</a:t>
                      </a:r>
                      <a:endParaRPr kumimoji="0" lang="es-E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charset="0"/>
                        </a:rPr>
                        <a:t>AUDITORIA EXTERNA</a:t>
                      </a:r>
                      <a:endParaRPr kumimoji="0" lang="es-E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8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charset="0"/>
                        </a:rPr>
                        <a:t>NC</a:t>
                      </a:r>
                      <a:endParaRPr kumimoji="0" lang="es-E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charset="0"/>
                        </a:rPr>
                        <a:t>OBS</a:t>
                      </a:r>
                      <a:endParaRPr kumimoji="0" lang="es-E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45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GH</a:t>
                      </a:r>
                      <a:endParaRPr kumimoji="0" lang="es-E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kumimoji="0" lang="es-E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kumimoji="0" lang="es-E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9909">
                <a:tc gridSpan="3">
                  <a:txBody>
                    <a:bodyPr/>
                    <a:lstStyle/>
                    <a:p>
                      <a:pPr marL="179388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 recibió visita de auditoría externa  de seguimiento en  el mes de julio de 2018 para las Seccionales de:  Bogotá, Barranquilla  y Pereira, no se presentaron hallazgos en el proceso.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3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1683772" y="769122"/>
            <a:ext cx="8485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kern="0" dirty="0">
                <a:solidFill>
                  <a:srgbClr val="FF3300"/>
                </a:solidFill>
              </a:rPr>
              <a:t>RESULTADOS DE LAS AUDITORÍAS EXTERNAS</a:t>
            </a:r>
            <a:endParaRPr lang="es-CO" sz="2400" dirty="0"/>
          </a:p>
        </p:txBody>
      </p:sp>
    </p:spTree>
    <p:extLst>
      <p:ext uri="{BB962C8B-B14F-4D97-AF65-F5344CB8AC3E}">
        <p14:creationId xmlns:p14="http://schemas.microsoft.com/office/powerpoint/2010/main" val="306659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5019972" y="5498164"/>
            <a:ext cx="18787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b="1" dirty="0" smtClean="0"/>
              <a:t>Marzo 28 de 2019</a:t>
            </a:r>
            <a:endParaRPr lang="es-ES" b="1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039545" y="517467"/>
            <a:ext cx="760491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2400" b="1" dirty="0"/>
              <a:t>SISTEMA DE </a:t>
            </a:r>
            <a:r>
              <a:rPr lang="es-MX" sz="2400" b="1" dirty="0" smtClean="0"/>
              <a:t>GESTIÓN </a:t>
            </a:r>
            <a:r>
              <a:rPr lang="es-MX" sz="2400" b="1" dirty="0"/>
              <a:t>DE CALIDAD – </a:t>
            </a:r>
            <a:r>
              <a:rPr lang="es-MX" sz="2400" b="1" dirty="0" smtClean="0"/>
              <a:t>ISO9001:2015</a:t>
            </a:r>
            <a:r>
              <a:rPr lang="es-MX" sz="2400" b="1" dirty="0"/>
              <a:t/>
            </a:r>
            <a:br>
              <a:rPr lang="es-MX" sz="2400" b="1" dirty="0"/>
            </a:br>
            <a:r>
              <a:rPr lang="es-MX" sz="2400" dirty="0" smtClean="0"/>
              <a:t>REVISIÓN </a:t>
            </a:r>
            <a:r>
              <a:rPr lang="es-MX" sz="2400" dirty="0"/>
              <a:t>GERENCIAL SECCIONAL</a:t>
            </a:r>
            <a:br>
              <a:rPr lang="es-MX" sz="2400" dirty="0"/>
            </a:br>
            <a:r>
              <a:rPr lang="es-MX" sz="2400" dirty="0">
                <a:solidFill>
                  <a:srgbClr val="FF3300"/>
                </a:solidFill>
              </a:rPr>
              <a:t/>
            </a:r>
            <a:br>
              <a:rPr lang="es-MX" sz="2400" dirty="0">
                <a:solidFill>
                  <a:srgbClr val="FF3300"/>
                </a:solidFill>
              </a:rPr>
            </a:br>
            <a:r>
              <a:rPr lang="es-MX" sz="2400" b="1" dirty="0">
                <a:solidFill>
                  <a:srgbClr val="FF3300"/>
                </a:solidFill>
              </a:rPr>
              <a:t>MACROPROCESO:  </a:t>
            </a:r>
            <a:r>
              <a:rPr lang="es-MX" sz="2400" b="1" dirty="0" smtClean="0">
                <a:solidFill>
                  <a:srgbClr val="FF3300"/>
                </a:solidFill>
              </a:rPr>
              <a:t>SOPORTE</a:t>
            </a:r>
            <a:endParaRPr lang="es-MX" sz="2400" b="1" dirty="0">
              <a:solidFill>
                <a:srgbClr val="FF3300"/>
              </a:solidFill>
            </a:endParaRPr>
          </a:p>
          <a:p>
            <a:pPr algn="ctr"/>
            <a:r>
              <a:rPr lang="es-MX" sz="2400" b="1" dirty="0" smtClean="0">
                <a:solidFill>
                  <a:srgbClr val="FF3300"/>
                </a:solidFill>
              </a:rPr>
              <a:t>PROCESO: GESTIÓN HUMANA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8620461"/>
              </p:ext>
            </p:extLst>
          </p:nvPr>
        </p:nvGraphicFramePr>
        <p:xfrm>
          <a:off x="2039545" y="2729782"/>
          <a:ext cx="7704857" cy="26090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51554">
                  <a:extLst>
                    <a:ext uri="{9D8B030D-6E8A-4147-A177-3AD203B41FA5}">
                      <a16:colId xmlns:a16="http://schemas.microsoft.com/office/drawing/2014/main" val="33211938"/>
                    </a:ext>
                  </a:extLst>
                </a:gridCol>
                <a:gridCol w="3853303">
                  <a:extLst>
                    <a:ext uri="{9D8B030D-6E8A-4147-A177-3AD203B41FA5}">
                      <a16:colId xmlns:a16="http://schemas.microsoft.com/office/drawing/2014/main" val="1464573718"/>
                    </a:ext>
                  </a:extLst>
                </a:gridCol>
              </a:tblGrid>
              <a:tr h="1662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ARTICULACIÓN CON ACREDITACIÓN</a:t>
                      </a:r>
                      <a:endParaRPr lang="es-CO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PROYECTO PIDI ASOCIADO</a:t>
                      </a:r>
                      <a:endParaRPr lang="es-CO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645958"/>
                  </a:ext>
                </a:extLst>
              </a:tr>
              <a:tr h="10360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Factor </a:t>
                      </a:r>
                      <a:r>
                        <a:rPr lang="es-CO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 </a:t>
                      </a:r>
                      <a:r>
                        <a:rPr lang="es-CO" sz="2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Profesores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Factor 10.</a:t>
                      </a:r>
                      <a:r>
                        <a:rPr lang="es-CO" sz="2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Organización, administración y gestión</a:t>
                      </a:r>
                      <a:endParaRPr lang="es-CO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Proyecto </a:t>
                      </a:r>
                      <a:r>
                        <a:rPr lang="es-CO" sz="2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</a:t>
                      </a:r>
                      <a:r>
                        <a:rPr lang="es-CO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 Sistemas</a:t>
                      </a:r>
                      <a:r>
                        <a:rPr lang="es-CO" sz="20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integrados de gestión (Seguridad y Salud en el trabajo)</a:t>
                      </a:r>
                      <a:endParaRPr lang="es-CO" sz="200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O" sz="20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Proyecto 24</a:t>
                      </a:r>
                      <a:r>
                        <a:rPr lang="es-CO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Organización y gestión</a:t>
                      </a:r>
                      <a:endParaRPr lang="es-CO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544738"/>
                  </a:ext>
                </a:extLst>
              </a:tr>
              <a:tr h="1658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O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O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0455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024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95536" y="239282"/>
            <a:ext cx="9846990" cy="6430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400" b="1" kern="0" dirty="0" smtClean="0">
                <a:solidFill>
                  <a:srgbClr val="FF0000"/>
                </a:solidFill>
                <a:latin typeface="+mn-lt"/>
              </a:rPr>
              <a:t>GESTIÓN DEL RIESGO</a:t>
            </a:r>
            <a:endParaRPr lang="es-ES" sz="2000" b="1" dirty="0">
              <a:solidFill>
                <a:srgbClr val="FF0000"/>
              </a:solidFill>
              <a:latin typeface="+mn-lt"/>
              <a:hlinkClick r:id="rId2" action="ppaction://hlinkfile"/>
            </a:endParaRPr>
          </a:p>
        </p:txBody>
      </p:sp>
      <p:graphicFrame>
        <p:nvGraphicFramePr>
          <p:cNvPr id="3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6971102"/>
              </p:ext>
            </p:extLst>
          </p:nvPr>
        </p:nvGraphicFramePr>
        <p:xfrm>
          <a:off x="349511" y="2407755"/>
          <a:ext cx="10171804" cy="1558307"/>
        </p:xfrm>
        <a:graphic>
          <a:graphicData uri="http://schemas.openxmlformats.org/drawingml/2006/table">
            <a:tbl>
              <a:tblPr/>
              <a:tblGrid>
                <a:gridCol w="36278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85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150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3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150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RESUMEN </a:t>
                      </a:r>
                      <a:r>
                        <a:rPr lang="es-ES" sz="14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RIESGO Y</a:t>
                      </a:r>
                      <a:r>
                        <a:rPr lang="es-ES" sz="14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CAUSA A ELIMINAR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OPORTUNIDADES DE MEJORA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SEGUIMIENTO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507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RIESGO</a:t>
                      </a:r>
                      <a:r>
                        <a:rPr lang="es-CO" sz="1400" b="1" i="0" u="sng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OPERATIVO: </a:t>
                      </a:r>
                      <a:r>
                        <a:rPr lang="es-CO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Afectación del servicio por no efectuar inducción y entrenamiento o reinducción del personal.</a:t>
                      </a:r>
                    </a:p>
                    <a:p>
                      <a:pPr algn="ctr" fontAlgn="ctr"/>
                      <a:endParaRPr lang="es-ES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Seguimiento permanente de las firmas   del formato de inducción y continuar archivando en la historia laboral del administrativo.</a:t>
                      </a:r>
                    </a:p>
                    <a:p>
                      <a:pPr algn="ctr" fontAlgn="ctr"/>
                      <a:endParaRPr lang="es-ES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Cerrada:</a:t>
                      </a:r>
                      <a:r>
                        <a:rPr lang="es-CO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s-CO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 ha realizado seguimiento a las firmas en el formato de inducción el cual reposa en las hojas de vida de administrativos</a:t>
                      </a:r>
                    </a:p>
                    <a:p>
                      <a:pPr algn="ctr"/>
                      <a:endParaRPr lang="es-CO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463327"/>
                  </a:ext>
                </a:extLst>
              </a:tr>
            </a:tbl>
          </a:graphicData>
        </a:graphic>
      </p:graphicFrame>
      <p:graphicFrame>
        <p:nvGraphicFramePr>
          <p:cNvPr id="4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314628"/>
              </p:ext>
            </p:extLst>
          </p:nvPr>
        </p:nvGraphicFramePr>
        <p:xfrm>
          <a:off x="349512" y="1483449"/>
          <a:ext cx="10171803" cy="731520"/>
        </p:xfrm>
        <a:graphic>
          <a:graphicData uri="http://schemas.openxmlformats.org/drawingml/2006/table">
            <a:tbl>
              <a:tblPr/>
              <a:tblGrid>
                <a:gridCol w="2041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29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68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68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68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468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825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 smtClean="0">
                          <a:latin typeface="+mn-lt"/>
                        </a:rPr>
                        <a:t>OPORTUNIDADES</a:t>
                      </a:r>
                      <a:r>
                        <a:rPr lang="es-ES" sz="1600" b="1" i="0" u="none" strike="noStrike" baseline="0" dirty="0" smtClean="0">
                          <a:latin typeface="+mn-lt"/>
                        </a:rPr>
                        <a:t> DE MEJORA</a:t>
                      </a:r>
                      <a:endParaRPr lang="es-ES" sz="1600" b="1" i="0" u="none" strike="noStrike" dirty="0"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>
                          <a:latin typeface="+mn-lt"/>
                        </a:rPr>
                        <a:t>EN PROCESO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>
                          <a:latin typeface="+mn-lt"/>
                        </a:rPr>
                        <a:t>CERRADAS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>
                          <a:latin typeface="+mn-lt"/>
                        </a:rPr>
                        <a:t>TOTAL RIESGOS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>
                          <a:latin typeface="+mn-lt"/>
                        </a:rPr>
                        <a:t>EFICAZ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>
                          <a:latin typeface="+mn-lt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70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50%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22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95536" y="239282"/>
            <a:ext cx="9846990" cy="6430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400" b="1" kern="0" dirty="0" smtClean="0">
                <a:solidFill>
                  <a:srgbClr val="FF0000"/>
                </a:solidFill>
                <a:latin typeface="+mn-lt"/>
              </a:rPr>
              <a:t>GESTIÓN DEL RIESGO</a:t>
            </a:r>
            <a:endParaRPr lang="es-ES" sz="2000" b="1" dirty="0">
              <a:solidFill>
                <a:srgbClr val="FF0000"/>
              </a:solidFill>
              <a:latin typeface="+mn-lt"/>
              <a:hlinkClick r:id="rId2" action="ppaction://hlinkfile"/>
            </a:endParaRPr>
          </a:p>
        </p:txBody>
      </p:sp>
      <p:graphicFrame>
        <p:nvGraphicFramePr>
          <p:cNvPr id="3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680983"/>
              </p:ext>
            </p:extLst>
          </p:nvPr>
        </p:nvGraphicFramePr>
        <p:xfrm>
          <a:off x="349511" y="2407755"/>
          <a:ext cx="10171804" cy="2198387"/>
        </p:xfrm>
        <a:graphic>
          <a:graphicData uri="http://schemas.openxmlformats.org/drawingml/2006/table">
            <a:tbl>
              <a:tblPr/>
              <a:tblGrid>
                <a:gridCol w="36278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85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150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3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150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RESUMEN </a:t>
                      </a:r>
                      <a:r>
                        <a:rPr lang="es-ES" sz="14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RIESGO Y</a:t>
                      </a:r>
                      <a:r>
                        <a:rPr lang="es-ES" sz="14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CAUSA A ELIMINAR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OPORTUNIDADES DE MEJORA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SEGUIMIENTO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507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1" i="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RIESGO</a:t>
                      </a:r>
                      <a:r>
                        <a:rPr lang="es-CO" sz="1400" b="1" i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TECNOLÓGICO: </a:t>
                      </a:r>
                      <a:r>
                        <a:rPr lang="es-CO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Posible ausencia de actualización en el uso de las herramientas tecnológicas (Kactus).</a:t>
                      </a:r>
                      <a:endParaRPr lang="es-CO" sz="1400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es-ES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eaLnBrk="1" fontAlgn="ctr" latinLnBrk="0" hangingPunct="1"/>
                      <a:r>
                        <a:rPr lang="es-CO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Recibir las capacitaciones para implementar los módulos.</a:t>
                      </a:r>
                      <a:endParaRPr lang="es-CO" sz="1400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es-ES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eaLnBrk="1" fontAlgn="ctr" latinLnBrk="0" hangingPunct="1"/>
                      <a:r>
                        <a:rPr lang="es-CO" sz="14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Cerrada y permanente</a:t>
                      </a:r>
                      <a:r>
                        <a:rPr lang="es-CO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 la ingeniera soporte académica de sistemas asistió a capacitación en la ciudad de Bogotá para implementar módulos de KACTUS. </a:t>
                      </a:r>
                      <a:endParaRPr lang="es-CO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463327"/>
                  </a:ext>
                </a:extLst>
              </a:tr>
              <a:tr h="491507">
                <a:tc vMerge="1">
                  <a:txBody>
                    <a:bodyPr/>
                    <a:lstStyle/>
                    <a:p>
                      <a:pPr algn="ctr" fontAlgn="ctr"/>
                      <a:endParaRPr lang="es-ES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Implementar los módulos de: selección, evaluación de desempeño, seguridad y salud en el trabajo, hoja de vida.</a:t>
                      </a:r>
                      <a:endParaRPr lang="es-CO" sz="1400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es-ES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 Proceso</a:t>
                      </a:r>
                      <a:endParaRPr lang="es-CO" sz="14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785494"/>
                  </a:ext>
                </a:extLst>
              </a:tr>
            </a:tbl>
          </a:graphicData>
        </a:graphic>
      </p:graphicFrame>
      <p:graphicFrame>
        <p:nvGraphicFramePr>
          <p:cNvPr id="4" name="9 Tabla"/>
          <p:cNvGraphicFramePr>
            <a:graphicFrameLocks noGrp="1"/>
          </p:cNvGraphicFramePr>
          <p:nvPr>
            <p:extLst/>
          </p:nvPr>
        </p:nvGraphicFramePr>
        <p:xfrm>
          <a:off x="349512" y="1483449"/>
          <a:ext cx="10171803" cy="731520"/>
        </p:xfrm>
        <a:graphic>
          <a:graphicData uri="http://schemas.openxmlformats.org/drawingml/2006/table">
            <a:tbl>
              <a:tblPr/>
              <a:tblGrid>
                <a:gridCol w="2041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29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68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68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68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468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825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 smtClean="0">
                          <a:latin typeface="+mn-lt"/>
                        </a:rPr>
                        <a:t>OPORTUNIDADES</a:t>
                      </a:r>
                      <a:r>
                        <a:rPr lang="es-ES" sz="1600" b="1" i="0" u="none" strike="noStrike" baseline="0" dirty="0" smtClean="0">
                          <a:latin typeface="+mn-lt"/>
                        </a:rPr>
                        <a:t> DE MEJORA</a:t>
                      </a:r>
                      <a:endParaRPr lang="es-ES" sz="1600" b="1" i="0" u="none" strike="noStrike" dirty="0"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>
                          <a:latin typeface="+mn-lt"/>
                        </a:rPr>
                        <a:t>EN PROCESO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>
                          <a:latin typeface="+mn-lt"/>
                        </a:rPr>
                        <a:t>CERRADAS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>
                          <a:latin typeface="+mn-lt"/>
                        </a:rPr>
                        <a:t>TOTAL RIESGOS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>
                          <a:latin typeface="+mn-lt"/>
                        </a:rPr>
                        <a:t>EFICAZ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>
                          <a:latin typeface="+mn-lt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70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50%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48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95536" y="239282"/>
            <a:ext cx="9846990" cy="6430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400" b="1" kern="0" dirty="0" smtClean="0">
                <a:solidFill>
                  <a:srgbClr val="FF0000"/>
                </a:solidFill>
                <a:latin typeface="+mn-lt"/>
              </a:rPr>
              <a:t>GESTIÓN DEL RIESGO</a:t>
            </a:r>
            <a:endParaRPr lang="es-ES" sz="2000" b="1" dirty="0">
              <a:solidFill>
                <a:srgbClr val="FF0000"/>
              </a:solidFill>
              <a:latin typeface="+mn-lt"/>
              <a:hlinkClick r:id="rId2" action="ppaction://hlinkfile"/>
            </a:endParaRPr>
          </a:p>
        </p:txBody>
      </p:sp>
      <p:graphicFrame>
        <p:nvGraphicFramePr>
          <p:cNvPr id="3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485231"/>
              </p:ext>
            </p:extLst>
          </p:nvPr>
        </p:nvGraphicFramePr>
        <p:xfrm>
          <a:off x="349511" y="2407755"/>
          <a:ext cx="10171804" cy="1558307"/>
        </p:xfrm>
        <a:graphic>
          <a:graphicData uri="http://schemas.openxmlformats.org/drawingml/2006/table">
            <a:tbl>
              <a:tblPr/>
              <a:tblGrid>
                <a:gridCol w="36278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85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150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3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150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RESUMEN </a:t>
                      </a:r>
                      <a:r>
                        <a:rPr lang="es-ES" sz="14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RIESGO Y</a:t>
                      </a:r>
                      <a:r>
                        <a:rPr lang="es-ES" sz="14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CAUSA A ELIMINAR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OPORTUNIDADES DE MEJORA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SEGUIMIENTO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507">
                <a:tc>
                  <a:txBody>
                    <a:bodyPr/>
                    <a:lstStyle/>
                    <a:p>
                      <a:pPr algn="ctr" rtl="0" eaLnBrk="1" fontAlgn="ctr" latinLnBrk="0" hangingPunct="1"/>
                      <a:r>
                        <a:rPr lang="es-CO" sz="1400" b="1" i="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RIESGO</a:t>
                      </a:r>
                      <a:r>
                        <a:rPr lang="es-CO" sz="1400" b="1" i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OPERATIVO:  </a:t>
                      </a:r>
                      <a:r>
                        <a:rPr lang="es-CO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Riesgo Psicosocial en el proceso.</a:t>
                      </a:r>
                      <a:endParaRPr lang="es-CO" sz="1400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es-ES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eaLnBrk="1" fontAlgn="auto" latinLnBrk="0" hangingPunct="1"/>
                      <a:r>
                        <a:rPr lang="es-CO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Elaborar y ejecutar el plan de acción, con base en los resultados obtenidos de la evaluación del riesgo psicosocial.</a:t>
                      </a:r>
                      <a:endParaRPr lang="es-CO" sz="1400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es-ES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eaLnBrk="1" fontAlgn="ctr" latinLnBrk="0" hangingPunct="1"/>
                      <a:r>
                        <a:rPr lang="es-CO" sz="14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</a:t>
                      </a:r>
                      <a:r>
                        <a:rPr lang="es-CO" sz="1400" b="1" i="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proceso</a:t>
                      </a:r>
                      <a:r>
                        <a:rPr lang="es-CO" sz="14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 </a:t>
                      </a:r>
                      <a:r>
                        <a:rPr lang="es-CO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 realizó la</a:t>
                      </a:r>
                      <a:r>
                        <a:rPr lang="es-CO" sz="14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aplicación  de batería de riesgo psicosocial, pendiente de resultados que envíe la sede principal para formular e implementar las acciones de mejoramiento.</a:t>
                      </a:r>
                      <a:endParaRPr lang="es-CO" sz="1400" dirty="0" smtClean="0">
                        <a:effectLst/>
                        <a:latin typeface="+mn-lt"/>
                      </a:endParaRPr>
                    </a:p>
                    <a:p>
                      <a:pPr algn="ctr"/>
                      <a:endParaRPr lang="es-CO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463327"/>
                  </a:ext>
                </a:extLst>
              </a:tr>
            </a:tbl>
          </a:graphicData>
        </a:graphic>
      </p:graphicFrame>
      <p:graphicFrame>
        <p:nvGraphicFramePr>
          <p:cNvPr id="4" name="9 Tabla"/>
          <p:cNvGraphicFramePr>
            <a:graphicFrameLocks noGrp="1"/>
          </p:cNvGraphicFramePr>
          <p:nvPr>
            <p:extLst/>
          </p:nvPr>
        </p:nvGraphicFramePr>
        <p:xfrm>
          <a:off x="349512" y="1483449"/>
          <a:ext cx="10171803" cy="731520"/>
        </p:xfrm>
        <a:graphic>
          <a:graphicData uri="http://schemas.openxmlformats.org/drawingml/2006/table">
            <a:tbl>
              <a:tblPr/>
              <a:tblGrid>
                <a:gridCol w="2041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29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68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68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68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468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825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 smtClean="0">
                          <a:latin typeface="+mn-lt"/>
                        </a:rPr>
                        <a:t>OPORTUNIDADES</a:t>
                      </a:r>
                      <a:r>
                        <a:rPr lang="es-ES" sz="1600" b="1" i="0" u="none" strike="noStrike" baseline="0" dirty="0" smtClean="0">
                          <a:latin typeface="+mn-lt"/>
                        </a:rPr>
                        <a:t> DE MEJORA</a:t>
                      </a:r>
                      <a:endParaRPr lang="es-ES" sz="1600" b="1" i="0" u="none" strike="noStrike" dirty="0"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>
                          <a:latin typeface="+mn-lt"/>
                        </a:rPr>
                        <a:t>EN PROCESO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>
                          <a:latin typeface="+mn-lt"/>
                        </a:rPr>
                        <a:t>CERRADAS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>
                          <a:latin typeface="+mn-lt"/>
                        </a:rPr>
                        <a:t>TOTAL RIESGOS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>
                          <a:latin typeface="+mn-lt"/>
                        </a:rPr>
                        <a:t>EFICAZ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>
                          <a:latin typeface="+mn-lt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70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50%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99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99192" y="141260"/>
            <a:ext cx="1001919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>
                <a:solidFill>
                  <a:srgbClr val="FF0000"/>
                </a:solidFill>
              </a:rPr>
              <a:t>ESTADO DE LAS ACCIONES DE </a:t>
            </a:r>
            <a:r>
              <a:rPr lang="es-CO" sz="2000" b="1" dirty="0" smtClean="0">
                <a:solidFill>
                  <a:srgbClr val="FF0000"/>
                </a:solidFill>
              </a:rPr>
              <a:t>REVISIÓN ANTERIORES</a:t>
            </a:r>
            <a:endParaRPr lang="es-CO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687787"/>
              </p:ext>
            </p:extLst>
          </p:nvPr>
        </p:nvGraphicFramePr>
        <p:xfrm>
          <a:off x="307676" y="479814"/>
          <a:ext cx="10010707" cy="9929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8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8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82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82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82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82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82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82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1827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1827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1827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1827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1827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1250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1861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2418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551437">
                  <a:extLst>
                    <a:ext uri="{9D8B030D-6E8A-4147-A177-3AD203B41FA5}">
                      <a16:colId xmlns:a16="http://schemas.microsoft.com/office/drawing/2014/main" val="4206363942"/>
                    </a:ext>
                  </a:extLst>
                </a:gridCol>
                <a:gridCol w="551437">
                  <a:extLst>
                    <a:ext uri="{9D8B030D-6E8A-4147-A177-3AD203B41FA5}">
                      <a16:colId xmlns:a16="http://schemas.microsoft.com/office/drawing/2014/main" val="3487756267"/>
                    </a:ext>
                  </a:extLst>
                </a:gridCol>
                <a:gridCol w="848364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848364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</a:tblGrid>
              <a:tr h="266703">
                <a:tc gridSpan="21">
                  <a:txBody>
                    <a:bodyPr/>
                    <a:lstStyle/>
                    <a:p>
                      <a:pPr algn="ctr" rtl="0" fontAlgn="ctr"/>
                      <a:r>
                        <a:rPr lang="es-CO" sz="1200" b="1" u="none" strike="noStrike" dirty="0">
                          <a:effectLst/>
                        </a:rPr>
                        <a:t>CONSOLIDADO DE TAREAS DE REVISIONES GERENCIALES  2007-1 AL </a:t>
                      </a:r>
                      <a:r>
                        <a:rPr lang="es-CO" sz="1200" b="1" u="none" strike="noStrike" dirty="0" smtClean="0">
                          <a:effectLst/>
                        </a:rPr>
                        <a:t>2018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44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2007-1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2007-II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2008-I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2008-2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2009-1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2009-2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2010-1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2010-2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2011-1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2011-2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2012-1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2012-2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2013 -1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2013-2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2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endParaRPr lang="es-CO" sz="12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u="none" strike="noStrike" dirty="0">
                          <a:effectLst/>
                        </a:rPr>
                        <a:t>En proceso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6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Total</a:t>
                      </a:r>
                      <a:r>
                        <a:rPr lang="es-CO" sz="11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acciones </a:t>
                      </a:r>
                    </a:p>
                    <a:p>
                      <a:pPr algn="ctr" rtl="0" fontAlgn="ctr"/>
                      <a:r>
                        <a:rPr lang="es-CO" sz="105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2007 al 2018</a:t>
                      </a:r>
                      <a:endParaRPr lang="es-CO" sz="105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A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527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00000"/>
                        </a:lnSpc>
                      </a:pPr>
                      <a:r>
                        <a:rPr lang="es-C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00000"/>
                        </a:lnSpc>
                      </a:pPr>
                      <a:r>
                        <a:rPr lang="es-C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00000"/>
                        </a:lnSpc>
                      </a:pPr>
                      <a:r>
                        <a:rPr lang="es-C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00000"/>
                        </a:lnSpc>
                      </a:pPr>
                      <a:r>
                        <a:rPr lang="es-C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00000"/>
                        </a:lnSpc>
                      </a:pPr>
                      <a:r>
                        <a:rPr lang="es-C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</a:pPr>
                      <a:r>
                        <a:rPr lang="es-C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</a:pPr>
                      <a:r>
                        <a:rPr lang="es-C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</a:pPr>
                      <a:r>
                        <a:rPr lang="es-C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</a:pPr>
                      <a:r>
                        <a:rPr lang="es-C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</a:pPr>
                      <a:r>
                        <a:rPr lang="es-C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</a:pPr>
                      <a:r>
                        <a:rPr lang="es-C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</a:pPr>
                      <a:r>
                        <a:rPr lang="es-C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</a:pPr>
                      <a:r>
                        <a:rPr lang="es-C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</a:pPr>
                      <a:r>
                        <a:rPr lang="es-C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</a:pPr>
                      <a:r>
                        <a:rPr lang="es-C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</a:pPr>
                      <a:r>
                        <a:rPr lang="es-C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</a:pPr>
                      <a:r>
                        <a:rPr lang="es-C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</a:pPr>
                      <a:r>
                        <a:rPr lang="es-C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</a:pPr>
                      <a:r>
                        <a:rPr lang="es-C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s-CO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6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</a:t>
                      </a:r>
                      <a:endParaRPr lang="es-CO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A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787227"/>
              </p:ext>
            </p:extLst>
          </p:nvPr>
        </p:nvGraphicFramePr>
        <p:xfrm>
          <a:off x="726427" y="1547160"/>
          <a:ext cx="9591956" cy="4221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8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4551">
                  <a:extLst>
                    <a:ext uri="{9D8B030D-6E8A-4147-A177-3AD203B41FA5}">
                      <a16:colId xmlns:a16="http://schemas.microsoft.com/office/drawing/2014/main" val="3015539728"/>
                    </a:ext>
                  </a:extLst>
                </a:gridCol>
              </a:tblGrid>
              <a:tr h="34423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O" sz="2000" b="1" u="none" strike="noStrike" dirty="0" smtClean="0">
                          <a:effectLst/>
                          <a:latin typeface="+mn-lt"/>
                        </a:rPr>
                        <a:t>SEGUIMIENTO</a:t>
                      </a:r>
                      <a:r>
                        <a:rPr lang="es-CO" sz="2000" b="1" u="none" strike="noStrike" baseline="0" dirty="0" smtClean="0">
                          <a:effectLst/>
                          <a:latin typeface="+mn-lt"/>
                        </a:rPr>
                        <a:t> A </a:t>
                      </a:r>
                      <a:r>
                        <a:rPr lang="es-CO" sz="2000" b="1" u="none" strike="noStrike" dirty="0" smtClean="0">
                          <a:effectLst/>
                          <a:latin typeface="+mn-lt"/>
                        </a:rPr>
                        <a:t>ACCIONES DE REVISIÓN GERENCIAL ANTERIOR 2018</a:t>
                      </a:r>
                      <a:endParaRPr lang="es-CO" sz="20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23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ACCIONES DE MEJORAMIENTO </a:t>
                      </a:r>
                      <a:endParaRPr lang="es-CO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SEGUIMIENTO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6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Realizar cronograma y establecer metodología  de entrenamiento por  </a:t>
                      </a:r>
                      <a:r>
                        <a:rPr lang="es-CO" sz="11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cargo.</a:t>
                      </a:r>
                      <a:endParaRPr lang="es-CO" sz="11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En Proceso</a:t>
                      </a:r>
                      <a:r>
                        <a:rPr lang="es-CO" sz="1100" b="0" i="0" u="none" strike="noStrike" dirty="0">
                          <a:effectLst/>
                          <a:latin typeface="+mn-lt"/>
                        </a:rPr>
                        <a:t>: En el período 2018-1 los líderes de proceso enviaron a la Jefatura de personal presentaciones con: </a:t>
                      </a:r>
                      <a:r>
                        <a:rPr lang="es-CO" sz="1100" b="0" i="0" u="none" strike="noStrike" dirty="0" smtClean="0">
                          <a:effectLst/>
                          <a:latin typeface="+mn-lt"/>
                        </a:rPr>
                        <a:t>objetivo</a:t>
                      </a:r>
                      <a:r>
                        <a:rPr lang="es-CO" sz="1100" b="0" i="0" u="none" strike="noStrike" dirty="0">
                          <a:effectLst/>
                          <a:latin typeface="+mn-lt"/>
                        </a:rPr>
                        <a:t>, </a:t>
                      </a:r>
                      <a:r>
                        <a:rPr lang="es-CO" sz="1100" b="0" i="0" u="none" strike="noStrike" dirty="0" smtClean="0">
                          <a:effectLst/>
                          <a:latin typeface="+mn-lt"/>
                        </a:rPr>
                        <a:t>estructura - </a:t>
                      </a:r>
                      <a:r>
                        <a:rPr lang="es-CO" sz="1100" b="0" i="0" u="none" strike="noStrike" dirty="0">
                          <a:effectLst/>
                          <a:latin typeface="+mn-lt"/>
                        </a:rPr>
                        <a:t>servicios que ofrece, entre otros, esta información se solicitará a los líderes de proceso </a:t>
                      </a:r>
                      <a:r>
                        <a:rPr lang="es-CO" sz="1100" b="0" i="0" u="none" strike="noStrike" dirty="0" smtClean="0">
                          <a:effectLst/>
                          <a:latin typeface="+mn-lt"/>
                        </a:rPr>
                        <a:t>para que </a:t>
                      </a:r>
                      <a:r>
                        <a:rPr lang="es-CO" sz="1100" b="0" i="0" u="none" strike="noStrike" dirty="0">
                          <a:effectLst/>
                          <a:latin typeface="+mn-lt"/>
                        </a:rPr>
                        <a:t>la actualicen </a:t>
                      </a:r>
                      <a:r>
                        <a:rPr lang="es-CO" sz="1100" b="0" i="0" u="none" strike="noStrike" dirty="0" smtClean="0">
                          <a:effectLst/>
                          <a:latin typeface="+mn-lt"/>
                        </a:rPr>
                        <a:t>y </a:t>
                      </a:r>
                      <a:r>
                        <a:rPr lang="es-CO" sz="1100" b="0" i="0" u="none" strike="noStrike" dirty="0">
                          <a:effectLst/>
                          <a:latin typeface="+mn-lt"/>
                        </a:rPr>
                        <a:t>presentarlo en el marco del plan de capacitación administrativo 2019.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7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Identificar personal con fortalezas en ciertas áreas para compartir habilidades y experiencias, de acuerdo a la evaluación del desempeño y entrevista con el </a:t>
                      </a:r>
                      <a:r>
                        <a:rPr lang="es-CO" sz="11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líder </a:t>
                      </a:r>
                      <a:r>
                        <a:rPr lang="es-CO" sz="11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 </a:t>
                      </a:r>
                      <a:r>
                        <a:rPr lang="es-CO" sz="11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proceso. </a:t>
                      </a:r>
                      <a:endParaRPr lang="es-CO" sz="11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En proceso</a:t>
                      </a:r>
                      <a:r>
                        <a:rPr lang="es-CO" sz="1100" b="0" i="0" u="none" strike="noStrike" dirty="0" smtClean="0">
                          <a:effectLst/>
                          <a:latin typeface="+mn-lt"/>
                        </a:rPr>
                        <a:t>: </a:t>
                      </a:r>
                      <a:r>
                        <a:rPr lang="es-CO" sz="1100" b="0" i="0" u="none" strike="noStrike" dirty="0">
                          <a:effectLst/>
                          <a:latin typeface="+mn-lt"/>
                        </a:rPr>
                        <a:t>Algunos líderes de proceso realizan entrenamiento entre su personal para fortalecer los procesos y suplir ausencias en caso de requerirse.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823541"/>
                  </a:ext>
                </a:extLst>
              </a:tr>
              <a:tr h="7009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Diseñar planes de intervención tales </a:t>
                      </a:r>
                      <a:r>
                        <a:rPr lang="es-CO" sz="11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como:</a:t>
                      </a:r>
                      <a:r>
                        <a:rPr lang="es-CO" sz="11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CO" sz="11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retiro</a:t>
                      </a:r>
                      <a:r>
                        <a:rPr lang="es-CO" sz="11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reconocimiento de labores, estímulos, gestión del conocimiento y  comité de mejora </a:t>
                      </a:r>
                      <a:r>
                        <a:rPr lang="es-CO" sz="11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institucional.</a:t>
                      </a:r>
                      <a:endParaRPr lang="es-CO" sz="11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E</a:t>
                      </a:r>
                      <a:r>
                        <a:rPr lang="es-CO" sz="11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 proceso: </a:t>
                      </a:r>
                      <a:r>
                        <a:rPr lang="es-CO" sz="1100" b="0" i="0" u="none" strike="noStrike" dirty="0">
                          <a:effectLst/>
                          <a:latin typeface="+mn-lt"/>
                        </a:rPr>
                        <a:t>Durante el primer semestre del año se hizo comité de mejora institucional, en el cual se </a:t>
                      </a:r>
                      <a:r>
                        <a:rPr lang="es-CO" sz="1100" b="0" i="0" u="none" strike="noStrike" dirty="0" smtClean="0">
                          <a:effectLst/>
                          <a:latin typeface="+mn-lt"/>
                        </a:rPr>
                        <a:t>discutió </a:t>
                      </a:r>
                      <a:r>
                        <a:rPr lang="es-CO" sz="1100" b="0" i="0" u="none" strike="noStrike" dirty="0">
                          <a:effectLst/>
                          <a:latin typeface="+mn-lt"/>
                        </a:rPr>
                        <a:t>la problemática que se generaba en la Universidad y se </a:t>
                      </a:r>
                      <a:r>
                        <a:rPr lang="es-CO" sz="1100" b="0" i="0" u="none" strike="noStrike" dirty="0" smtClean="0">
                          <a:effectLst/>
                          <a:latin typeface="+mn-lt"/>
                        </a:rPr>
                        <a:t>formularon </a:t>
                      </a:r>
                      <a:r>
                        <a:rPr lang="es-CO" sz="1100" b="0" i="0" u="none" strike="noStrike" dirty="0">
                          <a:effectLst/>
                          <a:latin typeface="+mn-lt"/>
                        </a:rPr>
                        <a:t>e </a:t>
                      </a:r>
                      <a:r>
                        <a:rPr lang="es-CO" sz="1100" b="0" i="0" u="none" strike="noStrike" dirty="0" smtClean="0">
                          <a:effectLst/>
                          <a:latin typeface="+mn-lt"/>
                        </a:rPr>
                        <a:t>implementaron </a:t>
                      </a:r>
                      <a:r>
                        <a:rPr lang="es-CO" sz="1100" b="0" i="0" u="none" strike="noStrike" dirty="0">
                          <a:effectLst/>
                          <a:latin typeface="+mn-lt"/>
                        </a:rPr>
                        <a:t>acciones </a:t>
                      </a:r>
                      <a:r>
                        <a:rPr lang="es-CO" sz="1100" b="0" i="0" u="none" strike="noStrike" dirty="0" smtClean="0">
                          <a:effectLst/>
                          <a:latin typeface="+mn-lt"/>
                        </a:rPr>
                        <a:t>correctivas.</a:t>
                      </a:r>
                      <a:endParaRPr lang="es-CO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19674"/>
                  </a:ext>
                </a:extLst>
              </a:tr>
              <a:tr h="687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Realizar plan de reinducción </a:t>
                      </a:r>
                      <a:r>
                        <a:rPr lang="es-CO" sz="11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organizacional. </a:t>
                      </a:r>
                      <a:endParaRPr lang="es-CO" sz="11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1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 proceso: </a:t>
                      </a:r>
                      <a:r>
                        <a:rPr lang="es-CO" sz="1100" b="0" i="0" u="none" strike="noStrike" dirty="0">
                          <a:effectLst/>
                          <a:latin typeface="+mn-lt"/>
                        </a:rPr>
                        <a:t>Durante el primer semestre del año se hizo </a:t>
                      </a:r>
                      <a:r>
                        <a:rPr lang="es-CO" sz="1100" b="0" i="0" u="none" strike="noStrike" dirty="0" smtClean="0">
                          <a:effectLst/>
                          <a:latin typeface="+mn-lt"/>
                        </a:rPr>
                        <a:t>inducción </a:t>
                      </a:r>
                      <a:r>
                        <a:rPr lang="es-CO" sz="1100" b="0" i="0" u="none" strike="noStrike" dirty="0">
                          <a:effectLst/>
                          <a:latin typeface="+mn-lt"/>
                        </a:rPr>
                        <a:t>y reinducción a 160 docentes de la universidad, lo cual generó un impacto positivo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939090"/>
                  </a:ext>
                </a:extLst>
              </a:tr>
              <a:tr h="687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 smtClean="0">
                          <a:effectLst/>
                          <a:latin typeface="+mn-lt"/>
                        </a:rPr>
                        <a:t>Implementar el Sistema de Seguridad y Salud en el Trabajo SG-SST. </a:t>
                      </a:r>
                      <a:endParaRPr lang="es-CO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100" b="1" i="0" u="none" strike="noStrike" dirty="0" smtClean="0">
                          <a:effectLst/>
                          <a:latin typeface="+mn-lt"/>
                        </a:rPr>
                        <a:t>Cerrado y permanente: </a:t>
                      </a:r>
                      <a:r>
                        <a:rPr lang="es-CO" sz="1100" b="0" i="0" u="none" strike="noStrike" dirty="0" smtClean="0">
                          <a:effectLst/>
                          <a:latin typeface="+mn-lt"/>
                        </a:rPr>
                        <a:t>Se viene implementando la norma de seguridad y salud en el trabajo de acuerdo a la ley</a:t>
                      </a:r>
                      <a:endParaRPr lang="es-CO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091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567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159606" y="2315813"/>
            <a:ext cx="98080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ctr">
              <a:defRPr/>
            </a:pPr>
            <a:r>
              <a:rPr lang="es-CO" sz="3600" b="1" dirty="0">
                <a:solidFill>
                  <a:srgbClr val="FF3300"/>
                </a:solidFill>
              </a:rPr>
              <a:t>OPORTUNIDADES Y ACCIONES DE MEJORA PARA EL </a:t>
            </a:r>
            <a:r>
              <a:rPr lang="es-CO" sz="3600" b="1" dirty="0" smtClean="0">
                <a:solidFill>
                  <a:srgbClr val="FF3300"/>
                </a:solidFill>
              </a:rPr>
              <a:t>PERÍODO </a:t>
            </a:r>
            <a:r>
              <a:rPr lang="es-ES" sz="3600" b="1" dirty="0" smtClean="0">
                <a:solidFill>
                  <a:srgbClr val="FF3300"/>
                </a:solidFill>
              </a:rPr>
              <a:t>2019</a:t>
            </a:r>
            <a:endParaRPr lang="es-CO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36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532564" y="44624"/>
            <a:ext cx="9716279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OPORTUNIDADES Y ACCIONES DE MEJORA PARA EL PERÍODO </a:t>
            </a: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2019</a:t>
            </a:r>
            <a:endParaRPr kumimoji="0" lang="es-CO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366688"/>
              </p:ext>
            </p:extLst>
          </p:nvPr>
        </p:nvGraphicFramePr>
        <p:xfrm>
          <a:off x="295835" y="548680"/>
          <a:ext cx="9953008" cy="52962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9715">
                  <a:extLst>
                    <a:ext uri="{9D8B030D-6E8A-4147-A177-3AD203B41FA5}">
                      <a16:colId xmlns:a16="http://schemas.microsoft.com/office/drawing/2014/main" val="1974375922"/>
                    </a:ext>
                  </a:extLst>
                </a:gridCol>
                <a:gridCol w="3963548">
                  <a:extLst>
                    <a:ext uri="{9D8B030D-6E8A-4147-A177-3AD203B41FA5}">
                      <a16:colId xmlns:a16="http://schemas.microsoft.com/office/drawing/2014/main" val="777752565"/>
                    </a:ext>
                  </a:extLst>
                </a:gridCol>
                <a:gridCol w="3067394">
                  <a:extLst>
                    <a:ext uri="{9D8B030D-6E8A-4147-A177-3AD203B41FA5}">
                      <a16:colId xmlns:a16="http://schemas.microsoft.com/office/drawing/2014/main" val="173982824"/>
                    </a:ext>
                  </a:extLst>
                </a:gridCol>
                <a:gridCol w="1454061">
                  <a:extLst>
                    <a:ext uri="{9D8B030D-6E8A-4147-A177-3AD203B41FA5}">
                      <a16:colId xmlns:a16="http://schemas.microsoft.com/office/drawing/2014/main" val="751199755"/>
                    </a:ext>
                  </a:extLst>
                </a:gridCol>
                <a:gridCol w="908290">
                  <a:extLst>
                    <a:ext uri="{9D8B030D-6E8A-4147-A177-3AD203B41FA5}">
                      <a16:colId xmlns:a16="http://schemas.microsoft.com/office/drawing/2014/main" val="3580817880"/>
                    </a:ext>
                  </a:extLst>
                </a:gridCol>
              </a:tblGrid>
              <a:tr h="461491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CO" sz="20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GESTIÓN HUMANA</a:t>
                      </a:r>
                      <a:endParaRPr lang="es-CO" sz="2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5140446"/>
                  </a:ext>
                </a:extLst>
              </a:tr>
              <a:tr h="62877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effectLst/>
                          <a:latin typeface="+mn-lt"/>
                        </a:rPr>
                        <a:t>No.</a:t>
                      </a:r>
                      <a:endParaRPr lang="es-CO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effectLst/>
                          <a:latin typeface="+mn-lt"/>
                        </a:rPr>
                        <a:t>ACCIÓN(ES) DE MEJORAMIENTO </a:t>
                      </a:r>
                      <a:endParaRPr lang="es-CO" sz="16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effectLst/>
                          <a:latin typeface="+mn-lt"/>
                        </a:rPr>
                        <a:t>IMPACTO</a:t>
                      </a:r>
                      <a:endParaRPr lang="es-CO" sz="16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effectLst/>
                          <a:latin typeface="+mn-lt"/>
                        </a:rPr>
                        <a:t>RESPONSABLE(S)</a:t>
                      </a:r>
                      <a:endParaRPr lang="es-CO" sz="16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effectLst/>
                          <a:latin typeface="+mn-lt"/>
                        </a:rPr>
                        <a:t>FECHA</a:t>
                      </a:r>
                      <a:endParaRPr lang="es-CO" sz="16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179558"/>
                  </a:ext>
                </a:extLst>
              </a:tr>
              <a:tr h="53915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effectLst/>
                          <a:latin typeface="+mn-lt"/>
                        </a:rPr>
                        <a:t>1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Consolidar el plan de capacitación administrativo 2019.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Generar en los trabajadores competencias necesarias para el desarrollo eficiente de sus labores.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Directora Gestión Humana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Abril de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066414"/>
                  </a:ext>
                </a:extLst>
              </a:tr>
              <a:tr h="67201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effectLst/>
                          <a:latin typeface="+mn-lt"/>
                        </a:rPr>
                        <a:t>2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400" b="0" i="0" u="none" strike="noStrike" dirty="0">
                          <a:effectLst/>
                          <a:latin typeface="+mn-lt"/>
                        </a:rPr>
                        <a:t>Aplicar encuesta de clima organizacional.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Identificar  aspectos que deben ser </a:t>
                      </a:r>
                      <a:r>
                        <a:rPr lang="es-CO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mejorados </a:t>
                      </a:r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para continuar avanzando hacia la obtención  de un  clima organizacional adecuado en la  institución.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Directora Gestión Humana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2019 - 1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091952"/>
                  </a:ext>
                </a:extLst>
              </a:tr>
              <a:tr h="72191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effectLst/>
                          <a:latin typeface="+mn-lt"/>
                        </a:rPr>
                        <a:t>3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400" b="0" i="0" u="none" strike="noStrike" dirty="0">
                          <a:effectLst/>
                          <a:latin typeface="+mn-lt"/>
                        </a:rPr>
                        <a:t>Actualizar las descripciones de </a:t>
                      </a:r>
                      <a:r>
                        <a:rPr lang="es-CO" sz="1400" b="0" i="0" u="none" strike="noStrike" dirty="0" smtClean="0">
                          <a:effectLst/>
                          <a:latin typeface="+mn-lt"/>
                        </a:rPr>
                        <a:t>cargos </a:t>
                      </a:r>
                      <a:r>
                        <a:rPr lang="es-CO" sz="1400" b="0" i="0" u="none" strike="noStrike" dirty="0">
                          <a:effectLst/>
                          <a:latin typeface="+mn-lt"/>
                        </a:rPr>
                        <a:t>y perfiles </a:t>
                      </a:r>
                      <a:r>
                        <a:rPr lang="es-CO" sz="1400" b="0" i="0" u="none" strike="noStrike" dirty="0" smtClean="0">
                          <a:effectLst/>
                          <a:latin typeface="+mn-lt"/>
                        </a:rPr>
                        <a:t>de </a:t>
                      </a:r>
                      <a:r>
                        <a:rPr lang="es-CO" sz="1400" b="0" i="0" u="none" strike="noStrike" dirty="0">
                          <a:effectLst/>
                          <a:latin typeface="+mn-lt"/>
                        </a:rPr>
                        <a:t>la Seccional.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Mantener actualizado el manual de funciones que desarrollan los trabajadores, de acuerdo a nuevos métodos, herramientas y sistemas de información utilizados en la Universidad.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Directora Gestión Humana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Permanente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100926"/>
                  </a:ext>
                </a:extLst>
              </a:tr>
              <a:tr h="72191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400" b="0" i="0" u="none" strike="noStrike" dirty="0">
                          <a:effectLst/>
                          <a:latin typeface="+mn-lt"/>
                        </a:rPr>
                        <a:t>Formular e implementar acciones de mejoramiento, de acuerdo a </a:t>
                      </a:r>
                      <a:r>
                        <a:rPr lang="es-CO" sz="1400" b="0" i="0" u="none" strike="noStrike" dirty="0" smtClean="0">
                          <a:effectLst/>
                          <a:latin typeface="+mn-lt"/>
                        </a:rPr>
                        <a:t>los resultados </a:t>
                      </a:r>
                      <a:r>
                        <a:rPr lang="es-CO" sz="1400" b="0" i="0" u="none" strike="noStrike" dirty="0">
                          <a:effectLst/>
                          <a:latin typeface="+mn-lt"/>
                        </a:rPr>
                        <a:t>de batería de riesgo psicosocial.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 rtl="0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Mejorar el clima organizacional de la institución.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Directora Gestión Humana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Permanente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039578"/>
                  </a:ext>
                </a:extLst>
              </a:tr>
              <a:tr h="72191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400" b="0" i="0" u="none" strike="noStrike" dirty="0">
                          <a:effectLst/>
                          <a:latin typeface="+mn-lt"/>
                        </a:rPr>
                        <a:t>Proponer un plan de estímulos.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Directora Gestión Humana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2019 - 2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876246"/>
                  </a:ext>
                </a:extLst>
              </a:tr>
              <a:tr h="72191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400" b="0" i="0" u="none" strike="noStrike" dirty="0">
                          <a:effectLst/>
                          <a:latin typeface="+mn-lt"/>
                        </a:rPr>
                        <a:t>Realizar inducción y reinducción a docentes.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Generar mayor compromiso y sentido de pertenencia de los docentes por la institución.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Directora Gestión Humana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vez al año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6234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030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532564" y="44624"/>
            <a:ext cx="9716279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OPORTUNIDADES Y ACCIONES DE MEJORA PARA EL PERÍODO </a:t>
            </a: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2019</a:t>
            </a:r>
            <a:endParaRPr kumimoji="0" lang="es-CO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217555"/>
              </p:ext>
            </p:extLst>
          </p:nvPr>
        </p:nvGraphicFramePr>
        <p:xfrm>
          <a:off x="295835" y="521275"/>
          <a:ext cx="9953008" cy="53155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9715">
                  <a:extLst>
                    <a:ext uri="{9D8B030D-6E8A-4147-A177-3AD203B41FA5}">
                      <a16:colId xmlns:a16="http://schemas.microsoft.com/office/drawing/2014/main" val="1974375922"/>
                    </a:ext>
                  </a:extLst>
                </a:gridCol>
                <a:gridCol w="3963548">
                  <a:extLst>
                    <a:ext uri="{9D8B030D-6E8A-4147-A177-3AD203B41FA5}">
                      <a16:colId xmlns:a16="http://schemas.microsoft.com/office/drawing/2014/main" val="777752565"/>
                    </a:ext>
                  </a:extLst>
                </a:gridCol>
                <a:gridCol w="3067394">
                  <a:extLst>
                    <a:ext uri="{9D8B030D-6E8A-4147-A177-3AD203B41FA5}">
                      <a16:colId xmlns:a16="http://schemas.microsoft.com/office/drawing/2014/main" val="173982824"/>
                    </a:ext>
                  </a:extLst>
                </a:gridCol>
                <a:gridCol w="1505336">
                  <a:extLst>
                    <a:ext uri="{9D8B030D-6E8A-4147-A177-3AD203B41FA5}">
                      <a16:colId xmlns:a16="http://schemas.microsoft.com/office/drawing/2014/main" val="751199755"/>
                    </a:ext>
                  </a:extLst>
                </a:gridCol>
                <a:gridCol w="857015">
                  <a:extLst>
                    <a:ext uri="{9D8B030D-6E8A-4147-A177-3AD203B41FA5}">
                      <a16:colId xmlns:a16="http://schemas.microsoft.com/office/drawing/2014/main" val="3580817880"/>
                    </a:ext>
                  </a:extLst>
                </a:gridCol>
              </a:tblGrid>
              <a:tr h="47003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CO" sz="20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SEGURIDAD Y SALUD EN EL TRABAJO</a:t>
                      </a:r>
                      <a:endParaRPr lang="es-CO" sz="2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5140446"/>
                  </a:ext>
                </a:extLst>
              </a:tr>
              <a:tr h="115424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effectLst/>
                          <a:latin typeface="+mn-lt"/>
                        </a:rPr>
                        <a:t>No.</a:t>
                      </a:r>
                      <a:endParaRPr lang="es-CO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effectLst/>
                          <a:latin typeface="+mn-lt"/>
                        </a:rPr>
                        <a:t>ACCIÓN(ES) DE MEJORAMIENTO </a:t>
                      </a:r>
                      <a:endParaRPr lang="es-CO" sz="16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effectLst/>
                          <a:latin typeface="+mn-lt"/>
                        </a:rPr>
                        <a:t>IMPACTO</a:t>
                      </a:r>
                      <a:endParaRPr lang="es-CO" sz="16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effectLst/>
                          <a:latin typeface="+mn-lt"/>
                        </a:rPr>
                        <a:t>RESPONSABLE(S)</a:t>
                      </a:r>
                      <a:endParaRPr lang="es-CO" sz="16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effectLst/>
                          <a:latin typeface="+mn-lt"/>
                        </a:rPr>
                        <a:t>FECHA</a:t>
                      </a:r>
                      <a:endParaRPr lang="es-CO" sz="16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179558"/>
                  </a:ext>
                </a:extLst>
              </a:tr>
              <a:tr h="102462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effectLst/>
                          <a:latin typeface="+mn-lt"/>
                        </a:rPr>
                        <a:t>1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Implementar los nuevos </a:t>
                      </a:r>
                      <a:r>
                        <a:rPr lang="es-C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estándares </a:t>
                      </a:r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mínimos del Sistema de Seguridad y Salud en el Trabajo SG-SST, acorde </a:t>
                      </a:r>
                      <a:r>
                        <a:rPr lang="es-C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 </a:t>
                      </a:r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 establecido en la Resolución 312 de 2019.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Cumplir con los </a:t>
                      </a:r>
                      <a:r>
                        <a:rPr lang="es-C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estándares </a:t>
                      </a:r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mínimos para empresas de más de 50 trabajadores, previstos en el artículo 16 de la Resolución 312 de fecha 13 de febrero de 2019.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Coordinadora de SGSST y Directora Gestión Humana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2019 - 2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066414"/>
                  </a:ext>
                </a:extLst>
              </a:tr>
              <a:tr h="12336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>
                          <a:effectLst/>
                          <a:latin typeface="+mn-lt"/>
                        </a:rPr>
                        <a:t>2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400" b="0" i="0" u="none" strike="noStrike" dirty="0">
                          <a:effectLst/>
                          <a:latin typeface="+mn-lt"/>
                        </a:rPr>
                        <a:t>Actualizar plan de emergencias para cada una de las sedes de la Universidad Libre Seccional Pereira.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Ejecutar </a:t>
                      </a:r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este proyecto para la utilización óptima y eficiente de los medios técnicos </a:t>
                      </a:r>
                      <a:r>
                        <a:rPr lang="es-C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previstos, </a:t>
                      </a:r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 la finalidad de reducir al mínimo las posibles consecuencias humanas y/o económicas que puedan derivar situaciones de emergencia.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Coordinadora de SGSST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2019 - 1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091952"/>
                  </a:ext>
                </a:extLst>
              </a:tr>
              <a:tr h="132521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effectLst/>
                          <a:latin typeface="+mn-lt"/>
                        </a:rPr>
                        <a:t>3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400" b="0" i="0" u="none" strike="noStrike" dirty="0">
                          <a:effectLst/>
                          <a:latin typeface="+mn-lt"/>
                        </a:rPr>
                        <a:t>Desarrollar y poner en funcionamiento campaña tendiente a evitar la ocurrencia de accidentes por </a:t>
                      </a:r>
                      <a:r>
                        <a:rPr lang="es-CO" sz="1400" b="0" i="0" u="none" strike="noStrike" dirty="0" smtClean="0">
                          <a:effectLst/>
                          <a:latin typeface="+mn-lt"/>
                        </a:rPr>
                        <a:t>caídas </a:t>
                      </a:r>
                      <a:r>
                        <a:rPr lang="es-CO" sz="1400" b="0" i="0" u="none" strike="noStrike" dirty="0">
                          <a:effectLst/>
                          <a:latin typeface="+mn-lt"/>
                        </a:rPr>
                        <a:t>a nivel de los colaboradores de la </a:t>
                      </a:r>
                      <a:r>
                        <a:rPr lang="es-CO" sz="1400" b="0" i="0" u="none" strike="noStrike" dirty="0" smtClean="0">
                          <a:effectLst/>
                          <a:latin typeface="+mn-lt"/>
                        </a:rPr>
                        <a:t>Universidad.</a:t>
                      </a:r>
                      <a:endParaRPr lang="es-CO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Minimizar los accidentes laborales que tengan su origen en caídas a nivel.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Coordinadora de SGSST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2019 - 1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1009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208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63388" y="674552"/>
            <a:ext cx="990597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CO" sz="2800" b="1" dirty="0">
                <a:solidFill>
                  <a:srgbClr val="FF0000"/>
                </a:solidFill>
              </a:rPr>
              <a:t>OBJETIVO </a:t>
            </a:r>
            <a:r>
              <a:rPr lang="es-CO" sz="2800" b="1" dirty="0" smtClean="0">
                <a:solidFill>
                  <a:srgbClr val="FF0000"/>
                </a:solidFill>
              </a:rPr>
              <a:t>1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CO" sz="2800" dirty="0">
              <a:solidFill>
                <a:srgbClr val="FF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CO" sz="2800" b="1" u="sng" dirty="0">
                <a:solidFill>
                  <a:srgbClr val="FF0000"/>
                </a:solidFill>
              </a:rPr>
              <a:t>Mejorar la percepción de satisfacción de la comunidad Unilibrista frente a la calidad de los servicios prestados por la universidad</a:t>
            </a:r>
            <a:r>
              <a:rPr lang="es-CO" sz="2800" b="1" dirty="0" smtClean="0">
                <a:solidFill>
                  <a:srgbClr val="FF0000"/>
                </a:solidFill>
              </a:rPr>
              <a:t>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CO" sz="20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CO" sz="2000" b="1" dirty="0"/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CO" sz="2000" b="1" dirty="0"/>
              <a:t>Satisfacción del cliente y retroalimentación de las partes interesadas</a:t>
            </a:r>
            <a:r>
              <a:rPr lang="es-CO" sz="2000" b="1" dirty="0" smtClean="0"/>
              <a:t>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CO" sz="2000" b="1" dirty="0"/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CO" sz="2000" b="1" dirty="0" smtClean="0"/>
              <a:t>- Encuestas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CO" sz="2000" b="1" dirty="0" smtClean="0"/>
              <a:t>- Calificaciones </a:t>
            </a:r>
            <a:r>
              <a:rPr lang="es-CO" sz="2000" b="1" dirty="0"/>
              <a:t>de </a:t>
            </a:r>
            <a:r>
              <a:rPr lang="es-CO" sz="2000" b="1" dirty="0" smtClean="0"/>
              <a:t>Servicio</a:t>
            </a:r>
            <a:endParaRPr lang="es-CO" sz="2000" b="1" dirty="0"/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CO" sz="2000" b="1" dirty="0" smtClean="0"/>
              <a:t>- Quejas</a:t>
            </a:r>
            <a:endParaRPr lang="es-CO" sz="2000" b="1" dirty="0"/>
          </a:p>
        </p:txBody>
      </p:sp>
    </p:spTree>
    <p:extLst>
      <p:ext uri="{BB962C8B-B14F-4D97-AF65-F5344CB8AC3E}">
        <p14:creationId xmlns:p14="http://schemas.microsoft.com/office/powerpoint/2010/main" val="82591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64648" y="206792"/>
            <a:ext cx="9799940" cy="63408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0" hangingPunct="0">
              <a:defRPr/>
            </a:pPr>
            <a:r>
              <a:rPr lang="es-ES" sz="2000" b="1" dirty="0" smtClean="0">
                <a:solidFill>
                  <a:srgbClr val="FF3300"/>
                </a:solidFill>
                <a:latin typeface="+mn-lt"/>
              </a:rPr>
              <a:t> </a:t>
            </a:r>
            <a:r>
              <a:rPr lang="es-MX" sz="2000" b="1" kern="0" dirty="0" smtClean="0">
                <a:latin typeface="+mn-lt"/>
              </a:rPr>
              <a:t>ENCUESTAS</a:t>
            </a:r>
            <a:r>
              <a:rPr lang="es-MX" sz="1600" b="1" kern="0" dirty="0" smtClean="0">
                <a:solidFill>
                  <a:srgbClr val="FF3300"/>
                </a:solidFill>
                <a:latin typeface="+mn-lt"/>
              </a:rPr>
              <a:t/>
            </a:r>
            <a:br>
              <a:rPr lang="es-MX" sz="1600" b="1" kern="0" dirty="0" smtClean="0">
                <a:solidFill>
                  <a:srgbClr val="FF3300"/>
                </a:solidFill>
                <a:latin typeface="+mn-lt"/>
              </a:rPr>
            </a:br>
            <a:endParaRPr lang="es-ES" sz="1400" b="1" kern="0" dirty="0">
              <a:solidFill>
                <a:srgbClr val="FF3300"/>
              </a:solidFill>
              <a:latin typeface="+mn-lt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795913"/>
              </p:ext>
            </p:extLst>
          </p:nvPr>
        </p:nvGraphicFramePr>
        <p:xfrm>
          <a:off x="383963" y="2354543"/>
          <a:ext cx="9880625" cy="31767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42433">
                  <a:extLst>
                    <a:ext uri="{9D8B030D-6E8A-4147-A177-3AD203B41FA5}">
                      <a16:colId xmlns:a16="http://schemas.microsoft.com/office/drawing/2014/main" val="659465119"/>
                    </a:ext>
                  </a:extLst>
                </a:gridCol>
                <a:gridCol w="6238192">
                  <a:extLst>
                    <a:ext uri="{9D8B030D-6E8A-4147-A177-3AD203B41FA5}">
                      <a16:colId xmlns:a16="http://schemas.microsoft.com/office/drawing/2014/main" val="4269419799"/>
                    </a:ext>
                  </a:extLst>
                </a:gridCol>
              </a:tblGrid>
              <a:tr h="5110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es-CO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ACCIONES </a:t>
                      </a:r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CORRECTIVAS RESULTADO</a:t>
                      </a:r>
                      <a:r>
                        <a:rPr lang="es-CO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ENCUESTA 2017</a:t>
                      </a:r>
                      <a:endParaRPr lang="es-CO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67" marR="37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SEGUIMIENTO</a:t>
                      </a:r>
                      <a:endParaRPr lang="es-CO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67" marR="37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849294"/>
                  </a:ext>
                </a:extLst>
              </a:tr>
              <a:tr h="265494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Estudio de estructura organizacional y salarios para unificación a nivel nacional.</a:t>
                      </a:r>
                    </a:p>
                  </a:txBody>
                  <a:tcPr marL="37367" marR="37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Desde el nivel central se ha dado la información que el estudio definitivo arrojado por la empresa calibre saldrá finalizando el primer semestre de 2019 a efectos de implementar una política unificada nacionalmente. 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obstante lo anterior, durante el año 2018 en la Seccional, por</a:t>
                      </a:r>
                      <a:r>
                        <a:rPr lang="es-CO" sz="16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la eficaz gestión de la alta Dirección, se realizaron 42 vinculaciones directas en las áreas académicas y administrativas, de acuerdo a necesidades.</a:t>
                      </a:r>
                      <a:endParaRPr lang="es-CO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67" marR="37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78115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628759"/>
              </p:ext>
            </p:extLst>
          </p:nvPr>
        </p:nvGraphicFramePr>
        <p:xfrm>
          <a:off x="383963" y="827169"/>
          <a:ext cx="9880625" cy="1045280"/>
        </p:xfrm>
        <a:graphic>
          <a:graphicData uri="http://schemas.openxmlformats.org/drawingml/2006/table">
            <a:tbl>
              <a:tblPr/>
              <a:tblGrid>
                <a:gridCol w="1267014">
                  <a:extLst>
                    <a:ext uri="{9D8B030D-6E8A-4147-A177-3AD203B41FA5}">
                      <a16:colId xmlns:a16="http://schemas.microsoft.com/office/drawing/2014/main" val="1965252780"/>
                    </a:ext>
                  </a:extLst>
                </a:gridCol>
                <a:gridCol w="506805">
                  <a:extLst>
                    <a:ext uri="{9D8B030D-6E8A-4147-A177-3AD203B41FA5}">
                      <a16:colId xmlns:a16="http://schemas.microsoft.com/office/drawing/2014/main" val="657265321"/>
                    </a:ext>
                  </a:extLst>
                </a:gridCol>
                <a:gridCol w="675741">
                  <a:extLst>
                    <a:ext uri="{9D8B030D-6E8A-4147-A177-3AD203B41FA5}">
                      <a16:colId xmlns:a16="http://schemas.microsoft.com/office/drawing/2014/main" val="1998262164"/>
                    </a:ext>
                  </a:extLst>
                </a:gridCol>
                <a:gridCol w="537530">
                  <a:extLst>
                    <a:ext uri="{9D8B030D-6E8A-4147-A177-3AD203B41FA5}">
                      <a16:colId xmlns:a16="http://schemas.microsoft.com/office/drawing/2014/main" val="969483805"/>
                    </a:ext>
                  </a:extLst>
                </a:gridCol>
                <a:gridCol w="746771">
                  <a:extLst>
                    <a:ext uri="{9D8B030D-6E8A-4147-A177-3AD203B41FA5}">
                      <a16:colId xmlns:a16="http://schemas.microsoft.com/office/drawing/2014/main" val="2962441758"/>
                    </a:ext>
                  </a:extLst>
                </a:gridCol>
                <a:gridCol w="585343">
                  <a:extLst>
                    <a:ext uri="{9D8B030D-6E8A-4147-A177-3AD203B41FA5}">
                      <a16:colId xmlns:a16="http://schemas.microsoft.com/office/drawing/2014/main" val="1936878695"/>
                    </a:ext>
                  </a:extLst>
                </a:gridCol>
                <a:gridCol w="457103">
                  <a:extLst>
                    <a:ext uri="{9D8B030D-6E8A-4147-A177-3AD203B41FA5}">
                      <a16:colId xmlns:a16="http://schemas.microsoft.com/office/drawing/2014/main" val="4144139980"/>
                    </a:ext>
                  </a:extLst>
                </a:gridCol>
                <a:gridCol w="685654">
                  <a:extLst>
                    <a:ext uri="{9D8B030D-6E8A-4147-A177-3AD203B41FA5}">
                      <a16:colId xmlns:a16="http://schemas.microsoft.com/office/drawing/2014/main" val="3736876646"/>
                    </a:ext>
                  </a:extLst>
                </a:gridCol>
                <a:gridCol w="533286">
                  <a:extLst>
                    <a:ext uri="{9D8B030D-6E8A-4147-A177-3AD203B41FA5}">
                      <a16:colId xmlns:a16="http://schemas.microsoft.com/office/drawing/2014/main" val="1839419948"/>
                    </a:ext>
                  </a:extLst>
                </a:gridCol>
                <a:gridCol w="609471">
                  <a:extLst>
                    <a:ext uri="{9D8B030D-6E8A-4147-A177-3AD203B41FA5}">
                      <a16:colId xmlns:a16="http://schemas.microsoft.com/office/drawing/2014/main" val="3310217774"/>
                    </a:ext>
                  </a:extLst>
                </a:gridCol>
                <a:gridCol w="609471">
                  <a:extLst>
                    <a:ext uri="{9D8B030D-6E8A-4147-A177-3AD203B41FA5}">
                      <a16:colId xmlns:a16="http://schemas.microsoft.com/office/drawing/2014/main" val="135693015"/>
                    </a:ext>
                  </a:extLst>
                </a:gridCol>
                <a:gridCol w="685654">
                  <a:extLst>
                    <a:ext uri="{9D8B030D-6E8A-4147-A177-3AD203B41FA5}">
                      <a16:colId xmlns:a16="http://schemas.microsoft.com/office/drawing/2014/main" val="13135190"/>
                    </a:ext>
                  </a:extLst>
                </a:gridCol>
                <a:gridCol w="990391">
                  <a:extLst>
                    <a:ext uri="{9D8B030D-6E8A-4147-A177-3AD203B41FA5}">
                      <a16:colId xmlns:a16="http://schemas.microsoft.com/office/drawing/2014/main" val="2126137897"/>
                    </a:ext>
                  </a:extLst>
                </a:gridCol>
                <a:gridCol w="990391">
                  <a:extLst>
                    <a:ext uri="{9D8B030D-6E8A-4147-A177-3AD203B41FA5}">
                      <a16:colId xmlns:a16="http://schemas.microsoft.com/office/drawing/2014/main" val="321680140"/>
                    </a:ext>
                  </a:extLst>
                </a:gridCol>
              </a:tblGrid>
              <a:tr h="316184">
                <a:tc gridSpan="14">
                  <a:txBody>
                    <a:bodyPr/>
                    <a:lstStyle/>
                    <a:p>
                      <a:pPr algn="ctr" rtl="0" fontAlgn="ctr"/>
                      <a:r>
                        <a:rPr lang="es-CO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(Docentes: 170</a:t>
                      </a:r>
                      <a:r>
                        <a:rPr lang="es-CO" sz="16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y</a:t>
                      </a:r>
                      <a:r>
                        <a:rPr lang="es-CO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Administrativos: 77)</a:t>
                      </a:r>
                      <a:endParaRPr lang="es-CO" sz="16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352" marR="9352" marT="93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s-CO" sz="1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352" marR="9352" marT="93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798840"/>
                  </a:ext>
                </a:extLst>
              </a:tr>
              <a:tr h="15012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AÑO</a:t>
                      </a:r>
                    </a:p>
                  </a:txBody>
                  <a:tcPr marL="9352" marR="9352" marT="93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2006</a:t>
                      </a:r>
                    </a:p>
                  </a:txBody>
                  <a:tcPr marL="9352" marR="9352" marT="93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2007</a:t>
                      </a:r>
                    </a:p>
                  </a:txBody>
                  <a:tcPr marL="9352" marR="9352" marT="93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2008</a:t>
                      </a:r>
                    </a:p>
                  </a:txBody>
                  <a:tcPr marL="9352" marR="9352" marT="93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2009</a:t>
                      </a:r>
                    </a:p>
                  </a:txBody>
                  <a:tcPr marL="9352" marR="9352" marT="93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2010</a:t>
                      </a:r>
                      <a:endParaRPr lang="es-CO" sz="105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352" marR="9352" marT="93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2011</a:t>
                      </a:r>
                    </a:p>
                  </a:txBody>
                  <a:tcPr marL="9352" marR="9352" marT="93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9352" marR="9352" marT="93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2013</a:t>
                      </a:r>
                    </a:p>
                  </a:txBody>
                  <a:tcPr marL="9352" marR="9352" marT="93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2014</a:t>
                      </a:r>
                    </a:p>
                  </a:txBody>
                  <a:tcPr marL="9352" marR="9352" marT="93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1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2015</a:t>
                      </a:r>
                    </a:p>
                  </a:txBody>
                  <a:tcPr marL="9352" marR="9352" marT="93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1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2016</a:t>
                      </a:r>
                    </a:p>
                  </a:txBody>
                  <a:tcPr marL="9352" marR="9352" marT="93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1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2017</a:t>
                      </a:r>
                    </a:p>
                  </a:txBody>
                  <a:tcPr marL="9352" marR="9352" marT="93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1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endParaRPr lang="es-CO" sz="11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52" marR="9352" marT="93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747021"/>
                  </a:ext>
                </a:extLst>
              </a:tr>
              <a:tr h="1434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352" marR="9352" marT="93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52" marR="9352" marT="93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72,9%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52" marR="9352" marT="93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52" marR="9352" marT="93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N/A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52" marR="9352" marT="93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N/A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52" marR="9352" marT="93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87,36%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52" marR="9352" marT="93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N/A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52" marR="9352" marT="93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N/A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52" marR="9352" marT="93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N/A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52" marR="9352" marT="93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77%</a:t>
                      </a:r>
                      <a:endParaRPr lang="es-CO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52" marR="9352" marT="93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85%</a:t>
                      </a:r>
                      <a:endParaRPr lang="es-CO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52" marR="9352" marT="93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80,47%</a:t>
                      </a:r>
                      <a:endParaRPr lang="es-CO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52" marR="9352" marT="93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endParaRPr lang="es-CO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52" marR="9352" marT="93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280219"/>
                  </a:ext>
                </a:extLst>
              </a:tr>
              <a:tr h="1434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Muestra </a:t>
                      </a:r>
                    </a:p>
                  </a:txBody>
                  <a:tcPr marL="9352" marR="9352" marT="93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52" marR="9352" marT="93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176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52" marR="9352" marT="93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52" marR="9352" marT="93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N/A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52" marR="9352" marT="93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N/A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52" marR="9352" marT="93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52" marR="9352" marT="93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N/A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52" marR="9352" marT="93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N/A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52" marR="9352" marT="93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N/A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52" marR="9352" marT="93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266</a:t>
                      </a:r>
                      <a:endParaRPr lang="es-CO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52" marR="9352" marT="93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52" marR="9352" marT="93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247</a:t>
                      </a:r>
                      <a:endParaRPr lang="es-CO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52" marR="9352" marT="93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endParaRPr lang="es-CO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52" marR="9352" marT="93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312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745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285469"/>
              </p:ext>
            </p:extLst>
          </p:nvPr>
        </p:nvGraphicFramePr>
        <p:xfrm>
          <a:off x="484893" y="378350"/>
          <a:ext cx="9681082" cy="15999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56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58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44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92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02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68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64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185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131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0821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9028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26141">
                  <a:extLst>
                    <a:ext uri="{9D8B030D-6E8A-4147-A177-3AD203B41FA5}">
                      <a16:colId xmlns:a16="http://schemas.microsoft.com/office/drawing/2014/main" val="922452510"/>
                    </a:ext>
                  </a:extLst>
                </a:gridCol>
                <a:gridCol w="1120587">
                  <a:extLst>
                    <a:ext uri="{9D8B030D-6E8A-4147-A177-3AD203B41FA5}">
                      <a16:colId xmlns:a16="http://schemas.microsoft.com/office/drawing/2014/main" val="4037434866"/>
                    </a:ext>
                  </a:extLst>
                </a:gridCol>
              </a:tblGrid>
              <a:tr h="501867">
                <a:tc gridSpan="14"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0" dirty="0">
                          <a:solidFill>
                            <a:srgbClr val="FF3300"/>
                          </a:solidFill>
                        </a:rPr>
                        <a:t>CALIFICACIÓN DEL </a:t>
                      </a:r>
                      <a:r>
                        <a:rPr lang="es-MX" sz="1800" b="1" kern="0" dirty="0" smtClean="0">
                          <a:solidFill>
                            <a:srgbClr val="FF3300"/>
                          </a:solidFill>
                        </a:rPr>
                        <a:t>SERVICIO</a:t>
                      </a:r>
                      <a:endParaRPr lang="es-CO" sz="18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8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45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AÑO</a:t>
                      </a:r>
                      <a:endParaRPr lang="es-CO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2006</a:t>
                      </a:r>
                      <a:endParaRPr lang="es-CO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2007</a:t>
                      </a:r>
                      <a:endParaRPr lang="es-CO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2008</a:t>
                      </a:r>
                      <a:endParaRPr lang="es-CO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2009</a:t>
                      </a:r>
                      <a:endParaRPr lang="es-CO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2010</a:t>
                      </a:r>
                      <a:endParaRPr lang="es-CO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2011</a:t>
                      </a:r>
                      <a:endParaRPr lang="es-CO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2012</a:t>
                      </a:r>
                      <a:endParaRPr lang="es-CO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2013</a:t>
                      </a:r>
                      <a:endParaRPr lang="es-CO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effectLst/>
                          <a:latin typeface="+mn-lt"/>
                        </a:rPr>
                        <a:t>2014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effectLst/>
                          <a:latin typeface="+mn-lt"/>
                        </a:rPr>
                        <a:t>2015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2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2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2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endParaRPr lang="es-CO" sz="1200" b="1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21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>
                          <a:effectLst/>
                          <a:latin typeface="+mn-lt"/>
                        </a:rPr>
                        <a:t>%</a:t>
                      </a:r>
                      <a:endParaRPr lang="es-CO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+mn-lt"/>
                        </a:rPr>
                        <a:t>88%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+mn-lt"/>
                        </a:rPr>
                        <a:t>97%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+mn-lt"/>
                        </a:rPr>
                        <a:t>97%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+mn-lt"/>
                        </a:rPr>
                        <a:t>99%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+mn-lt"/>
                        </a:rPr>
                        <a:t>99%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+mn-lt"/>
                        </a:rPr>
                        <a:t>99%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 smtClean="0">
                          <a:effectLst/>
                          <a:latin typeface="+mn-lt"/>
                        </a:rPr>
                        <a:t>96%</a:t>
                      </a:r>
                      <a:endParaRPr lang="es-CO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2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94%</a:t>
                      </a:r>
                      <a:endParaRPr lang="es-CO" sz="12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2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endParaRPr lang="es-CO" sz="12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 smtClean="0">
                          <a:effectLst/>
                          <a:latin typeface="+mn-lt"/>
                        </a:rPr>
                        <a:t>100%</a:t>
                      </a:r>
                      <a:endParaRPr lang="es-CO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37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>
                          <a:effectLst/>
                          <a:latin typeface="+mn-lt"/>
                        </a:rPr>
                        <a:t>Muestra </a:t>
                      </a:r>
                      <a:endParaRPr lang="es-CO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+mn-lt"/>
                        </a:rPr>
                        <a:t>129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+mn-lt"/>
                        </a:rPr>
                        <a:t>216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+mn-lt"/>
                        </a:rPr>
                        <a:t>104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+mn-lt"/>
                        </a:rPr>
                        <a:t>160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 smtClean="0">
                          <a:effectLst/>
                          <a:latin typeface="+mn-lt"/>
                        </a:rPr>
                        <a:t>29</a:t>
                      </a:r>
                      <a:endParaRPr lang="es-CO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 smtClean="0">
                          <a:effectLst/>
                          <a:latin typeface="+mn-lt"/>
                        </a:rPr>
                        <a:t>15</a:t>
                      </a:r>
                      <a:endParaRPr lang="es-CO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2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s-CO" sz="12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 smtClean="0">
                          <a:effectLst/>
                          <a:latin typeface="+mn-lt"/>
                        </a:rPr>
                        <a:t>6</a:t>
                      </a:r>
                      <a:endParaRPr lang="es-CO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8370359"/>
              </p:ext>
            </p:extLst>
          </p:nvPr>
        </p:nvGraphicFramePr>
        <p:xfrm>
          <a:off x="484893" y="2326341"/>
          <a:ext cx="978866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441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</TotalTime>
  <Words>2223</Words>
  <Application>Microsoft Office PowerPoint</Application>
  <PresentationFormat>Panorámica</PresentationFormat>
  <Paragraphs>485</Paragraphs>
  <Slides>22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Cadena</dc:creator>
  <cp:lastModifiedBy>Gloria A. Sanchez M.</cp:lastModifiedBy>
  <cp:revision>189</cp:revision>
  <dcterms:created xsi:type="dcterms:W3CDTF">2019-03-10T18:08:05Z</dcterms:created>
  <dcterms:modified xsi:type="dcterms:W3CDTF">2019-04-02T22:57:37Z</dcterms:modified>
</cp:coreProperties>
</file>