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2" r:id="rId4"/>
    <p:sldId id="279" r:id="rId5"/>
    <p:sldId id="281" r:id="rId6"/>
    <p:sldId id="289" r:id="rId7"/>
    <p:sldId id="288" r:id="rId8"/>
    <p:sldId id="287" r:id="rId9"/>
    <p:sldId id="286" r:id="rId10"/>
    <p:sldId id="283" r:id="rId11"/>
    <p:sldId id="291" r:id="rId12"/>
    <p:sldId id="285" r:id="rId13"/>
    <p:sldId id="292" r:id="rId14"/>
    <p:sldId id="290" r:id="rId15"/>
    <p:sldId id="284" r:id="rId16"/>
    <p:sldId id="296" r:id="rId17"/>
    <p:sldId id="295" r:id="rId18"/>
    <p:sldId id="280" r:id="rId19"/>
    <p:sldId id="294" r:id="rId20"/>
    <p:sldId id="293" r:id="rId21"/>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Hoja_de_c_lculo_de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s-CO"/>
              <a:t>COMPARATIVO DE LA CALIFICACIÓN DEL SERVICIO 2006 - 2018</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s-CO"/>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1"/>
          <c:order val="0"/>
          <c:tx>
            <c:v>CALIFICACIONES</c:v>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ln>
                      <a:solidFill>
                        <a:srgbClr val="002060"/>
                      </a:solidFill>
                    </a:ln>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Hoja1!$D$5:$P$5</c:f>
              <c:numCache>
                <c:formatCode>General</c:formatCode>
                <c:ptCount val="13"/>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numCache>
            </c:numRef>
          </c:cat>
          <c:val>
            <c:numRef>
              <c:f>Hoja1!$D$7:$P$7</c:f>
              <c:numCache>
                <c:formatCode>General</c:formatCode>
                <c:ptCount val="13"/>
                <c:pt idx="0">
                  <c:v>71</c:v>
                </c:pt>
                <c:pt idx="1">
                  <c:v>65</c:v>
                </c:pt>
                <c:pt idx="2">
                  <c:v>46</c:v>
                </c:pt>
                <c:pt idx="3">
                  <c:v>162</c:v>
                </c:pt>
                <c:pt idx="4">
                  <c:v>217</c:v>
                </c:pt>
                <c:pt idx="5">
                  <c:v>28</c:v>
                </c:pt>
                <c:pt idx="6">
                  <c:v>116</c:v>
                </c:pt>
                <c:pt idx="7">
                  <c:v>44</c:v>
                </c:pt>
                <c:pt idx="8">
                  <c:v>109</c:v>
                </c:pt>
                <c:pt idx="9">
                  <c:v>280</c:v>
                </c:pt>
                <c:pt idx="10">
                  <c:v>451</c:v>
                </c:pt>
                <c:pt idx="11">
                  <c:v>534</c:v>
                </c:pt>
                <c:pt idx="12">
                  <c:v>622</c:v>
                </c:pt>
              </c:numCache>
            </c:numRef>
          </c:val>
          <c:extLst>
            <c:ext xmlns:c16="http://schemas.microsoft.com/office/drawing/2014/chart" uri="{C3380CC4-5D6E-409C-BE32-E72D297353CC}">
              <c16:uniqueId val="{00000000-489E-419C-B612-61E7EDB930D0}"/>
            </c:ext>
          </c:extLst>
        </c:ser>
        <c:ser>
          <c:idx val="0"/>
          <c:order val="1"/>
          <c:tx>
            <c:v>PORCENTAJE</c:v>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ln>
                      <a:solidFill>
                        <a:schemeClr val="accent6">
                          <a:lumMod val="50000"/>
                        </a:schemeClr>
                      </a:solidFill>
                    </a:ln>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numRef>
              <c:f>Hoja1!$D$5:$P$5</c:f>
              <c:numCache>
                <c:formatCode>General</c:formatCode>
                <c:ptCount val="13"/>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numCache>
            </c:numRef>
          </c:cat>
          <c:val>
            <c:numRef>
              <c:f>Hoja1!$D$6:$P$6</c:f>
              <c:numCache>
                <c:formatCode>0%</c:formatCode>
                <c:ptCount val="13"/>
                <c:pt idx="0">
                  <c:v>0.84</c:v>
                </c:pt>
                <c:pt idx="1">
                  <c:v>0.72</c:v>
                </c:pt>
                <c:pt idx="2">
                  <c:v>0.87</c:v>
                </c:pt>
                <c:pt idx="3">
                  <c:v>0.97</c:v>
                </c:pt>
                <c:pt idx="4">
                  <c:v>0.98</c:v>
                </c:pt>
                <c:pt idx="5">
                  <c:v>0.99</c:v>
                </c:pt>
                <c:pt idx="6">
                  <c:v>0.97</c:v>
                </c:pt>
                <c:pt idx="7">
                  <c:v>1</c:v>
                </c:pt>
                <c:pt idx="8">
                  <c:v>0.99</c:v>
                </c:pt>
                <c:pt idx="9">
                  <c:v>0.96</c:v>
                </c:pt>
                <c:pt idx="10">
                  <c:v>0.99</c:v>
                </c:pt>
                <c:pt idx="11">
                  <c:v>1</c:v>
                </c:pt>
                <c:pt idx="12">
                  <c:v>0.99399999999999999</c:v>
                </c:pt>
              </c:numCache>
            </c:numRef>
          </c:val>
          <c:extLst>
            <c:ext xmlns:c16="http://schemas.microsoft.com/office/drawing/2014/chart" uri="{C3380CC4-5D6E-409C-BE32-E72D297353CC}">
              <c16:uniqueId val="{00000001-489E-419C-B612-61E7EDB930D0}"/>
            </c:ext>
          </c:extLst>
        </c:ser>
        <c:dLbls>
          <c:showLegendKey val="0"/>
          <c:showVal val="1"/>
          <c:showCatName val="0"/>
          <c:showSerName val="0"/>
          <c:showPercent val="0"/>
          <c:showBubbleSize val="0"/>
        </c:dLbls>
        <c:gapWidth val="65"/>
        <c:shape val="box"/>
        <c:axId val="1569875024"/>
        <c:axId val="1569866288"/>
        <c:axId val="0"/>
      </c:bar3DChart>
      <c:catAx>
        <c:axId val="15698750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ln>
                  <a:solidFill>
                    <a:srgbClr val="FF0000"/>
                  </a:solidFill>
                </a:ln>
                <a:solidFill>
                  <a:schemeClr val="dk1">
                    <a:lumMod val="75000"/>
                    <a:lumOff val="25000"/>
                  </a:schemeClr>
                </a:solidFill>
                <a:latin typeface="+mn-lt"/>
                <a:ea typeface="+mn-ea"/>
                <a:cs typeface="+mn-cs"/>
              </a:defRPr>
            </a:pPr>
            <a:endParaRPr lang="es-CO"/>
          </a:p>
        </c:txPr>
        <c:crossAx val="1569866288"/>
        <c:crosses val="autoZero"/>
        <c:auto val="0"/>
        <c:lblAlgn val="ctr"/>
        <c:lblOffset val="100"/>
        <c:noMultiLvlLbl val="0"/>
      </c:catAx>
      <c:valAx>
        <c:axId val="1569866288"/>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s-CO"/>
          </a:p>
        </c:txPr>
        <c:crossAx val="156987502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CO"/>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30/10/2019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4533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30/10/2019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10700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30/10/2019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154367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30/10/2019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5351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9A4B5566-D38A-4809-AF18-A9CEEFCF61C2}" type="datetimeFigureOut">
              <a:rPr lang="es-CO" smtClean="0"/>
              <a:t>30/10/2019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9212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9A4B5566-D38A-4809-AF18-A9CEEFCF61C2}" type="datetimeFigureOut">
              <a:rPr lang="es-CO" smtClean="0"/>
              <a:t>30/10/2019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8594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9A4B5566-D38A-4809-AF18-A9CEEFCF61C2}" type="datetimeFigureOut">
              <a:rPr lang="es-CO" smtClean="0"/>
              <a:t>30/10/2019</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26102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9A4B5566-D38A-4809-AF18-A9CEEFCF61C2}" type="datetimeFigureOut">
              <a:rPr lang="es-CO" smtClean="0"/>
              <a:t>30/10/2019</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891026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4B5566-D38A-4809-AF18-A9CEEFCF61C2}" type="datetimeFigureOut">
              <a:rPr lang="es-CO" smtClean="0"/>
              <a:t>30/10/2019</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2261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30/10/2019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8693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30/10/2019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5353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B5566-D38A-4809-AF18-A9CEEFCF61C2}" type="datetimeFigureOut">
              <a:rPr lang="es-CO" smtClean="0"/>
              <a:t>30/10/2019</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B50DC-D420-42B3-BDB9-D39FD1EFE230}" type="slidenum">
              <a:rPr lang="es-CO" smtClean="0"/>
              <a:t>‹Nº›</a:t>
            </a:fld>
            <a:endParaRPr lang="es-CO"/>
          </a:p>
        </p:txBody>
      </p:sp>
    </p:spTree>
    <p:extLst>
      <p:ext uri="{BB962C8B-B14F-4D97-AF65-F5344CB8AC3E}">
        <p14:creationId xmlns:p14="http://schemas.microsoft.com/office/powerpoint/2010/main" val="354130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2820473" y="4945487"/>
            <a:ext cx="7263685" cy="646331"/>
          </a:xfrm>
          <a:prstGeom prst="rect">
            <a:avLst/>
          </a:prstGeom>
          <a:noFill/>
        </p:spPr>
        <p:txBody>
          <a:bodyPr wrap="square" rtlCol="0">
            <a:spAutoFit/>
          </a:bodyPr>
          <a:lstStyle/>
          <a:p>
            <a:pPr algn="ctr"/>
            <a:r>
              <a:rPr lang="es-CO" sz="3600" b="1" dirty="0" smtClean="0">
                <a:solidFill>
                  <a:srgbClr val="FF0000"/>
                </a:solidFill>
              </a:rPr>
              <a:t>GESTION DE SERVICIOS GENERALES</a:t>
            </a:r>
            <a:endParaRPr lang="es-CO" sz="3600" b="1" dirty="0">
              <a:solidFill>
                <a:srgbClr val="FF0000"/>
              </a:solidFill>
            </a:endParaRPr>
          </a:p>
        </p:txBody>
      </p:sp>
      <p:pic>
        <p:nvPicPr>
          <p:cNvPr id="3" name="Imagen 2"/>
          <p:cNvPicPr>
            <a:picLocks noChangeAspect="1"/>
          </p:cNvPicPr>
          <p:nvPr/>
        </p:nvPicPr>
        <p:blipFill>
          <a:blip r:embed="rId3"/>
          <a:stretch>
            <a:fillRect/>
          </a:stretch>
        </p:blipFill>
        <p:spPr>
          <a:xfrm>
            <a:off x="0" y="5862918"/>
            <a:ext cx="12192000" cy="981712"/>
          </a:xfrm>
          <a:prstGeom prst="rect">
            <a:avLst/>
          </a:prstGeom>
        </p:spPr>
      </p:pic>
    </p:spTree>
    <p:extLst>
      <p:ext uri="{BB962C8B-B14F-4D97-AF65-F5344CB8AC3E}">
        <p14:creationId xmlns:p14="http://schemas.microsoft.com/office/powerpoint/2010/main" val="3586542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1513268" y="980727"/>
            <a:ext cx="8229600" cy="7207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ES" sz="2400" b="1" i="0" u="none" strike="noStrike" kern="1200" cap="none" spc="0" normalizeH="0" baseline="0" noProof="0" dirty="0" smtClean="0">
                <a:ln>
                  <a:noFill/>
                </a:ln>
                <a:solidFill>
                  <a:srgbClr val="FF3300"/>
                </a:solidFill>
                <a:effectLst/>
                <a:uLnTx/>
                <a:uFillTx/>
                <a:latin typeface="Calibri"/>
                <a:ea typeface="+mj-ea"/>
                <a:cs typeface="+mj-cs"/>
              </a:rPr>
              <a:t>QUEJAS:</a:t>
            </a:r>
            <a:r>
              <a:rPr kumimoji="0" lang="es-ES" sz="2000" b="1" i="0" u="none" strike="noStrike" kern="1200" cap="none" spc="0" normalizeH="0" baseline="0" noProof="0" dirty="0" smtClean="0">
                <a:ln>
                  <a:noFill/>
                </a:ln>
                <a:solidFill>
                  <a:srgbClr val="FF3300"/>
                </a:solidFill>
                <a:effectLst/>
                <a:uLnTx/>
                <a:uFillTx/>
                <a:latin typeface="Calibri"/>
                <a:ea typeface="+mj-ea"/>
                <a:cs typeface="+mj-cs"/>
              </a:rPr>
              <a:t/>
            </a:r>
            <a:br>
              <a:rPr kumimoji="0" lang="es-ES" sz="2000" b="1" i="0" u="none" strike="noStrike" kern="1200" cap="none" spc="0" normalizeH="0" baseline="0" noProof="0" dirty="0" smtClean="0">
                <a:ln>
                  <a:noFill/>
                </a:ln>
                <a:solidFill>
                  <a:srgbClr val="FF3300"/>
                </a:solidFill>
                <a:effectLst/>
                <a:uLnTx/>
                <a:uFillTx/>
                <a:latin typeface="Calibri"/>
                <a:ea typeface="+mj-ea"/>
                <a:cs typeface="+mj-cs"/>
              </a:rPr>
            </a:br>
            <a:r>
              <a:rPr kumimoji="0" lang="es-CO" sz="2000" b="0" i="0" u="none" strike="noStrike" kern="1200" cap="none" spc="0" normalizeH="0" baseline="0" noProof="0" dirty="0" smtClean="0">
                <a:ln>
                  <a:noFill/>
                </a:ln>
                <a:solidFill>
                  <a:sysClr val="windowText" lastClr="000000"/>
                </a:solidFill>
                <a:effectLst/>
                <a:uLnTx/>
                <a:uFillTx/>
                <a:latin typeface="Calibri"/>
                <a:ea typeface="+mj-ea"/>
                <a:cs typeface="+mj-cs"/>
              </a:rPr>
              <a:t>Mejorar en mínimo el 20%, la gestión de atención de quejas de manera eficaz y oportuna respecto a la medición del semestre anterior.</a:t>
            </a:r>
            <a:br>
              <a:rPr kumimoji="0" lang="es-CO" sz="2000" b="0" i="0" u="none" strike="noStrike" kern="1200" cap="none" spc="0" normalizeH="0" baseline="0" noProof="0" dirty="0" smtClean="0">
                <a:ln>
                  <a:noFill/>
                </a:ln>
                <a:solidFill>
                  <a:sysClr val="windowText" lastClr="000000"/>
                </a:solidFill>
                <a:effectLst/>
                <a:uLnTx/>
                <a:uFillTx/>
                <a:latin typeface="Calibri"/>
                <a:ea typeface="+mj-ea"/>
                <a:cs typeface="+mj-cs"/>
              </a:rPr>
            </a:br>
            <a:r>
              <a:rPr kumimoji="0" lang="es-CO" sz="3600" b="0" i="0" u="none" strike="noStrike" kern="1200" cap="none" spc="0" normalizeH="0" baseline="0" noProof="0" dirty="0" smtClean="0">
                <a:ln>
                  <a:noFill/>
                </a:ln>
                <a:effectLst/>
                <a:uLnTx/>
                <a:uFillTx/>
                <a:latin typeface="Calibri"/>
                <a:ea typeface="+mj-ea"/>
                <a:cs typeface="+mj-cs"/>
              </a:rPr>
              <a:t> </a:t>
            </a:r>
            <a:r>
              <a:rPr kumimoji="0" lang="es-CO" sz="1600" b="0" i="0" u="none" strike="noStrike" kern="1200" cap="none" spc="0" normalizeH="0" baseline="0" noProof="0" dirty="0" smtClean="0">
                <a:ln>
                  <a:noFill/>
                </a:ln>
                <a:effectLst/>
                <a:uLnTx/>
                <a:uFillTx/>
                <a:latin typeface="Calibri"/>
                <a:ea typeface="+mj-ea"/>
                <a:cs typeface="+mj-cs"/>
              </a:rPr>
              <a:t>(Recurrentes, cerradas y respuesta oportuna)</a:t>
            </a:r>
            <a:r>
              <a:rPr kumimoji="0" lang="es-CO" sz="1600" b="0" i="0" u="none" strike="noStrike" kern="1200" cap="none" spc="0" normalizeH="0" baseline="0" noProof="0" dirty="0" smtClean="0">
                <a:ln>
                  <a:noFill/>
                </a:ln>
                <a:solidFill>
                  <a:srgbClr val="FF0000"/>
                </a:solidFill>
                <a:effectLst/>
                <a:uLnTx/>
                <a:uFillTx/>
                <a:latin typeface="Calibri"/>
                <a:ea typeface="+mj-ea"/>
                <a:cs typeface="+mj-cs"/>
              </a:rPr>
              <a:t/>
            </a:r>
            <a:br>
              <a:rPr kumimoji="0" lang="es-CO" sz="1600" b="0" i="0" u="none" strike="noStrike" kern="1200" cap="none" spc="0" normalizeH="0" baseline="0" noProof="0" dirty="0" smtClean="0">
                <a:ln>
                  <a:noFill/>
                </a:ln>
                <a:solidFill>
                  <a:srgbClr val="FF0000"/>
                </a:solidFill>
                <a:effectLst/>
                <a:uLnTx/>
                <a:uFillTx/>
                <a:latin typeface="Calibri"/>
                <a:ea typeface="+mj-ea"/>
                <a:cs typeface="+mj-cs"/>
              </a:rPr>
            </a:br>
            <a:endParaRPr kumimoji="0" lang="es-ES" sz="2000" b="1" i="0" u="none" strike="noStrike" kern="1200" cap="none" spc="0" normalizeH="0" baseline="0" noProof="0" dirty="0">
              <a:ln>
                <a:noFill/>
              </a:ln>
              <a:solidFill>
                <a:srgbClr val="FF0000"/>
              </a:solidFill>
              <a:effectLst/>
              <a:uLnTx/>
              <a:uFillTx/>
              <a:latin typeface="Calibri"/>
              <a:ea typeface="+mj-ea"/>
              <a:cs typeface="+mj-cs"/>
            </a:endParaRPr>
          </a:p>
        </p:txBody>
      </p:sp>
      <p:graphicFrame>
        <p:nvGraphicFramePr>
          <p:cNvPr id="5" name="8 Tabla"/>
          <p:cNvGraphicFramePr>
            <a:graphicFrameLocks noGrp="1"/>
          </p:cNvGraphicFramePr>
          <p:nvPr>
            <p:extLst>
              <p:ext uri="{D42A27DB-BD31-4B8C-83A1-F6EECF244321}">
                <p14:modId xmlns:p14="http://schemas.microsoft.com/office/powerpoint/2010/main" val="3359737858"/>
              </p:ext>
            </p:extLst>
          </p:nvPr>
        </p:nvGraphicFramePr>
        <p:xfrm>
          <a:off x="788894" y="1940028"/>
          <a:ext cx="10378730" cy="1959709"/>
        </p:xfrm>
        <a:graphic>
          <a:graphicData uri="http://schemas.openxmlformats.org/drawingml/2006/table">
            <a:tbl>
              <a:tblPr/>
              <a:tblGrid>
                <a:gridCol w="944502">
                  <a:extLst>
                    <a:ext uri="{9D8B030D-6E8A-4147-A177-3AD203B41FA5}">
                      <a16:colId xmlns:a16="http://schemas.microsoft.com/office/drawing/2014/main" val="20000"/>
                    </a:ext>
                  </a:extLst>
                </a:gridCol>
                <a:gridCol w="1202268">
                  <a:extLst>
                    <a:ext uri="{9D8B030D-6E8A-4147-A177-3AD203B41FA5}">
                      <a16:colId xmlns:a16="http://schemas.microsoft.com/office/drawing/2014/main" val="20001"/>
                    </a:ext>
                  </a:extLst>
                </a:gridCol>
                <a:gridCol w="1496720">
                  <a:extLst>
                    <a:ext uri="{9D8B030D-6E8A-4147-A177-3AD203B41FA5}">
                      <a16:colId xmlns:a16="http://schemas.microsoft.com/office/drawing/2014/main" val="20002"/>
                    </a:ext>
                  </a:extLst>
                </a:gridCol>
                <a:gridCol w="1208889">
                  <a:extLst>
                    <a:ext uri="{9D8B030D-6E8A-4147-A177-3AD203B41FA5}">
                      <a16:colId xmlns:a16="http://schemas.microsoft.com/office/drawing/2014/main" val="20003"/>
                    </a:ext>
                  </a:extLst>
                </a:gridCol>
                <a:gridCol w="1180107">
                  <a:extLst>
                    <a:ext uri="{9D8B030D-6E8A-4147-A177-3AD203B41FA5}">
                      <a16:colId xmlns:a16="http://schemas.microsoft.com/office/drawing/2014/main" val="20004"/>
                    </a:ext>
                  </a:extLst>
                </a:gridCol>
                <a:gridCol w="1367196">
                  <a:extLst>
                    <a:ext uri="{9D8B030D-6E8A-4147-A177-3AD203B41FA5}">
                      <a16:colId xmlns:a16="http://schemas.microsoft.com/office/drawing/2014/main" val="20005"/>
                    </a:ext>
                  </a:extLst>
                </a:gridCol>
                <a:gridCol w="1338413">
                  <a:extLst>
                    <a:ext uri="{9D8B030D-6E8A-4147-A177-3AD203B41FA5}">
                      <a16:colId xmlns:a16="http://schemas.microsoft.com/office/drawing/2014/main" val="20006"/>
                    </a:ext>
                  </a:extLst>
                </a:gridCol>
                <a:gridCol w="1640635">
                  <a:extLst>
                    <a:ext uri="{9D8B030D-6E8A-4147-A177-3AD203B41FA5}">
                      <a16:colId xmlns:a16="http://schemas.microsoft.com/office/drawing/2014/main" val="20007"/>
                    </a:ext>
                  </a:extLst>
                </a:gridCol>
              </a:tblGrid>
              <a:tr h="391075">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1050" b="1" kern="1200" dirty="0">
                          <a:solidFill>
                            <a:schemeClr val="bg1"/>
                          </a:solidFill>
                          <a:effectLst/>
                          <a:latin typeface="+mn-lt"/>
                          <a:ea typeface="+mn-ea"/>
                          <a:cs typeface="+mn-cs"/>
                        </a:rPr>
                        <a:t>QUEJAS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366FF"/>
                    </a:solidFill>
                  </a:tcPr>
                </a:tc>
                <a:tc hMerge="1">
                  <a:txBody>
                    <a:bodyPr/>
                    <a:lstStyle/>
                    <a:p>
                      <a:endParaRPr lang="es-ES"/>
                    </a:p>
                  </a:txBody>
                  <a:tcPr/>
                </a:tc>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1050" b="1" kern="1200" dirty="0">
                          <a:solidFill>
                            <a:schemeClr val="bg1"/>
                          </a:solidFill>
                          <a:effectLst/>
                          <a:latin typeface="+mn-lt"/>
                          <a:ea typeface="+mn-ea"/>
                          <a:cs typeface="+mn-cs"/>
                        </a:rPr>
                        <a:t>QUEJAS CERRADAS</a:t>
                      </a:r>
                    </a:p>
                    <a:p>
                      <a:pPr algn="ctr" fontAlgn="ctr"/>
                      <a:r>
                        <a:rPr lang="es-ES" sz="1050" b="1" kern="1200" dirty="0">
                          <a:solidFill>
                            <a:schemeClr val="bg1"/>
                          </a:solidFill>
                          <a:effectLst/>
                          <a:latin typeface="+mn-lt"/>
                          <a:ea typeface="+mn-ea"/>
                          <a:cs typeface="+mn-cs"/>
                        </a:rPr>
                        <a:t>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366FF"/>
                    </a:solidFill>
                  </a:tcPr>
                </a:tc>
                <a:tc hMerge="1">
                  <a:txBody>
                    <a:bodyPr/>
                    <a:lstStyle/>
                    <a:p>
                      <a:endParaRPr lang="es-ES"/>
                    </a:p>
                  </a:txBody>
                  <a:tcPr/>
                </a:tc>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1050" b="1" kern="1200" dirty="0">
                          <a:solidFill>
                            <a:schemeClr val="bg1"/>
                          </a:solidFill>
                          <a:effectLst/>
                          <a:latin typeface="+mn-lt"/>
                          <a:ea typeface="+mn-ea"/>
                          <a:cs typeface="+mn-cs"/>
                        </a:rPr>
                        <a:t>QUEJAS </a:t>
                      </a:r>
                    </a:p>
                    <a:p>
                      <a:pPr algn="ctr" fontAlgn="ctr"/>
                      <a:r>
                        <a:rPr lang="es-ES" sz="1050" b="1" kern="1200" dirty="0">
                          <a:solidFill>
                            <a:schemeClr val="bg1"/>
                          </a:solidFill>
                          <a:effectLst/>
                          <a:latin typeface="+mn-lt"/>
                          <a:ea typeface="+mn-ea"/>
                          <a:cs typeface="+mn-cs"/>
                        </a:rPr>
                        <a:t>RECURRENTES  </a:t>
                      </a:r>
                    </a:p>
                    <a:p>
                      <a:pPr algn="ctr" fontAlgn="ctr"/>
                      <a:r>
                        <a:rPr lang="es-ES" sz="1050" b="1" kern="1200" dirty="0">
                          <a:solidFill>
                            <a:schemeClr val="bg1"/>
                          </a:solidFill>
                          <a:effectLst/>
                          <a:latin typeface="+mn-lt"/>
                          <a:ea typeface="+mn-ea"/>
                          <a:cs typeface="+mn-cs"/>
                        </a:rPr>
                        <a:t>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366FF"/>
                    </a:solidFill>
                  </a:tcPr>
                </a:tc>
                <a:tc hMerge="1">
                  <a:txBody>
                    <a:bodyPr/>
                    <a:lstStyle/>
                    <a:p>
                      <a:endParaRPr lang="es-ES"/>
                    </a:p>
                  </a:txBody>
                  <a:tcPr/>
                </a:tc>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1050" b="1" kern="1200" dirty="0">
                          <a:solidFill>
                            <a:schemeClr val="bg1"/>
                          </a:solidFill>
                          <a:effectLst/>
                          <a:latin typeface="+mn-lt"/>
                          <a:ea typeface="+mn-ea"/>
                          <a:cs typeface="+mn-cs"/>
                        </a:rPr>
                        <a:t>RESPUESTA DE LAS </a:t>
                      </a:r>
                    </a:p>
                    <a:p>
                      <a:pPr algn="ctr" fontAlgn="ctr"/>
                      <a:r>
                        <a:rPr lang="es-ES" sz="1050" b="1" kern="1200" dirty="0">
                          <a:solidFill>
                            <a:schemeClr val="bg1"/>
                          </a:solidFill>
                          <a:effectLst/>
                          <a:latin typeface="+mn-lt"/>
                          <a:ea typeface="+mn-ea"/>
                          <a:cs typeface="+mn-cs"/>
                        </a:rPr>
                        <a:t>QUEJAS DENTRO DEL TIEMPO ESTABLECIDO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366FF"/>
                    </a:solidFill>
                  </a:tcPr>
                </a:tc>
                <a:tc hMerge="1">
                  <a:txBody>
                    <a:bodyPr/>
                    <a:lstStyle/>
                    <a:p>
                      <a:endParaRPr lang="es-ES"/>
                    </a:p>
                  </a:txBody>
                  <a:tcPr/>
                </a:tc>
                <a:extLst>
                  <a:ext uri="{0D108BD9-81ED-4DB2-BD59-A6C34878D82A}">
                    <a16:rowId xmlns:a16="http://schemas.microsoft.com/office/drawing/2014/main" val="10000"/>
                  </a:ext>
                </a:extLst>
              </a:tr>
              <a:tr h="19864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366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366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366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366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366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366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366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3366FF"/>
                    </a:solidFill>
                  </a:tcPr>
                </a:tc>
                <a:extLst>
                  <a:ext uri="{0D108BD9-81ED-4DB2-BD59-A6C34878D82A}">
                    <a16:rowId xmlns:a16="http://schemas.microsoft.com/office/drawing/2014/main" val="10001"/>
                  </a:ext>
                </a:extLst>
              </a:tr>
              <a:tr h="19864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kern="1200" dirty="0" smtClean="0">
                          <a:solidFill>
                            <a:schemeClr val="tx1"/>
                          </a:solidFill>
                          <a:effectLst/>
                          <a:latin typeface="+mn-lt"/>
                          <a:ea typeface="+mn-ea"/>
                          <a:cs typeface="+mn-cs"/>
                        </a:rPr>
                        <a:t>4</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kern="1200" dirty="0" smtClean="0">
                          <a:solidFill>
                            <a:schemeClr val="tx1"/>
                          </a:solidFill>
                          <a:effectLst/>
                          <a:latin typeface="+mn-lt"/>
                          <a:ea typeface="+mn-ea"/>
                          <a:cs typeface="+mn-cs"/>
                        </a:rPr>
                        <a:t>16</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kern="1200" dirty="0">
                          <a:solidFill>
                            <a:schemeClr val="tx1"/>
                          </a:solidFill>
                          <a:effectLst/>
                          <a:latin typeface="+mn-lt"/>
                          <a:ea typeface="+mn-ea"/>
                          <a:cs typeface="+mn-cs"/>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kern="1200" dirty="0" smtClean="0">
                          <a:solidFill>
                            <a:schemeClr val="tx1"/>
                          </a:solidFill>
                          <a:effectLst/>
                          <a:latin typeface="+mn-lt"/>
                          <a:ea typeface="+mn-ea"/>
                          <a:cs typeface="+mn-cs"/>
                        </a:rPr>
                        <a:t>16</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kern="1200" dirty="0" smtClean="0">
                          <a:solidFill>
                            <a:schemeClr val="tx1"/>
                          </a:solidFill>
                          <a:effectLst/>
                          <a:latin typeface="+mn-lt"/>
                          <a:ea typeface="+mn-ea"/>
                          <a:cs typeface="+mn-cs"/>
                        </a:rPr>
                        <a:t>0</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kern="1200" dirty="0" smtClean="0">
                          <a:solidFill>
                            <a:schemeClr val="tx1"/>
                          </a:solidFill>
                          <a:effectLst/>
                          <a:latin typeface="+mn-lt"/>
                          <a:ea typeface="+mn-ea"/>
                          <a:cs typeface="+mn-cs"/>
                        </a:rPr>
                        <a:t>11</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kern="1200" dirty="0">
                          <a:solidFill>
                            <a:schemeClr val="tx1"/>
                          </a:solidFill>
                          <a:effectLst/>
                          <a:latin typeface="+mn-lt"/>
                          <a:ea typeface="+mn-ea"/>
                          <a:cs typeface="+mn-cs"/>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600" kern="1200" dirty="0" smtClean="0">
                          <a:solidFill>
                            <a:schemeClr val="tx1"/>
                          </a:solidFill>
                          <a:effectLst/>
                          <a:latin typeface="+mn-lt"/>
                          <a:ea typeface="+mn-ea"/>
                          <a:cs typeface="+mn-cs"/>
                        </a:rPr>
                        <a:t>16</a:t>
                      </a:r>
                      <a:endParaRPr lang="es-CO" sz="16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991969">
                <a:tc gridSpan="8">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fontAlgn="ctr"/>
                      <a:r>
                        <a:rPr lang="es-MX" sz="1800" kern="1200" dirty="0">
                          <a:solidFill>
                            <a:schemeClr val="tx1"/>
                          </a:solidFill>
                          <a:effectLst/>
                          <a:latin typeface="+mn-lt"/>
                          <a:ea typeface="+mn-ea"/>
                          <a:cs typeface="+mn-cs"/>
                        </a:rPr>
                        <a:t>Durante el </a:t>
                      </a:r>
                      <a:r>
                        <a:rPr lang="es-MX" sz="1800" kern="1200" dirty="0" smtClean="0">
                          <a:solidFill>
                            <a:schemeClr val="tx1"/>
                          </a:solidFill>
                          <a:effectLst/>
                          <a:latin typeface="+mn-lt"/>
                          <a:ea typeface="+mn-ea"/>
                          <a:cs typeface="+mn-cs"/>
                        </a:rPr>
                        <a:t>2018  </a:t>
                      </a:r>
                      <a:r>
                        <a:rPr lang="es-MX" sz="1800" kern="1200" dirty="0">
                          <a:solidFill>
                            <a:schemeClr val="tx1"/>
                          </a:solidFill>
                          <a:effectLst/>
                          <a:latin typeface="+mn-lt"/>
                          <a:ea typeface="+mn-ea"/>
                          <a:cs typeface="+mn-cs"/>
                        </a:rPr>
                        <a:t>se presentaron </a:t>
                      </a:r>
                      <a:r>
                        <a:rPr lang="es-MX" sz="1800" kern="1200" dirty="0" smtClean="0">
                          <a:solidFill>
                            <a:schemeClr val="tx1"/>
                          </a:solidFill>
                          <a:effectLst/>
                          <a:latin typeface="+mn-lt"/>
                          <a:ea typeface="+mn-ea"/>
                          <a:cs typeface="+mn-cs"/>
                        </a:rPr>
                        <a:t>20  PQR</a:t>
                      </a:r>
                      <a:r>
                        <a:rPr lang="es-MX" sz="1800" kern="1200" baseline="0" dirty="0" smtClean="0">
                          <a:solidFill>
                            <a:schemeClr val="tx1"/>
                          </a:solidFill>
                          <a:effectLst/>
                          <a:latin typeface="+mn-lt"/>
                          <a:ea typeface="+mn-ea"/>
                          <a:cs typeface="+mn-cs"/>
                        </a:rPr>
                        <a:t> donde 20  fueron de estudiantes y el tipo de queja fue de servicio de vigilancia y silletería de un aula de la Facultad de Ciencias de la Salud.</a:t>
                      </a:r>
                    </a:p>
                    <a:p>
                      <a:pPr algn="just" fontAlgn="ctr"/>
                      <a:endParaRPr lang="es-MX" sz="1400" kern="1200" dirty="0" smtClean="0">
                        <a:solidFill>
                          <a:schemeClr val="tx1"/>
                        </a:solidFill>
                        <a:effectLst/>
                        <a:latin typeface="+mn-lt"/>
                        <a:ea typeface="+mn-ea"/>
                        <a:cs typeface="+mn-cs"/>
                      </a:endParaRPr>
                    </a:p>
                    <a:p>
                      <a:pPr marL="0" indent="0" algn="just" fontAlgn="ctr">
                        <a:buNone/>
                      </a:pPr>
                      <a:endParaRPr lang="es-MX" sz="105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6" name="Imagen 5"/>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143872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p:cNvSpPr/>
          <p:nvPr/>
        </p:nvSpPr>
        <p:spPr>
          <a:xfrm>
            <a:off x="1920994" y="710722"/>
            <a:ext cx="8568952" cy="5262979"/>
          </a:xfrm>
          <a:prstGeom prst="rect">
            <a:avLst/>
          </a:prstGeom>
        </p:spPr>
        <p:txBody>
          <a:bodyPr wrap="square">
            <a:spAutoFit/>
          </a:bodyPr>
          <a:lstStyle/>
          <a:p>
            <a:pPr algn="ctr" defTabSz="457200" fontAlgn="ctr">
              <a:spcBef>
                <a:spcPts val="0"/>
              </a:spcBef>
              <a:spcAft>
                <a:spcPts val="0"/>
              </a:spcAft>
              <a:defRPr/>
            </a:pPr>
            <a:r>
              <a:rPr lang="es-CO" sz="2800" b="1" dirty="0" smtClean="0">
                <a:solidFill>
                  <a:srgbClr val="FF0000"/>
                </a:solidFill>
              </a:rPr>
              <a:t>OBJETIVO 2</a:t>
            </a:r>
          </a:p>
          <a:p>
            <a:pPr algn="ctr" defTabSz="457200" fontAlgn="ctr">
              <a:spcBef>
                <a:spcPts val="0"/>
              </a:spcBef>
              <a:spcAft>
                <a:spcPts val="0"/>
              </a:spcAft>
              <a:defRPr/>
            </a:pPr>
            <a:endParaRPr lang="es-CO" sz="2800" b="1" dirty="0" smtClean="0">
              <a:solidFill>
                <a:srgbClr val="FF0000"/>
              </a:solidFill>
            </a:endParaRPr>
          </a:p>
          <a:p>
            <a:pPr lvl="0" algn="just"/>
            <a:r>
              <a:rPr lang="es-CO" sz="2800" b="1" u="sng" dirty="0"/>
              <a:t>Cumplir con las necesidades y expectativas de nuestros usuarios a través de los Acuerdos de Servicio, los requisitos técnicos y la reglamentación establecida por la Universidad</a:t>
            </a:r>
            <a:r>
              <a:rPr lang="es-CO" sz="2800" b="1" u="sng" dirty="0" smtClean="0"/>
              <a:t>.</a:t>
            </a:r>
          </a:p>
          <a:p>
            <a:pPr lvl="0" algn="just"/>
            <a:endParaRPr lang="es-CO" sz="2800" b="1" u="sng" dirty="0" smtClean="0"/>
          </a:p>
          <a:p>
            <a:pPr algn="ctr"/>
            <a:r>
              <a:rPr lang="es-CO" sz="2800" b="1" kern="0" dirty="0">
                <a:solidFill>
                  <a:srgbClr val="FF3300"/>
                </a:solidFill>
              </a:rPr>
              <a:t>Desempeño de los procesos y conformidad del servicio</a:t>
            </a:r>
            <a:r>
              <a:rPr lang="es-ES" sz="2800" b="1" dirty="0">
                <a:solidFill>
                  <a:srgbClr val="FF3300"/>
                </a:solidFill>
              </a:rPr>
              <a:t> </a:t>
            </a:r>
          </a:p>
          <a:p>
            <a:pPr lvl="0" algn="just"/>
            <a:endParaRPr lang="es-CO" sz="2800" b="1" u="sng" dirty="0"/>
          </a:p>
          <a:p>
            <a:pPr marL="0" indent="0" algn="ctr" fontAlgn="ctr">
              <a:buFont typeface="Arial" panose="020B0604020202020204" pitchFamily="34" charset="0"/>
              <a:buNone/>
            </a:pPr>
            <a:r>
              <a:rPr lang="es-CO" sz="2800" dirty="0">
                <a:solidFill>
                  <a:srgbClr val="FF0000"/>
                </a:solidFill>
              </a:rPr>
              <a:t>Cumplir con los acuerdos de servicio como mínimo en un 80%.</a:t>
            </a:r>
          </a:p>
        </p:txBody>
      </p:sp>
      <p:pic>
        <p:nvPicPr>
          <p:cNvPr id="5" name="Imagen 4"/>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1520298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1168269" y="427587"/>
            <a:ext cx="8967404" cy="6340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0" fontAlgn="auto" latinLnBrk="0" hangingPunct="0">
              <a:lnSpc>
                <a:spcPct val="100000"/>
              </a:lnSpc>
              <a:spcBef>
                <a:spcPct val="0"/>
              </a:spcBef>
              <a:spcAft>
                <a:spcPts val="0"/>
              </a:spcAft>
              <a:buClrTx/>
              <a:buSzTx/>
              <a:buFontTx/>
              <a:buNone/>
              <a:tabLst/>
              <a:defRPr/>
            </a:pPr>
            <a:r>
              <a:rPr kumimoji="0" lang="es-MX" sz="3200" b="1" i="0" u="none" strike="noStrike" kern="0" cap="none" spc="0" normalizeH="0" baseline="0" noProof="0" dirty="0" smtClean="0">
                <a:ln>
                  <a:noFill/>
                </a:ln>
                <a:solidFill>
                  <a:srgbClr val="FF0000"/>
                </a:solidFill>
                <a:effectLst/>
                <a:uLnTx/>
                <a:uFillTx/>
                <a:latin typeface="Calibri"/>
                <a:ea typeface="+mj-ea"/>
                <a:cs typeface="+mj-cs"/>
              </a:rPr>
              <a:t>Análisis objetivo“2</a:t>
            </a:r>
            <a:r>
              <a:rPr kumimoji="0" lang="es-MX" sz="2400" b="1" i="0" u="none" strike="noStrike" kern="0" cap="none" spc="0" normalizeH="0" baseline="0" noProof="0" dirty="0" smtClean="0">
                <a:ln>
                  <a:noFill/>
                </a:ln>
                <a:solidFill>
                  <a:srgbClr val="FF0000"/>
                </a:solidFill>
                <a:effectLst/>
                <a:uLnTx/>
                <a:uFillTx/>
                <a:latin typeface="Calibri"/>
                <a:ea typeface="+mj-ea"/>
                <a:cs typeface="+mj-cs"/>
              </a:rPr>
              <a:t>” </a:t>
            </a:r>
            <a:r>
              <a:rPr kumimoji="0" lang="es-ES" sz="3200" b="1" i="0" u="none" strike="noStrike" kern="0" cap="none" spc="0" normalizeH="0" baseline="0" noProof="0" dirty="0" smtClean="0">
                <a:ln>
                  <a:noFill/>
                </a:ln>
                <a:solidFill>
                  <a:srgbClr val="FF0000"/>
                </a:solidFill>
                <a:effectLst/>
                <a:uLnTx/>
                <a:uFillTx/>
                <a:latin typeface="Calibri"/>
                <a:ea typeface="+mj-ea"/>
                <a:cs typeface="+mj-cs"/>
              </a:rPr>
              <a:t>de Calidad </a:t>
            </a:r>
            <a:r>
              <a:rPr kumimoji="0" lang="es-MX" sz="3200" b="1" i="0" u="none" strike="noStrike" kern="0" cap="none" spc="0" normalizeH="0" baseline="0" noProof="0" dirty="0" smtClean="0">
                <a:ln>
                  <a:noFill/>
                </a:ln>
                <a:solidFill>
                  <a:srgbClr val="FF0000"/>
                </a:solidFill>
                <a:effectLst/>
                <a:uLnTx/>
                <a:uFillTx/>
                <a:latin typeface="Calibri"/>
                <a:ea typeface="+mj-ea"/>
                <a:cs typeface="+mj-cs"/>
              </a:rPr>
              <a:t/>
            </a:r>
            <a:br>
              <a:rPr kumimoji="0" lang="es-MX" sz="3200" b="1" i="0" u="none" strike="noStrike" kern="0" cap="none" spc="0" normalizeH="0" baseline="0" noProof="0" dirty="0" smtClean="0">
                <a:ln>
                  <a:noFill/>
                </a:ln>
                <a:solidFill>
                  <a:srgbClr val="FF0000"/>
                </a:solidFill>
                <a:effectLst/>
                <a:uLnTx/>
                <a:uFillTx/>
                <a:latin typeface="Calibri"/>
                <a:ea typeface="+mj-ea"/>
                <a:cs typeface="+mj-cs"/>
              </a:rPr>
            </a:br>
            <a:r>
              <a:rPr kumimoji="0" lang="es-MX" sz="1800" b="1" i="0" u="none" strike="noStrike" kern="1200" cap="none" spc="0" normalizeH="0" baseline="0" noProof="0" dirty="0" smtClean="0">
                <a:ln>
                  <a:noFill/>
                </a:ln>
                <a:solidFill>
                  <a:sysClr val="windowText" lastClr="000000"/>
                </a:solidFill>
                <a:effectLst/>
                <a:uLnTx/>
                <a:uFillTx/>
                <a:latin typeface="Calibri"/>
                <a:ea typeface="+mj-ea"/>
                <a:cs typeface="+mj-cs"/>
              </a:rPr>
              <a:t>Indicadores de </a:t>
            </a:r>
            <a:r>
              <a:rPr kumimoji="0" lang="es-ES" sz="1800" b="1" i="0" u="none" strike="noStrike" kern="1200" cap="none" spc="0" normalizeH="0" baseline="0" noProof="0" dirty="0" smtClean="0">
                <a:ln>
                  <a:noFill/>
                </a:ln>
                <a:solidFill>
                  <a:sysClr val="windowText" lastClr="000000"/>
                </a:solidFill>
                <a:effectLst/>
                <a:uLnTx/>
                <a:uFillTx/>
                <a:latin typeface="Calibri"/>
                <a:ea typeface="+mj-ea"/>
                <a:cs typeface="+mj-cs"/>
              </a:rPr>
              <a:t>Acuerdos de Servicio </a:t>
            </a:r>
            <a:r>
              <a:rPr kumimoji="0" lang="es-CO" sz="2400" b="0" i="0" u="none" strike="noStrike" kern="1200" cap="none" spc="0" normalizeH="0" baseline="0" noProof="0" dirty="0" smtClean="0">
                <a:ln>
                  <a:noFill/>
                </a:ln>
                <a:solidFill>
                  <a:sysClr val="windowText" lastClr="000000"/>
                </a:solidFill>
                <a:effectLst/>
                <a:uLnTx/>
                <a:uFillTx/>
                <a:latin typeface="Calibri"/>
                <a:ea typeface="+mj-ea"/>
                <a:cs typeface="+mj-cs"/>
              </a:rPr>
              <a:t/>
            </a:r>
            <a:br>
              <a:rPr kumimoji="0" lang="es-CO" sz="2400" b="0" i="0" u="none" strike="noStrike" kern="1200" cap="none" spc="0" normalizeH="0" baseline="0" noProof="0" dirty="0" smtClean="0">
                <a:ln>
                  <a:noFill/>
                </a:ln>
                <a:solidFill>
                  <a:sysClr val="windowText" lastClr="000000"/>
                </a:solidFill>
                <a:effectLst/>
                <a:uLnTx/>
                <a:uFillTx/>
                <a:latin typeface="Calibri"/>
                <a:ea typeface="+mj-ea"/>
                <a:cs typeface="+mj-cs"/>
              </a:rPr>
            </a:br>
            <a:endParaRPr kumimoji="0" lang="es-ES" sz="2800" b="1" i="0" u="none" strike="noStrike" kern="0" cap="none" spc="0" normalizeH="0" baseline="0" noProof="0" dirty="0">
              <a:ln>
                <a:noFill/>
              </a:ln>
              <a:solidFill>
                <a:srgbClr val="FF3300"/>
              </a:solidFill>
              <a:effectLst/>
              <a:uLnTx/>
              <a:uFillTx/>
              <a:latin typeface="Calibri"/>
              <a:ea typeface="+mj-ea"/>
              <a:cs typeface="+mj-cs"/>
            </a:endParaRPr>
          </a:p>
        </p:txBody>
      </p:sp>
      <p:graphicFrame>
        <p:nvGraphicFramePr>
          <p:cNvPr id="6" name="5 Tabla"/>
          <p:cNvGraphicFramePr>
            <a:graphicFrameLocks noGrp="1"/>
          </p:cNvGraphicFramePr>
          <p:nvPr>
            <p:extLst>
              <p:ext uri="{D42A27DB-BD31-4B8C-83A1-F6EECF244321}">
                <p14:modId xmlns:p14="http://schemas.microsoft.com/office/powerpoint/2010/main" val="1554039618"/>
              </p:ext>
            </p:extLst>
          </p:nvPr>
        </p:nvGraphicFramePr>
        <p:xfrm>
          <a:off x="600635" y="1232723"/>
          <a:ext cx="9895646" cy="4554479"/>
        </p:xfrm>
        <a:graphic>
          <a:graphicData uri="http://schemas.openxmlformats.org/drawingml/2006/table">
            <a:tbl>
              <a:tblPr/>
              <a:tblGrid>
                <a:gridCol w="5236704">
                  <a:extLst>
                    <a:ext uri="{9D8B030D-6E8A-4147-A177-3AD203B41FA5}">
                      <a16:colId xmlns:a16="http://schemas.microsoft.com/office/drawing/2014/main" val="20000"/>
                    </a:ext>
                  </a:extLst>
                </a:gridCol>
                <a:gridCol w="1110529">
                  <a:extLst>
                    <a:ext uri="{9D8B030D-6E8A-4147-A177-3AD203B41FA5}">
                      <a16:colId xmlns:a16="http://schemas.microsoft.com/office/drawing/2014/main" val="20001"/>
                    </a:ext>
                  </a:extLst>
                </a:gridCol>
                <a:gridCol w="951658">
                  <a:extLst>
                    <a:ext uri="{9D8B030D-6E8A-4147-A177-3AD203B41FA5}">
                      <a16:colId xmlns:a16="http://schemas.microsoft.com/office/drawing/2014/main" val="20002"/>
                    </a:ext>
                  </a:extLst>
                </a:gridCol>
                <a:gridCol w="1068449">
                  <a:extLst>
                    <a:ext uri="{9D8B030D-6E8A-4147-A177-3AD203B41FA5}">
                      <a16:colId xmlns:a16="http://schemas.microsoft.com/office/drawing/2014/main" val="20003"/>
                    </a:ext>
                  </a:extLst>
                </a:gridCol>
                <a:gridCol w="1528306">
                  <a:extLst>
                    <a:ext uri="{9D8B030D-6E8A-4147-A177-3AD203B41FA5}">
                      <a16:colId xmlns:a16="http://schemas.microsoft.com/office/drawing/2014/main" val="20004"/>
                    </a:ext>
                  </a:extLst>
                </a:gridCol>
              </a:tblGrid>
              <a:tr h="87815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1600" b="1" i="0" u="none" strike="noStrike" dirty="0" smtClean="0">
                          <a:solidFill>
                            <a:schemeClr val="bg1">
                              <a:lumMod val="95000"/>
                            </a:schemeClr>
                          </a:solidFill>
                          <a:latin typeface="Arial"/>
                        </a:rPr>
                        <a:t>INDICADOR</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1600" b="1" i="0" u="none" strike="noStrike" dirty="0" smtClean="0">
                          <a:solidFill>
                            <a:schemeClr val="bg1">
                              <a:lumMod val="95000"/>
                            </a:schemeClr>
                          </a:solidFill>
                          <a:latin typeface="Arial"/>
                        </a:rPr>
                        <a:t>META</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1600" b="1" i="0" u="none" strike="noStrike" dirty="0" smtClean="0">
                          <a:solidFill>
                            <a:schemeClr val="bg1">
                              <a:lumMod val="95000"/>
                            </a:schemeClr>
                          </a:solidFill>
                          <a:latin typeface="Arial"/>
                        </a:rPr>
                        <a:t>2018-1</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1600" b="1" i="0" u="none" strike="noStrike" dirty="0" smtClean="0">
                          <a:solidFill>
                            <a:schemeClr val="bg1">
                              <a:lumMod val="95000"/>
                            </a:schemeClr>
                          </a:solidFill>
                          <a:latin typeface="Arial"/>
                        </a:rPr>
                        <a:t>2018-2</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1600" b="1" i="0" u="none" strike="noStrike" dirty="0" smtClean="0">
                          <a:solidFill>
                            <a:schemeClr val="bg1">
                              <a:lumMod val="95000"/>
                            </a:schemeClr>
                          </a:solidFill>
                          <a:latin typeface="Arial"/>
                        </a:rPr>
                        <a:t>PROMEDIO</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10000"/>
                  </a:ext>
                </a:extLst>
              </a:tr>
              <a:tr h="108713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l" defTabSz="457200" rtl="0" eaLnBrk="1" fontAlgn="ctr" latinLnBrk="0" hangingPunct="1"/>
                      <a:r>
                        <a:rPr lang="es-CO" sz="1800" b="0" i="0" u="none" strike="noStrike" kern="1200" dirty="0" smtClean="0">
                          <a:solidFill>
                            <a:schemeClr val="tx1"/>
                          </a:solidFill>
                          <a:effectLst/>
                          <a:latin typeface="Arial"/>
                          <a:ea typeface="+mn-ea"/>
                          <a:cs typeface="+mn-cs"/>
                        </a:rPr>
                        <a:t>Servicio de mantenimiento (Acuerdo de</a:t>
                      </a:r>
                      <a:r>
                        <a:rPr lang="es-CO" sz="1800" b="0" i="0" u="none" strike="noStrike" kern="1200" baseline="0" dirty="0" smtClean="0">
                          <a:solidFill>
                            <a:schemeClr val="tx1"/>
                          </a:solidFill>
                          <a:effectLst/>
                          <a:latin typeface="Arial"/>
                          <a:ea typeface="+mn-ea"/>
                          <a:cs typeface="+mn-cs"/>
                        </a:rPr>
                        <a:t> servicios</a:t>
                      </a:r>
                      <a:r>
                        <a:rPr lang="es-CO" sz="1800" b="0" i="0" u="none" strike="noStrike" kern="1200" dirty="0" smtClean="0">
                          <a:solidFill>
                            <a:schemeClr val="tx1"/>
                          </a:solidFill>
                          <a:effectLst/>
                          <a:latin typeface="Arial"/>
                          <a:ea typeface="+mn-ea"/>
                          <a:cs typeface="+mn-cs"/>
                        </a:rPr>
                        <a:t>)  </a:t>
                      </a:r>
                      <a:endParaRPr lang="es-CO" sz="1800" b="0" i="0" u="none" strike="noStrike" kern="1200" dirty="0">
                        <a:solidFill>
                          <a:schemeClr val="tx1"/>
                        </a:solidFill>
                        <a:effectLst/>
                        <a:latin typeface="Arial"/>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smtClean="0">
                          <a:solidFill>
                            <a:srgbClr val="000000"/>
                          </a:solidFill>
                          <a:effectLst/>
                          <a:latin typeface="Arial" panose="020B0604020202020204" pitchFamily="34" charset="0"/>
                        </a:rPr>
                        <a:t>100%</a:t>
                      </a:r>
                      <a:endParaRPr lang="es-CO" sz="1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smtClean="0">
                          <a:solidFill>
                            <a:srgbClr val="000000"/>
                          </a:solidFill>
                          <a:effectLst/>
                          <a:latin typeface="Arial" panose="020B0604020202020204" pitchFamily="34" charset="0"/>
                        </a:rPr>
                        <a:t>99%</a:t>
                      </a:r>
                      <a:endParaRPr lang="es-CO" sz="1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a:solidFill>
                            <a:srgbClr val="000000"/>
                          </a:solidFill>
                          <a:effectLst/>
                          <a:latin typeface="Arial" panose="020B0604020202020204" pitchFamily="34" charset="0"/>
                        </a:rPr>
                        <a:t>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smtClean="0">
                          <a:solidFill>
                            <a:srgbClr val="000000"/>
                          </a:solidFill>
                          <a:effectLst/>
                          <a:latin typeface="Arial" panose="020B0604020202020204" pitchFamily="34" charset="0"/>
                        </a:rPr>
                        <a:t>99%</a:t>
                      </a:r>
                      <a:endParaRPr lang="es-CO" sz="1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1"/>
                  </a:ext>
                </a:extLst>
              </a:tr>
              <a:tr h="108713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ctr"/>
                      <a:r>
                        <a:rPr lang="es-CO" sz="1800" b="0" i="0" u="none" strike="noStrike" kern="1200" dirty="0" smtClean="0">
                          <a:solidFill>
                            <a:schemeClr val="tx1"/>
                          </a:solidFill>
                          <a:effectLst/>
                          <a:latin typeface="Arial"/>
                          <a:ea typeface="+mn-ea"/>
                          <a:cs typeface="+mn-cs"/>
                        </a:rPr>
                        <a:t>Servicio de Correspondencia  (</a:t>
                      </a:r>
                      <a:r>
                        <a:rPr lang="es-CO" sz="1600" b="0" i="0" u="none" strike="noStrike" kern="1200" dirty="0" smtClean="0">
                          <a:solidFill>
                            <a:schemeClr val="tx1"/>
                          </a:solidFill>
                          <a:effectLst/>
                          <a:latin typeface="Arial"/>
                          <a:ea typeface="+mn-ea"/>
                          <a:cs typeface="+mn-cs"/>
                        </a:rPr>
                        <a:t>Acuerdo de servicios</a:t>
                      </a:r>
                      <a:r>
                        <a:rPr lang="es-CO" sz="1800" b="0" i="0" u="none" strike="noStrike" kern="1200" dirty="0" smtClean="0">
                          <a:solidFill>
                            <a:schemeClr val="tx1"/>
                          </a:solidFill>
                          <a:effectLst/>
                          <a:latin typeface="Arial"/>
                          <a:ea typeface="+mn-ea"/>
                          <a:cs typeface="+mn-cs"/>
                        </a:rPr>
                        <a:t>)</a:t>
                      </a:r>
                      <a:endParaRPr lang="es-CO" sz="1800" b="0" i="0" u="none" strike="noStrike" kern="1200" dirty="0">
                        <a:solidFill>
                          <a:schemeClr val="tx1"/>
                        </a:solidFill>
                        <a:effectLst/>
                        <a:latin typeface="Arial"/>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smtClean="0">
                          <a:solidFill>
                            <a:srgbClr val="000000"/>
                          </a:solidFill>
                          <a:effectLst/>
                          <a:latin typeface="Arial" panose="020B0604020202020204" pitchFamily="34" charset="0"/>
                        </a:rPr>
                        <a:t>100%</a:t>
                      </a:r>
                      <a:endParaRPr lang="es-CO" sz="1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smtClean="0">
                          <a:solidFill>
                            <a:srgbClr val="000000"/>
                          </a:solidFill>
                          <a:effectLst/>
                          <a:latin typeface="Arial" panose="020B0604020202020204" pitchFamily="34" charset="0"/>
                        </a:rPr>
                        <a:t>91%</a:t>
                      </a:r>
                      <a:endParaRPr lang="es-CO" sz="1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smtClean="0">
                          <a:solidFill>
                            <a:srgbClr val="000000"/>
                          </a:solidFill>
                          <a:effectLst/>
                          <a:latin typeface="Arial" panose="020B0604020202020204" pitchFamily="34" charset="0"/>
                        </a:rPr>
                        <a:t>94%</a:t>
                      </a:r>
                      <a:endParaRPr lang="es-CO" sz="1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smtClean="0">
                          <a:solidFill>
                            <a:srgbClr val="000000"/>
                          </a:solidFill>
                          <a:effectLst/>
                          <a:latin typeface="Arial" panose="020B0604020202020204" pitchFamily="34" charset="0"/>
                        </a:rPr>
                        <a:t>93%</a:t>
                      </a:r>
                      <a:endParaRPr lang="es-CO" sz="1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2"/>
                  </a:ext>
                </a:extLst>
              </a:tr>
              <a:tr h="1502062">
                <a:tc gridSpan="5">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endParaRPr lang="es-MX" sz="2000" b="1" i="0" u="none" strike="noStrike" dirty="0" smtClean="0">
                        <a:latin typeface="Arial"/>
                      </a:endParaRPr>
                    </a:p>
                    <a:p>
                      <a:pPr algn="ctr" fontAlgn="ctr"/>
                      <a:r>
                        <a:rPr lang="es-MX" sz="2000" b="1" i="0" u="none" strike="noStrike" dirty="0" smtClean="0">
                          <a:latin typeface="Arial"/>
                        </a:rPr>
                        <a:t>Los dos indicadores</a:t>
                      </a:r>
                      <a:r>
                        <a:rPr lang="es-MX" sz="2000" b="1" i="0" u="none" strike="noStrike" baseline="0" dirty="0" smtClean="0">
                          <a:latin typeface="Arial"/>
                        </a:rPr>
                        <a:t> de acuerdo de servicio NO cumplieron con la meta estándar nacional.</a:t>
                      </a:r>
                      <a:endParaRPr lang="es-ES" sz="2000" b="1" i="0" u="none" strike="noStrike" dirty="0">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es-CO"/>
                    </a:p>
                  </a:txBody>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3"/>
                  </a:ext>
                </a:extLst>
              </a:tr>
            </a:tbl>
          </a:graphicData>
        </a:graphic>
      </p:graphicFrame>
      <p:pic>
        <p:nvPicPr>
          <p:cNvPr id="7" name="Imagen 6"/>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14003593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p:cNvSpPr/>
          <p:nvPr/>
        </p:nvSpPr>
        <p:spPr>
          <a:xfrm>
            <a:off x="2023540" y="175761"/>
            <a:ext cx="8568952" cy="5262979"/>
          </a:xfrm>
          <a:prstGeom prst="rect">
            <a:avLst/>
          </a:prstGeom>
        </p:spPr>
        <p:txBody>
          <a:bodyPr wrap="square">
            <a:spAutoFit/>
          </a:bodyPr>
          <a:lstStyle/>
          <a:p>
            <a:pPr algn="ctr" defTabSz="457200" fontAlgn="ctr">
              <a:defRPr/>
            </a:pPr>
            <a:endParaRPr lang="es-CO" sz="2800" b="1" dirty="0" smtClean="0">
              <a:solidFill>
                <a:srgbClr val="FF0000"/>
              </a:solidFill>
              <a:latin typeface="Arial" charset="0"/>
            </a:endParaRPr>
          </a:p>
          <a:p>
            <a:pPr algn="ctr" defTabSz="457200" fontAlgn="ctr">
              <a:defRPr/>
            </a:pPr>
            <a:r>
              <a:rPr lang="es-CO" sz="2800" b="1" dirty="0" smtClean="0">
                <a:solidFill>
                  <a:srgbClr val="FF0000"/>
                </a:solidFill>
                <a:latin typeface="Arial" charset="0"/>
              </a:rPr>
              <a:t>OBJETIVO 3</a:t>
            </a:r>
          </a:p>
          <a:p>
            <a:pPr algn="ctr" defTabSz="457200" fontAlgn="ctr">
              <a:defRPr/>
            </a:pPr>
            <a:endParaRPr lang="es-CO" sz="2800" b="1" u="sng" dirty="0" smtClean="0">
              <a:solidFill>
                <a:prstClr val="black"/>
              </a:solidFill>
              <a:latin typeface="Arial" charset="0"/>
            </a:endParaRPr>
          </a:p>
          <a:p>
            <a:pPr algn="ctr" fontAlgn="base">
              <a:spcBef>
                <a:spcPct val="0"/>
              </a:spcBef>
              <a:spcAft>
                <a:spcPct val="0"/>
              </a:spcAft>
            </a:pPr>
            <a:r>
              <a:rPr lang="es-CO" sz="2800" b="1" u="sng" dirty="0">
                <a:solidFill>
                  <a:prstClr val="black"/>
                </a:solidFill>
                <a:latin typeface="Arial" charset="0"/>
              </a:rPr>
              <a:t>Garantizar la eficacia y eficiencia de los procesos que aseguren la excelencia y calidad institucional</a:t>
            </a:r>
            <a:endParaRPr lang="es-ES" sz="2800" u="sng" dirty="0">
              <a:solidFill>
                <a:prstClr val="black"/>
              </a:solidFill>
              <a:latin typeface="Arial" charset="0"/>
            </a:endParaRPr>
          </a:p>
          <a:p>
            <a:pPr algn="ctr" fontAlgn="base">
              <a:spcBef>
                <a:spcPct val="0"/>
              </a:spcBef>
              <a:spcAft>
                <a:spcPct val="0"/>
              </a:spcAft>
            </a:pPr>
            <a:endParaRPr lang="es-CO" sz="2800" b="1" u="sng" dirty="0" smtClean="0">
              <a:solidFill>
                <a:prstClr val="black"/>
              </a:solidFill>
              <a:latin typeface="Arial" charset="0"/>
            </a:endParaRPr>
          </a:p>
          <a:p>
            <a:pPr algn="ctr" fontAlgn="base">
              <a:spcBef>
                <a:spcPct val="0"/>
              </a:spcBef>
              <a:spcAft>
                <a:spcPct val="0"/>
              </a:spcAft>
            </a:pPr>
            <a:r>
              <a:rPr lang="es-CO" sz="2800" b="1" kern="0" dirty="0">
                <a:solidFill>
                  <a:srgbClr val="FF3300"/>
                </a:solidFill>
                <a:latin typeface="Arial" charset="0"/>
              </a:rPr>
              <a:t>Desempeño de los procesos y conformidad del servicio</a:t>
            </a:r>
            <a:r>
              <a:rPr lang="es-ES" sz="2800" b="1" dirty="0">
                <a:solidFill>
                  <a:srgbClr val="FF3300"/>
                </a:solidFill>
                <a:latin typeface="Arial" charset="0"/>
              </a:rPr>
              <a:t> </a:t>
            </a:r>
          </a:p>
          <a:p>
            <a:pPr algn="ctr" fontAlgn="base">
              <a:spcBef>
                <a:spcPct val="0"/>
              </a:spcBef>
              <a:spcAft>
                <a:spcPct val="0"/>
              </a:spcAft>
            </a:pPr>
            <a:endParaRPr lang="es-ES" sz="2800" b="1" dirty="0">
              <a:solidFill>
                <a:srgbClr val="FF3300"/>
              </a:solidFill>
              <a:latin typeface="Arial" charset="0"/>
            </a:endParaRPr>
          </a:p>
          <a:p>
            <a:pPr algn="ctr" fontAlgn="base">
              <a:spcBef>
                <a:spcPct val="0"/>
              </a:spcBef>
              <a:spcAft>
                <a:spcPct val="0"/>
              </a:spcAft>
            </a:pPr>
            <a:r>
              <a:rPr lang="es-CO" sz="2800" dirty="0">
                <a:solidFill>
                  <a:srgbClr val="FF0000"/>
                </a:solidFill>
                <a:latin typeface="Arial" charset="0"/>
              </a:rPr>
              <a:t>Lograr que el 80% de indicadores de gestión de los procesos cumpla con la meta establecida</a:t>
            </a:r>
          </a:p>
        </p:txBody>
      </p:sp>
      <p:pic>
        <p:nvPicPr>
          <p:cNvPr id="3" name="Imagen 2"/>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1556107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1824507" y="515522"/>
            <a:ext cx="8229600" cy="7207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ctr" latinLnBrk="0" hangingPunct="1">
              <a:lnSpc>
                <a:spcPct val="100000"/>
              </a:lnSpc>
              <a:spcBef>
                <a:spcPct val="0"/>
              </a:spcBef>
              <a:spcAft>
                <a:spcPts val="0"/>
              </a:spcAft>
              <a:buClrTx/>
              <a:buSzTx/>
              <a:buFontTx/>
              <a:buNone/>
              <a:tabLst/>
              <a:defRPr/>
            </a:pPr>
            <a:r>
              <a:rPr kumimoji="0" lang="es-ES" sz="2000" b="1" i="0" u="none" strike="noStrike" kern="1200" cap="none" spc="0" normalizeH="0" baseline="0" noProof="0" dirty="0" smtClean="0">
                <a:ln>
                  <a:noFill/>
                </a:ln>
                <a:solidFill>
                  <a:srgbClr val="FF3300"/>
                </a:solidFill>
                <a:effectLst/>
                <a:uLnTx/>
                <a:uFillTx/>
                <a:latin typeface="Calibri"/>
                <a:ea typeface="+mj-ea"/>
                <a:cs typeface="+mj-cs"/>
              </a:rPr>
              <a:t>Análisis del Objetivo “3” de Calidad </a:t>
            </a:r>
            <a:r>
              <a:rPr kumimoji="0" lang="es-ES" sz="1600" b="1" i="0" u="none" strike="noStrike" kern="1200" cap="none" spc="0" normalizeH="0" baseline="0" noProof="0" dirty="0" smtClean="0">
                <a:ln>
                  <a:noFill/>
                </a:ln>
                <a:solidFill>
                  <a:srgbClr val="FF3300"/>
                </a:solidFill>
                <a:effectLst/>
                <a:uLnTx/>
                <a:uFillTx/>
                <a:latin typeface="Calibri"/>
                <a:ea typeface="+mj-ea"/>
                <a:cs typeface="+mj-cs"/>
              </a:rPr>
              <a:t/>
            </a:r>
            <a:br>
              <a:rPr kumimoji="0" lang="es-ES" sz="1600" b="1" i="0" u="none" strike="noStrike" kern="1200" cap="none" spc="0" normalizeH="0" baseline="0" noProof="0" dirty="0" smtClean="0">
                <a:ln>
                  <a:noFill/>
                </a:ln>
                <a:solidFill>
                  <a:srgbClr val="FF3300"/>
                </a:solidFill>
                <a:effectLst/>
                <a:uLnTx/>
                <a:uFillTx/>
                <a:latin typeface="Calibri"/>
                <a:ea typeface="+mj-ea"/>
                <a:cs typeface="+mj-cs"/>
              </a:rPr>
            </a:br>
            <a:r>
              <a:rPr kumimoji="0" lang="es-CO" sz="2000" b="1" i="0" u="none" strike="noStrike" kern="1200" cap="none" spc="0" normalizeH="0" baseline="0" noProof="0" dirty="0" smtClean="0">
                <a:ln>
                  <a:noFill/>
                </a:ln>
                <a:solidFill>
                  <a:sysClr val="windowText" lastClr="000000"/>
                </a:solidFill>
                <a:effectLst/>
                <a:uLnTx/>
                <a:uFillTx/>
                <a:latin typeface="Calibri"/>
                <a:ea typeface="+mj-ea"/>
                <a:cs typeface="+mj-cs"/>
              </a:rPr>
              <a:t>Indicadores de Gestión de los procesos</a:t>
            </a:r>
            <a:endParaRPr kumimoji="0" lang="es-CO" sz="2000" b="0" i="0" u="none" strike="noStrike" kern="1200" cap="none" spc="0" normalizeH="0" baseline="0" noProof="0" dirty="0">
              <a:ln>
                <a:noFill/>
              </a:ln>
              <a:solidFill>
                <a:sysClr val="windowText" lastClr="000000"/>
              </a:solidFill>
              <a:effectLst/>
              <a:uLnTx/>
              <a:uFillTx/>
              <a:latin typeface="Calibri" panose="020F0502020204030204" pitchFamily="34" charset="0"/>
              <a:ea typeface="+mj-ea"/>
              <a:cs typeface="+mj-cs"/>
            </a:endParaRPr>
          </a:p>
        </p:txBody>
      </p:sp>
      <p:graphicFrame>
        <p:nvGraphicFramePr>
          <p:cNvPr id="6" name="Tabla 5"/>
          <p:cNvGraphicFramePr>
            <a:graphicFrameLocks noGrp="1"/>
          </p:cNvGraphicFramePr>
          <p:nvPr>
            <p:extLst>
              <p:ext uri="{D42A27DB-BD31-4B8C-83A1-F6EECF244321}">
                <p14:modId xmlns:p14="http://schemas.microsoft.com/office/powerpoint/2010/main" val="2184228589"/>
              </p:ext>
            </p:extLst>
          </p:nvPr>
        </p:nvGraphicFramePr>
        <p:xfrm>
          <a:off x="875763" y="1515654"/>
          <a:ext cx="10127088" cy="4132112"/>
        </p:xfrm>
        <a:graphic>
          <a:graphicData uri="http://schemas.openxmlformats.org/drawingml/2006/table">
            <a:tbl>
              <a:tblPr/>
              <a:tblGrid>
                <a:gridCol w="3179207">
                  <a:extLst>
                    <a:ext uri="{9D8B030D-6E8A-4147-A177-3AD203B41FA5}">
                      <a16:colId xmlns:a16="http://schemas.microsoft.com/office/drawing/2014/main" val="20000"/>
                    </a:ext>
                  </a:extLst>
                </a:gridCol>
                <a:gridCol w="1353484">
                  <a:extLst>
                    <a:ext uri="{9D8B030D-6E8A-4147-A177-3AD203B41FA5}">
                      <a16:colId xmlns:a16="http://schemas.microsoft.com/office/drawing/2014/main" val="20001"/>
                    </a:ext>
                  </a:extLst>
                </a:gridCol>
                <a:gridCol w="1443716">
                  <a:extLst>
                    <a:ext uri="{9D8B030D-6E8A-4147-A177-3AD203B41FA5}">
                      <a16:colId xmlns:a16="http://schemas.microsoft.com/office/drawing/2014/main" val="20002"/>
                    </a:ext>
                  </a:extLst>
                </a:gridCol>
                <a:gridCol w="992555">
                  <a:extLst>
                    <a:ext uri="{9D8B030D-6E8A-4147-A177-3AD203B41FA5}">
                      <a16:colId xmlns:a16="http://schemas.microsoft.com/office/drawing/2014/main" val="20003"/>
                    </a:ext>
                  </a:extLst>
                </a:gridCol>
                <a:gridCol w="1804644">
                  <a:extLst>
                    <a:ext uri="{9D8B030D-6E8A-4147-A177-3AD203B41FA5}">
                      <a16:colId xmlns:a16="http://schemas.microsoft.com/office/drawing/2014/main" val="20004"/>
                    </a:ext>
                  </a:extLst>
                </a:gridCol>
                <a:gridCol w="1353482">
                  <a:extLst>
                    <a:ext uri="{9D8B030D-6E8A-4147-A177-3AD203B41FA5}">
                      <a16:colId xmlns:a16="http://schemas.microsoft.com/office/drawing/2014/main" val="20005"/>
                    </a:ext>
                  </a:extLst>
                </a:gridCol>
              </a:tblGrid>
              <a:tr h="105061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600" b="1" i="0" u="none" strike="noStrike" dirty="0">
                          <a:solidFill>
                            <a:srgbClr val="F2F2F2"/>
                          </a:solidFill>
                          <a:effectLst/>
                          <a:latin typeface="Arial" panose="020B0604020202020204" pitchFamily="34" charset="0"/>
                        </a:rPr>
                        <a:t>INDICADOR</a:t>
                      </a:r>
                    </a:p>
                  </a:txBody>
                  <a:tcPr marL="3294" marR="3294" marT="3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600" b="1" i="0" u="none" strike="noStrike">
                          <a:solidFill>
                            <a:srgbClr val="F2F2F2"/>
                          </a:solidFill>
                          <a:effectLst/>
                          <a:latin typeface="Arial" panose="020B0604020202020204" pitchFamily="34" charset="0"/>
                        </a:rPr>
                        <a:t>META</a:t>
                      </a:r>
                    </a:p>
                  </a:txBody>
                  <a:tcPr marL="3294" marR="3294" marT="3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600" b="1" i="0" u="none" strike="noStrike" dirty="0" smtClean="0">
                          <a:solidFill>
                            <a:srgbClr val="F2F2F2"/>
                          </a:solidFill>
                          <a:effectLst/>
                          <a:latin typeface="Arial" panose="020B0604020202020204" pitchFamily="34" charset="0"/>
                        </a:rPr>
                        <a:t>2018-1</a:t>
                      </a:r>
                      <a:endParaRPr lang="es-CO" sz="1600" b="1" i="0" u="none" strike="noStrike" dirty="0">
                        <a:solidFill>
                          <a:srgbClr val="F2F2F2"/>
                        </a:solidFill>
                        <a:effectLst/>
                        <a:latin typeface="Arial" panose="020B0604020202020204" pitchFamily="34" charset="0"/>
                      </a:endParaRPr>
                    </a:p>
                  </a:txBody>
                  <a:tcPr marL="3294" marR="3294" marT="3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600" b="1" i="0" u="none" strike="noStrike" dirty="0" smtClean="0">
                          <a:solidFill>
                            <a:srgbClr val="F2F2F2"/>
                          </a:solidFill>
                          <a:effectLst/>
                          <a:latin typeface="Arial" panose="020B0604020202020204" pitchFamily="34" charset="0"/>
                        </a:rPr>
                        <a:t>2018-2</a:t>
                      </a:r>
                      <a:endParaRPr lang="es-CO" sz="1600" b="1" i="0" u="none" strike="noStrike" dirty="0">
                        <a:solidFill>
                          <a:srgbClr val="F2F2F2"/>
                        </a:solidFill>
                        <a:effectLst/>
                        <a:latin typeface="Arial" panose="020B0604020202020204" pitchFamily="34" charset="0"/>
                      </a:endParaRPr>
                    </a:p>
                  </a:txBody>
                  <a:tcPr marL="3294" marR="3294" marT="3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600" b="1" i="0" u="none" strike="noStrike">
                          <a:solidFill>
                            <a:srgbClr val="F2F2F2"/>
                          </a:solidFill>
                          <a:effectLst/>
                          <a:latin typeface="Arial" panose="020B0604020202020204" pitchFamily="34" charset="0"/>
                        </a:rPr>
                        <a:t>PROMEDIO</a:t>
                      </a:r>
                    </a:p>
                  </a:txBody>
                  <a:tcPr marL="3294" marR="3294" marT="3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600" b="1" i="0" u="none" strike="noStrike">
                          <a:solidFill>
                            <a:srgbClr val="F2F2F2"/>
                          </a:solidFill>
                          <a:effectLst/>
                          <a:latin typeface="Arial" panose="020B0604020202020204" pitchFamily="34" charset="0"/>
                        </a:rPr>
                        <a:t>% DE MEJORA</a:t>
                      </a:r>
                    </a:p>
                  </a:txBody>
                  <a:tcPr marL="3294" marR="3294" marT="329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10000"/>
                  </a:ext>
                </a:extLst>
              </a:tr>
              <a:tr h="176806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rtl="0" fontAlgn="ctr"/>
                      <a:r>
                        <a:rPr lang="es-CO" sz="1800" b="0" i="0" u="none" strike="noStrike" dirty="0">
                          <a:solidFill>
                            <a:srgbClr val="000000"/>
                          </a:solidFill>
                          <a:effectLst/>
                          <a:latin typeface="Arial" panose="020B0604020202020204" pitchFamily="34" charset="0"/>
                        </a:rPr>
                        <a:t>Nivel de satisfacción en los servicios prestados (calificación del servicio)</a:t>
                      </a:r>
                    </a:p>
                  </a:txBody>
                  <a:tcPr marL="3294" marR="3294" marT="3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a:solidFill>
                            <a:srgbClr val="000000"/>
                          </a:solidFill>
                          <a:effectLst/>
                          <a:latin typeface="Arial" panose="020B0604020202020204" pitchFamily="34" charset="0"/>
                        </a:rPr>
                        <a:t>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smtClean="0">
                          <a:solidFill>
                            <a:srgbClr val="000000"/>
                          </a:solidFill>
                          <a:effectLst/>
                          <a:latin typeface="Arial" panose="020B0604020202020204" pitchFamily="34" charset="0"/>
                        </a:rPr>
                        <a:t>99%</a:t>
                      </a:r>
                      <a:endParaRPr lang="es-CO" sz="1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smtClean="0">
                          <a:solidFill>
                            <a:srgbClr val="000000"/>
                          </a:solidFill>
                          <a:effectLst/>
                          <a:latin typeface="Arial" panose="020B0604020202020204" pitchFamily="34" charset="0"/>
                        </a:rPr>
                        <a:t>100%</a:t>
                      </a:r>
                      <a:endParaRPr lang="es-CO" sz="1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0" i="0" u="none" strike="noStrike" dirty="0" smtClean="0">
                          <a:solidFill>
                            <a:srgbClr val="000000"/>
                          </a:solidFill>
                          <a:effectLst/>
                          <a:latin typeface="Arial" panose="020B0604020202020204" pitchFamily="34" charset="0"/>
                        </a:rPr>
                        <a:t>99,5%</a:t>
                      </a:r>
                      <a:endParaRPr lang="es-CO" sz="18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smtClean="0">
                          <a:solidFill>
                            <a:srgbClr val="000000"/>
                          </a:solidFill>
                          <a:effectLst/>
                          <a:latin typeface="Arial" panose="020B0604020202020204" pitchFamily="34" charset="0"/>
                        </a:rPr>
                        <a:t>1%</a:t>
                      </a:r>
                      <a:endParaRPr lang="es-CO" sz="1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131343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rtl="0" fontAlgn="ctr"/>
                      <a:r>
                        <a:rPr lang="es-CO" sz="1800" b="0" i="0" u="none" strike="noStrike" dirty="0">
                          <a:solidFill>
                            <a:srgbClr val="000000"/>
                          </a:solidFill>
                          <a:effectLst/>
                          <a:latin typeface="Arial" panose="020B0604020202020204" pitchFamily="34" charset="0"/>
                        </a:rPr>
                        <a:t>Ejecución del plan de acción </a:t>
                      </a:r>
                    </a:p>
                  </a:txBody>
                  <a:tcPr marL="3294" marR="3294" marT="3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smtClean="0">
                          <a:solidFill>
                            <a:srgbClr val="000000"/>
                          </a:solidFill>
                          <a:effectLst/>
                          <a:latin typeface="Arial" panose="020B0604020202020204" pitchFamily="34" charset="0"/>
                        </a:rPr>
                        <a:t>90</a:t>
                      </a:r>
                      <a:r>
                        <a:rPr lang="es-CO" sz="1800" b="1" i="0" u="none" strike="noStrike" dirty="0">
                          <a:solidFill>
                            <a:srgbClr val="000000"/>
                          </a:solidFill>
                          <a:effectLst/>
                          <a:latin typeface="Arial" panose="020B0604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es-CO"/>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smtClean="0">
                          <a:solidFill>
                            <a:srgbClr val="000000"/>
                          </a:solidFill>
                          <a:effectLst/>
                          <a:latin typeface="Arial" panose="020B0604020202020204" pitchFamily="34" charset="0"/>
                        </a:rPr>
                        <a:t>90%</a:t>
                      </a:r>
                      <a:endParaRPr lang="es-CO" sz="1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0" i="0" u="none" strike="noStrike" dirty="0" smtClean="0">
                          <a:solidFill>
                            <a:srgbClr val="000000"/>
                          </a:solidFill>
                          <a:effectLst/>
                          <a:latin typeface="Arial" panose="020B0604020202020204" pitchFamily="34" charset="0"/>
                        </a:rPr>
                        <a:t>90%</a:t>
                      </a:r>
                      <a:endParaRPr lang="es-CO" sz="18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800" b="1" i="0" u="none" strike="noStrike" dirty="0" smtClean="0">
                          <a:solidFill>
                            <a:srgbClr val="000000"/>
                          </a:solidFill>
                          <a:effectLst/>
                          <a:latin typeface="Arial" panose="020B0604020202020204" pitchFamily="34" charset="0"/>
                        </a:rPr>
                        <a:t>0%</a:t>
                      </a:r>
                      <a:endParaRPr lang="es-CO" sz="18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bl>
          </a:graphicData>
        </a:graphic>
      </p:graphicFrame>
      <p:pic>
        <p:nvPicPr>
          <p:cNvPr id="5" name="Imagen 4"/>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4950567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1366689" y="465308"/>
            <a:ext cx="82296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CO" sz="2000" b="1" i="0" u="none" strike="noStrike" kern="0" cap="none" spc="0" normalizeH="0" baseline="0" noProof="0" dirty="0" smtClean="0">
                <a:ln>
                  <a:noFill/>
                </a:ln>
                <a:solidFill>
                  <a:srgbClr val="FF0000"/>
                </a:solidFill>
                <a:effectLst/>
                <a:uLnTx/>
                <a:uFillTx/>
                <a:latin typeface="Calibri"/>
                <a:ea typeface="+mj-ea"/>
                <a:cs typeface="+mj-cs"/>
              </a:rPr>
              <a:t>DESEMPEÑO DE LOS PROCESOS Y CONFORMIDAD DEL SERVICIO</a:t>
            </a:r>
            <a:r>
              <a:rPr kumimoji="0" lang="es-ES" sz="2000" b="1" i="0" u="none" strike="noStrike" kern="1200" cap="none" spc="0" normalizeH="0" baseline="0" noProof="0" dirty="0" smtClean="0">
                <a:ln>
                  <a:noFill/>
                </a:ln>
                <a:solidFill>
                  <a:srgbClr val="FF0000"/>
                </a:solidFill>
                <a:effectLst/>
                <a:uLnTx/>
                <a:uFillTx/>
                <a:latin typeface="Calibri"/>
                <a:ea typeface="+mj-ea"/>
                <a:cs typeface="+mj-cs"/>
              </a:rPr>
              <a:t> </a:t>
            </a:r>
            <a:r>
              <a:rPr kumimoji="0" lang="es-ES" sz="1400" b="1" i="0" u="none" strike="noStrike" kern="1200" cap="none" spc="0" normalizeH="0" baseline="0" noProof="0" dirty="0" smtClean="0">
                <a:ln>
                  <a:noFill/>
                </a:ln>
                <a:solidFill>
                  <a:srgbClr val="FF3300"/>
                </a:solidFill>
                <a:effectLst/>
                <a:uLnTx/>
                <a:uFillTx/>
                <a:latin typeface="Calibri"/>
                <a:ea typeface="+mj-ea"/>
                <a:cs typeface="+mj-cs"/>
              </a:rPr>
              <a:t/>
            </a:r>
            <a:br>
              <a:rPr kumimoji="0" lang="es-ES" sz="1400" b="1" i="0" u="none" strike="noStrike" kern="1200" cap="none" spc="0" normalizeH="0" baseline="0" noProof="0" dirty="0" smtClean="0">
                <a:ln>
                  <a:noFill/>
                </a:ln>
                <a:solidFill>
                  <a:srgbClr val="FF3300"/>
                </a:solidFill>
                <a:effectLst/>
                <a:uLnTx/>
                <a:uFillTx/>
                <a:latin typeface="Calibri"/>
                <a:ea typeface="+mj-ea"/>
                <a:cs typeface="+mj-cs"/>
              </a:rPr>
            </a:br>
            <a:r>
              <a:rPr kumimoji="0" lang="es-CO" sz="2000" b="1" i="0" u="none" strike="noStrike" kern="1200" cap="none" spc="0" normalizeH="0" baseline="0" noProof="0" dirty="0" smtClean="0">
                <a:ln>
                  <a:noFill/>
                </a:ln>
                <a:solidFill>
                  <a:sysClr val="windowText" lastClr="000000"/>
                </a:solidFill>
                <a:effectLst/>
                <a:uLnTx/>
                <a:uFillTx/>
                <a:latin typeface="Calibri"/>
                <a:ea typeface="+mj-ea"/>
                <a:cs typeface="+mj-cs"/>
              </a:rPr>
              <a:t/>
            </a:r>
            <a:br>
              <a:rPr kumimoji="0" lang="es-CO" sz="2000" b="1" i="0" u="none" strike="noStrike" kern="1200" cap="none" spc="0" normalizeH="0" baseline="0" noProof="0" dirty="0" smtClean="0">
                <a:ln>
                  <a:noFill/>
                </a:ln>
                <a:solidFill>
                  <a:sysClr val="windowText" lastClr="000000"/>
                </a:solidFill>
                <a:effectLst/>
                <a:uLnTx/>
                <a:uFillTx/>
                <a:latin typeface="Calibri"/>
                <a:ea typeface="+mj-ea"/>
                <a:cs typeface="+mj-cs"/>
              </a:rPr>
            </a:br>
            <a:r>
              <a:rPr kumimoji="0" lang="es-CO" sz="2400" b="1" i="0" u="none" strike="noStrike" kern="1200" cap="none" spc="0" normalizeH="0" baseline="0" noProof="0" dirty="0" smtClean="0">
                <a:ln>
                  <a:noFill/>
                </a:ln>
                <a:solidFill>
                  <a:sysClr val="windowText" lastClr="000000"/>
                </a:solidFill>
                <a:effectLst/>
                <a:uLnTx/>
                <a:uFillTx/>
                <a:latin typeface="Calibri"/>
                <a:ea typeface="+mj-ea"/>
                <a:cs typeface="+mj-cs"/>
              </a:rPr>
              <a:t>Producto y/o servicio no conforme identificado</a:t>
            </a:r>
            <a:endParaRPr kumimoji="0" lang="es-CO" sz="2400" b="1" i="0" u="none" strike="noStrike" kern="1200" cap="none" spc="0" normalizeH="0" baseline="0" noProof="0" dirty="0">
              <a:ln>
                <a:noFill/>
              </a:ln>
              <a:solidFill>
                <a:srgbClr val="FF0000"/>
              </a:solidFill>
              <a:effectLst/>
              <a:uLnTx/>
              <a:uFillTx/>
              <a:latin typeface="Calibri"/>
              <a:ea typeface="+mj-ea"/>
              <a:cs typeface="+mj-cs"/>
            </a:endParaRPr>
          </a:p>
        </p:txBody>
      </p:sp>
      <p:graphicFrame>
        <p:nvGraphicFramePr>
          <p:cNvPr id="5" name="8 Tabla"/>
          <p:cNvGraphicFramePr>
            <a:graphicFrameLocks noGrp="1"/>
          </p:cNvGraphicFramePr>
          <p:nvPr>
            <p:extLst>
              <p:ext uri="{D42A27DB-BD31-4B8C-83A1-F6EECF244321}">
                <p14:modId xmlns:p14="http://schemas.microsoft.com/office/powerpoint/2010/main" val="2323210305"/>
              </p:ext>
            </p:extLst>
          </p:nvPr>
        </p:nvGraphicFramePr>
        <p:xfrm>
          <a:off x="645459" y="2228274"/>
          <a:ext cx="9211298" cy="3012437"/>
        </p:xfrm>
        <a:graphic>
          <a:graphicData uri="http://schemas.openxmlformats.org/drawingml/2006/table">
            <a:tbl>
              <a:tblPr/>
              <a:tblGrid>
                <a:gridCol w="2724292">
                  <a:extLst>
                    <a:ext uri="{9D8B030D-6E8A-4147-A177-3AD203B41FA5}">
                      <a16:colId xmlns:a16="http://schemas.microsoft.com/office/drawing/2014/main" val="20000"/>
                    </a:ext>
                  </a:extLst>
                </a:gridCol>
                <a:gridCol w="5342248">
                  <a:extLst>
                    <a:ext uri="{9D8B030D-6E8A-4147-A177-3AD203B41FA5}">
                      <a16:colId xmlns:a16="http://schemas.microsoft.com/office/drawing/2014/main" val="20001"/>
                    </a:ext>
                  </a:extLst>
                </a:gridCol>
                <a:gridCol w="1144758">
                  <a:extLst>
                    <a:ext uri="{9D8B030D-6E8A-4147-A177-3AD203B41FA5}">
                      <a16:colId xmlns:a16="http://schemas.microsoft.com/office/drawing/2014/main" val="20002"/>
                    </a:ext>
                  </a:extLst>
                </a:gridCol>
              </a:tblGrid>
              <a:tr h="51409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1200" b="1" i="0" u="none" strike="noStrike" dirty="0">
                          <a:solidFill>
                            <a:schemeClr val="bg1"/>
                          </a:solidFill>
                          <a:latin typeface="Century Gothic"/>
                        </a:rPr>
                        <a:t>RESUMEN DE LA NO CONFORMIDAD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1800" b="1" i="0" u="none" strike="noStrike" dirty="0">
                          <a:solidFill>
                            <a:schemeClr val="bg1"/>
                          </a:solidFill>
                          <a:latin typeface="Century Gothic"/>
                        </a:rPr>
                        <a:t>Acción/Acciones implantadas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1800" b="1" i="0" u="none" strike="noStrike" dirty="0">
                          <a:solidFill>
                            <a:schemeClr val="bg1"/>
                          </a:solidFill>
                          <a:latin typeface="Century Gothic"/>
                        </a:rPr>
                        <a:t>Estado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10000"/>
                  </a:ext>
                </a:extLst>
              </a:tr>
              <a:tr h="303783">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endParaRPr lang="es-ES" sz="16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1"/>
                  </a:ext>
                </a:extLst>
              </a:tr>
              <a:tr h="2126483">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ctr"/>
                      <a:r>
                        <a:rPr lang="es-ES" sz="1600" b="0" i="0" u="none" strike="noStrike" dirty="0" smtClean="0">
                          <a:solidFill>
                            <a:srgbClr val="000000"/>
                          </a:solidFill>
                          <a:latin typeface="Arial"/>
                        </a:rPr>
                        <a:t>Se</a:t>
                      </a:r>
                      <a:r>
                        <a:rPr lang="es-ES" sz="1600" b="0" i="0" u="none" strike="noStrike" baseline="0" dirty="0" smtClean="0">
                          <a:solidFill>
                            <a:srgbClr val="000000"/>
                          </a:solidFill>
                          <a:latin typeface="Arial"/>
                        </a:rPr>
                        <a:t> presentaron 2 servicios </a:t>
                      </a:r>
                      <a:r>
                        <a:rPr lang="es-ES" sz="1600" b="0" i="0" u="none" strike="noStrike" baseline="0" dirty="0">
                          <a:solidFill>
                            <a:srgbClr val="000000"/>
                          </a:solidFill>
                          <a:latin typeface="Arial"/>
                        </a:rPr>
                        <a:t>no conformes por quejas </a:t>
                      </a:r>
                      <a:r>
                        <a:rPr lang="es-ES" sz="1600" b="0" i="0" u="none" strike="noStrike" baseline="0" dirty="0" smtClean="0">
                          <a:solidFill>
                            <a:srgbClr val="000000"/>
                          </a:solidFill>
                          <a:latin typeface="Arial"/>
                        </a:rPr>
                        <a:t>recurrentes (sillas de salones – control de acceso)</a:t>
                      </a:r>
                    </a:p>
                    <a:p>
                      <a:pPr algn="l" fontAlgn="ctr"/>
                      <a:endParaRPr lang="es-ES" sz="1600" b="0" i="0" u="none" strike="noStrike" baseline="0" dirty="0" smtClean="0">
                        <a:solidFill>
                          <a:srgbClr val="000000"/>
                        </a:solidFill>
                        <a:latin typeface="Arial"/>
                      </a:endParaRPr>
                    </a:p>
                    <a:p>
                      <a:pPr algn="l" fontAlgn="ctr"/>
                      <a:endParaRPr lang="es-ES" sz="1600" b="0" i="0" u="none" strike="noStrike" baseline="0" dirty="0" smtClean="0">
                        <a:solidFill>
                          <a:srgbClr val="000000"/>
                        </a:solidFill>
                        <a:latin typeface="Arial"/>
                      </a:endParaRPr>
                    </a:p>
                    <a:p>
                      <a:pPr algn="l" fontAlgn="ctr"/>
                      <a:r>
                        <a:rPr lang="es-ES" sz="1600" b="0" i="0" u="none" strike="noStrike" baseline="0" dirty="0" smtClean="0">
                          <a:solidFill>
                            <a:srgbClr val="000000"/>
                          </a:solidFill>
                          <a:latin typeface="Arial"/>
                        </a:rPr>
                        <a:t>Acuerdos de servicio: </a:t>
                      </a:r>
                    </a:p>
                    <a:p>
                      <a:pPr algn="l" fontAlgn="ctr"/>
                      <a:r>
                        <a:rPr lang="es-ES" sz="1600" b="0" i="0" u="none" strike="noStrike" dirty="0" smtClean="0">
                          <a:solidFill>
                            <a:srgbClr val="000000"/>
                          </a:solidFill>
                          <a:latin typeface="Arial"/>
                        </a:rPr>
                        <a:t>Servicio de mantenimiento </a:t>
                      </a:r>
                    </a:p>
                    <a:p>
                      <a:pPr algn="l" fontAlgn="ctr"/>
                      <a:endParaRPr lang="es-ES" sz="1600" b="0" i="0" u="none" strike="noStrike" dirty="0" smtClean="0">
                        <a:solidFill>
                          <a:srgbClr val="000000"/>
                        </a:solidFill>
                        <a:latin typeface="Arial"/>
                      </a:endParaRPr>
                    </a:p>
                    <a:p>
                      <a:pPr algn="l" fontAlgn="ctr"/>
                      <a:r>
                        <a:rPr lang="es-CO" sz="1600" b="0" i="0" u="none" strike="noStrike" dirty="0" smtClean="0">
                          <a:solidFill>
                            <a:srgbClr val="000000"/>
                          </a:solidFill>
                          <a:latin typeface="Arial"/>
                        </a:rPr>
                        <a:t>Cumplimiento en  la entrega de correspondencia</a:t>
                      </a:r>
                      <a:endParaRPr lang="es-ES" sz="1600" b="0" i="0" u="none" strike="noStrike" dirty="0" smtClean="0">
                        <a:solidFill>
                          <a:srgbClr val="000000"/>
                        </a:solidFill>
                        <a:latin typeface="Arial"/>
                      </a:endParaRPr>
                    </a:p>
                    <a:p>
                      <a:pPr algn="l" fontAlgn="ctr"/>
                      <a:endParaRPr lang="es-ES" sz="1600" b="0" i="0" u="none" strike="noStrike" dirty="0">
                        <a:solidFill>
                          <a:srgbClr val="000000"/>
                        </a:solidFill>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just" fontAlgn="ctr"/>
                      <a:endParaRPr lang="es-ES" sz="1400" b="0"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just" fontAlgn="ct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pic>
        <p:nvPicPr>
          <p:cNvPr id="6" name="Imagen 5"/>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25040962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Rectángulo 10"/>
          <p:cNvSpPr/>
          <p:nvPr/>
        </p:nvSpPr>
        <p:spPr>
          <a:xfrm>
            <a:off x="2551005" y="2435547"/>
            <a:ext cx="7416824" cy="954107"/>
          </a:xfrm>
          <a:prstGeom prst="rect">
            <a:avLst/>
          </a:prstGeom>
        </p:spPr>
        <p:txBody>
          <a:bodyPr wrap="square">
            <a:spAutoFit/>
          </a:bodyPr>
          <a:lstStyle/>
          <a:p>
            <a:pPr algn="ctr" defTabSz="457200" fontAlgn="ctr">
              <a:defRPr/>
            </a:pPr>
            <a:r>
              <a:rPr lang="es-CO" sz="2800" b="1" kern="0" dirty="0" smtClean="0">
                <a:solidFill>
                  <a:srgbClr val="FF3300"/>
                </a:solidFill>
                <a:latin typeface="Arial" charset="0"/>
              </a:rPr>
              <a:t>RESULTADOS DE LAS AUDITORÍAS INTERNAS Y EXTERNAS</a:t>
            </a:r>
            <a:endParaRPr lang="es-MX" sz="2800" b="1" kern="0" dirty="0" smtClean="0">
              <a:solidFill>
                <a:srgbClr val="FF3300"/>
              </a:solidFill>
              <a:latin typeface="Arial" charset="0"/>
            </a:endParaRPr>
          </a:p>
        </p:txBody>
      </p:sp>
      <p:pic>
        <p:nvPicPr>
          <p:cNvPr id="3" name="Imagen 2"/>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24584850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lstStyle/>
          <a:p>
            <a:endParaRPr lang="es-CO"/>
          </a:p>
        </p:txBody>
      </p:sp>
      <p:sp>
        <p:nvSpPr>
          <p:cNvPr id="4" name="Rectangle 2"/>
          <p:cNvSpPr txBox="1">
            <a:spLocks noChangeArrowheads="1"/>
          </p:cNvSpPr>
          <p:nvPr/>
        </p:nvSpPr>
        <p:spPr>
          <a:xfrm>
            <a:off x="1524000" y="1030288"/>
            <a:ext cx="8229600" cy="32585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400" b="1" i="0" u="none" strike="noStrike" kern="0" cap="none" spc="0" normalizeH="0" baseline="0" noProof="0" dirty="0" smtClean="0">
                <a:ln>
                  <a:noFill/>
                </a:ln>
                <a:solidFill>
                  <a:srgbClr val="FF3300"/>
                </a:solidFill>
                <a:effectLst/>
                <a:uLnTx/>
                <a:uFillTx/>
                <a:latin typeface="Calibri"/>
                <a:ea typeface="+mj-ea"/>
                <a:cs typeface="+mj-cs"/>
              </a:rPr>
              <a:t>RESULTADOS DE LAS AUDITORÍAS INTERNAS Y EXTERNAS</a:t>
            </a:r>
            <a:r>
              <a:rPr kumimoji="0" lang="es-MX" sz="2400" b="1" i="0" u="none" strike="noStrike" kern="0" cap="none" spc="0" normalizeH="0" baseline="0" noProof="0" dirty="0" smtClean="0">
                <a:ln>
                  <a:noFill/>
                </a:ln>
                <a:solidFill>
                  <a:srgbClr val="FF3300"/>
                </a:solidFill>
                <a:effectLst/>
                <a:uLnTx/>
                <a:uFillTx/>
                <a:latin typeface="Calibri"/>
                <a:ea typeface="+mj-ea"/>
                <a:cs typeface="+mj-cs"/>
              </a:rPr>
              <a:t/>
            </a:r>
            <a:br>
              <a:rPr kumimoji="0" lang="es-MX" sz="2400" b="1" i="0" u="none" strike="noStrike" kern="0" cap="none" spc="0" normalizeH="0" baseline="0" noProof="0" dirty="0" smtClean="0">
                <a:ln>
                  <a:noFill/>
                </a:ln>
                <a:solidFill>
                  <a:srgbClr val="FF3300"/>
                </a:solidFill>
                <a:effectLst/>
                <a:uLnTx/>
                <a:uFillTx/>
                <a:latin typeface="Calibri"/>
                <a:ea typeface="+mj-ea"/>
                <a:cs typeface="+mj-cs"/>
              </a:rPr>
            </a:br>
            <a:r>
              <a:rPr kumimoji="0" lang="es-ES" sz="2400" b="1" i="0" u="none" strike="noStrike" kern="1200" cap="none" spc="0" normalizeH="0" baseline="0" noProof="0" dirty="0" smtClean="0">
                <a:ln>
                  <a:noFill/>
                </a:ln>
                <a:solidFill>
                  <a:sysClr val="windowText" lastClr="000000"/>
                </a:solidFill>
                <a:effectLst/>
                <a:uLnTx/>
                <a:uFillTx/>
                <a:latin typeface="Calibri"/>
                <a:ea typeface="+mj-ea"/>
                <a:cs typeface="+mj-cs"/>
              </a:rPr>
              <a:t>Resultados de Auditorias internas</a:t>
            </a:r>
            <a:endParaRPr kumimoji="0" lang="es-ES" sz="2400" b="1" i="0" u="none" strike="noStrike" kern="1200" cap="none" spc="0" normalizeH="0" baseline="0" noProof="0" dirty="0">
              <a:ln>
                <a:noFill/>
              </a:ln>
              <a:solidFill>
                <a:sysClr val="windowText" lastClr="000000"/>
              </a:solidFill>
              <a:effectLst/>
              <a:uLnTx/>
              <a:uFillTx/>
              <a:latin typeface="Calibri"/>
              <a:ea typeface="+mj-ea"/>
              <a:cs typeface="+mj-cs"/>
            </a:endParaRPr>
          </a:p>
        </p:txBody>
      </p:sp>
      <p:graphicFrame>
        <p:nvGraphicFramePr>
          <p:cNvPr id="5" name="7 Tabla"/>
          <p:cNvGraphicFramePr>
            <a:graphicFrameLocks noGrp="1"/>
          </p:cNvGraphicFramePr>
          <p:nvPr>
            <p:extLst>
              <p:ext uri="{D42A27DB-BD31-4B8C-83A1-F6EECF244321}">
                <p14:modId xmlns:p14="http://schemas.microsoft.com/office/powerpoint/2010/main" val="3705970182"/>
              </p:ext>
            </p:extLst>
          </p:nvPr>
        </p:nvGraphicFramePr>
        <p:xfrm>
          <a:off x="661112" y="1788897"/>
          <a:ext cx="10869775" cy="3626281"/>
        </p:xfrm>
        <a:graphic>
          <a:graphicData uri="http://schemas.openxmlformats.org/drawingml/2006/table">
            <a:tbl>
              <a:tblPr/>
              <a:tblGrid>
                <a:gridCol w="460122">
                  <a:extLst>
                    <a:ext uri="{9D8B030D-6E8A-4147-A177-3AD203B41FA5}">
                      <a16:colId xmlns:a16="http://schemas.microsoft.com/office/drawing/2014/main" val="20000"/>
                    </a:ext>
                  </a:extLst>
                </a:gridCol>
                <a:gridCol w="460122">
                  <a:extLst>
                    <a:ext uri="{9D8B030D-6E8A-4147-A177-3AD203B41FA5}">
                      <a16:colId xmlns:a16="http://schemas.microsoft.com/office/drawing/2014/main" val="20001"/>
                    </a:ext>
                  </a:extLst>
                </a:gridCol>
                <a:gridCol w="460122">
                  <a:extLst>
                    <a:ext uri="{9D8B030D-6E8A-4147-A177-3AD203B41FA5}">
                      <a16:colId xmlns:a16="http://schemas.microsoft.com/office/drawing/2014/main" val="20002"/>
                    </a:ext>
                  </a:extLst>
                </a:gridCol>
                <a:gridCol w="460122">
                  <a:extLst>
                    <a:ext uri="{9D8B030D-6E8A-4147-A177-3AD203B41FA5}">
                      <a16:colId xmlns:a16="http://schemas.microsoft.com/office/drawing/2014/main" val="20003"/>
                    </a:ext>
                  </a:extLst>
                </a:gridCol>
                <a:gridCol w="460122">
                  <a:extLst>
                    <a:ext uri="{9D8B030D-6E8A-4147-A177-3AD203B41FA5}">
                      <a16:colId xmlns:a16="http://schemas.microsoft.com/office/drawing/2014/main" val="20004"/>
                    </a:ext>
                  </a:extLst>
                </a:gridCol>
                <a:gridCol w="460122">
                  <a:extLst>
                    <a:ext uri="{9D8B030D-6E8A-4147-A177-3AD203B41FA5}">
                      <a16:colId xmlns:a16="http://schemas.microsoft.com/office/drawing/2014/main" val="20005"/>
                    </a:ext>
                  </a:extLst>
                </a:gridCol>
                <a:gridCol w="455476">
                  <a:extLst>
                    <a:ext uri="{9D8B030D-6E8A-4147-A177-3AD203B41FA5}">
                      <a16:colId xmlns:a16="http://schemas.microsoft.com/office/drawing/2014/main" val="20006"/>
                    </a:ext>
                  </a:extLst>
                </a:gridCol>
                <a:gridCol w="511248">
                  <a:extLst>
                    <a:ext uri="{9D8B030D-6E8A-4147-A177-3AD203B41FA5}">
                      <a16:colId xmlns:a16="http://schemas.microsoft.com/office/drawing/2014/main" val="20007"/>
                    </a:ext>
                  </a:extLst>
                </a:gridCol>
                <a:gridCol w="512412">
                  <a:extLst>
                    <a:ext uri="{9D8B030D-6E8A-4147-A177-3AD203B41FA5}">
                      <a16:colId xmlns:a16="http://schemas.microsoft.com/office/drawing/2014/main" val="20008"/>
                    </a:ext>
                  </a:extLst>
                </a:gridCol>
                <a:gridCol w="512412">
                  <a:extLst>
                    <a:ext uri="{9D8B030D-6E8A-4147-A177-3AD203B41FA5}">
                      <a16:colId xmlns:a16="http://schemas.microsoft.com/office/drawing/2014/main" val="20009"/>
                    </a:ext>
                  </a:extLst>
                </a:gridCol>
                <a:gridCol w="512412">
                  <a:extLst>
                    <a:ext uri="{9D8B030D-6E8A-4147-A177-3AD203B41FA5}">
                      <a16:colId xmlns:a16="http://schemas.microsoft.com/office/drawing/2014/main" val="20010"/>
                    </a:ext>
                  </a:extLst>
                </a:gridCol>
                <a:gridCol w="512412">
                  <a:extLst>
                    <a:ext uri="{9D8B030D-6E8A-4147-A177-3AD203B41FA5}">
                      <a16:colId xmlns:a16="http://schemas.microsoft.com/office/drawing/2014/main" val="20011"/>
                    </a:ext>
                  </a:extLst>
                </a:gridCol>
                <a:gridCol w="512412">
                  <a:extLst>
                    <a:ext uri="{9D8B030D-6E8A-4147-A177-3AD203B41FA5}">
                      <a16:colId xmlns:a16="http://schemas.microsoft.com/office/drawing/2014/main" val="20012"/>
                    </a:ext>
                  </a:extLst>
                </a:gridCol>
                <a:gridCol w="512412">
                  <a:extLst>
                    <a:ext uri="{9D8B030D-6E8A-4147-A177-3AD203B41FA5}">
                      <a16:colId xmlns:a16="http://schemas.microsoft.com/office/drawing/2014/main" val="20013"/>
                    </a:ext>
                  </a:extLst>
                </a:gridCol>
                <a:gridCol w="512412">
                  <a:extLst>
                    <a:ext uri="{9D8B030D-6E8A-4147-A177-3AD203B41FA5}">
                      <a16:colId xmlns:a16="http://schemas.microsoft.com/office/drawing/2014/main" val="20014"/>
                    </a:ext>
                  </a:extLst>
                </a:gridCol>
                <a:gridCol w="449756">
                  <a:extLst>
                    <a:ext uri="{9D8B030D-6E8A-4147-A177-3AD203B41FA5}">
                      <a16:colId xmlns:a16="http://schemas.microsoft.com/office/drawing/2014/main" val="20015"/>
                    </a:ext>
                  </a:extLst>
                </a:gridCol>
                <a:gridCol w="492911">
                  <a:extLst>
                    <a:ext uri="{9D8B030D-6E8A-4147-A177-3AD203B41FA5}">
                      <a16:colId xmlns:a16="http://schemas.microsoft.com/office/drawing/2014/main" val="20016"/>
                    </a:ext>
                  </a:extLst>
                </a:gridCol>
                <a:gridCol w="350070">
                  <a:extLst>
                    <a:ext uri="{9D8B030D-6E8A-4147-A177-3AD203B41FA5}">
                      <a16:colId xmlns:a16="http://schemas.microsoft.com/office/drawing/2014/main" val="20017"/>
                    </a:ext>
                  </a:extLst>
                </a:gridCol>
                <a:gridCol w="323243">
                  <a:extLst>
                    <a:ext uri="{9D8B030D-6E8A-4147-A177-3AD203B41FA5}">
                      <a16:colId xmlns:a16="http://schemas.microsoft.com/office/drawing/2014/main" val="1419577080"/>
                    </a:ext>
                  </a:extLst>
                </a:gridCol>
                <a:gridCol w="484866">
                  <a:extLst>
                    <a:ext uri="{9D8B030D-6E8A-4147-A177-3AD203B41FA5}">
                      <a16:colId xmlns:a16="http://schemas.microsoft.com/office/drawing/2014/main" val="20018"/>
                    </a:ext>
                  </a:extLst>
                </a:gridCol>
                <a:gridCol w="484863">
                  <a:extLst>
                    <a:ext uri="{9D8B030D-6E8A-4147-A177-3AD203B41FA5}">
                      <a16:colId xmlns:a16="http://schemas.microsoft.com/office/drawing/2014/main" val="3123950714"/>
                    </a:ext>
                  </a:extLst>
                </a:gridCol>
                <a:gridCol w="484863">
                  <a:extLst>
                    <a:ext uri="{9D8B030D-6E8A-4147-A177-3AD203B41FA5}">
                      <a16:colId xmlns:a16="http://schemas.microsoft.com/office/drawing/2014/main" val="4182016401"/>
                    </a:ext>
                  </a:extLst>
                </a:gridCol>
                <a:gridCol w="484863">
                  <a:extLst>
                    <a:ext uri="{9D8B030D-6E8A-4147-A177-3AD203B41FA5}">
                      <a16:colId xmlns:a16="http://schemas.microsoft.com/office/drawing/2014/main" val="1260329777"/>
                    </a:ext>
                  </a:extLst>
                </a:gridCol>
              </a:tblGrid>
              <a:tr h="28291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8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8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8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8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8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800" b="1" i="0" u="none" strike="noStrike">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8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8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8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800" b="1" i="0" u="none" strike="noStrike" dirty="0">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800" b="1" i="0" u="none" strike="noStrike" dirty="0">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800" b="1" i="0" u="none" strike="noStrike" dirty="0">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800" b="1" i="0" u="none" strike="noStrike" dirty="0">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800" b="1" i="0" u="none" strike="noStrike" dirty="0">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800" b="1" i="0" u="none" strike="noStrike" dirty="0">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800" b="1" i="0" u="none" strike="noStrike" dirty="0">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800" b="1" i="0" u="none" strike="noStrike" dirty="0">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800" b="1" i="0" u="none" strike="noStrike" dirty="0">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800" b="1" i="0" u="none" strike="noStrike" dirty="0">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800" b="1" i="0" u="none" strike="noStrike" dirty="0">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MX" sz="800" b="1" i="0" u="none" strike="noStrike" dirty="0">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p>
                      <a:pPr algn="ctr" fontAlgn="ctr"/>
                      <a:r>
                        <a:rPr lang="es-ES" sz="800" b="1" i="0" u="none" strike="noStrike" dirty="0" smtClean="0">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p>
                      <a:pPr algn="ctr" fontAlgn="ctr"/>
                      <a:r>
                        <a:rPr lang="es-ES" sz="800" b="1" i="0" u="none" strike="noStrike" dirty="0" smtClean="0">
                          <a:latin typeface="Arial"/>
                        </a:rPr>
                        <a:t>NC</a:t>
                      </a:r>
                      <a:endParaRPr lang="es-ES" sz="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extLst>
                  <a:ext uri="{0D108BD9-81ED-4DB2-BD59-A6C34878D82A}">
                    <a16:rowId xmlns:a16="http://schemas.microsoft.com/office/drawing/2014/main" val="10000"/>
                  </a:ext>
                </a:extLst>
              </a:tr>
              <a:tr h="14120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ES" sz="800" b="1" i="0" u="none" strike="noStrike" dirty="0">
                          <a:latin typeface="Arial"/>
                        </a:rPr>
                        <a:t>II-2006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ES" sz="800" b="1" i="0" u="none" strike="noStrike" dirty="0">
                          <a:latin typeface="Arial"/>
                        </a:rPr>
                        <a:t>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ES" sz="800" b="1" i="0" u="none" strike="noStrike" dirty="0">
                          <a:latin typeface="Arial"/>
                        </a:rPr>
                        <a:t>II-2007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ES" sz="800" b="1" i="0" u="none" strike="noStrike" dirty="0">
                          <a:latin typeface="Arial"/>
                        </a:rPr>
                        <a:t>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ES" sz="800" b="1" i="0" u="none" strike="noStrike" dirty="0">
                          <a:latin typeface="Arial"/>
                        </a:rPr>
                        <a:t>II-2008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ES" sz="800" b="1" i="0" u="none" strike="noStrike" dirty="0">
                          <a:latin typeface="Arial"/>
                        </a:rPr>
                        <a:t>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ES" sz="800" b="1" i="0" u="none" strike="noStrike" dirty="0">
                          <a:latin typeface="Arial"/>
                        </a:rPr>
                        <a:t>II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ES" sz="800" b="1" i="0" u="none" strike="noStrike" dirty="0">
                          <a:latin typeface="Arial"/>
                        </a:rPr>
                        <a:t>I -2010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ES" sz="800" b="1" i="0" u="none" strike="noStrike" dirty="0">
                          <a:latin typeface="Arial"/>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MX" sz="800" b="1" i="0" u="none" strike="noStrike" dirty="0">
                          <a:latin typeface="Arial"/>
                        </a:rPr>
                        <a:t>2012-1</a:t>
                      </a:r>
                      <a:endParaRPr lang="es-ES" sz="8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MX" sz="800" b="1" i="0" u="none" strike="noStrike" dirty="0">
                          <a:latin typeface="Arial"/>
                        </a:rPr>
                        <a:t>2012-2</a:t>
                      </a:r>
                      <a:endParaRPr lang="es-ES" sz="8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MX" sz="800" b="1" i="0" u="none" strike="noStrike" dirty="0">
                          <a:latin typeface="Arial"/>
                        </a:rPr>
                        <a:t>2013-1</a:t>
                      </a:r>
                      <a:endParaRPr lang="es-ES" sz="8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MX" sz="800" b="1" i="0" u="none" strike="noStrike" dirty="0">
                          <a:latin typeface="Arial"/>
                        </a:rPr>
                        <a:t>2013-2</a:t>
                      </a:r>
                      <a:endParaRPr lang="es-ES" sz="8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MX" sz="800" b="1" i="0" u="none" strike="noStrike" dirty="0">
                          <a:latin typeface="Arial"/>
                        </a:rPr>
                        <a:t>2014-1</a:t>
                      </a:r>
                      <a:endParaRPr lang="es-ES" sz="8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MX" sz="800" b="1" i="0" u="none" strike="noStrike" dirty="0">
                          <a:latin typeface="Arial"/>
                        </a:rPr>
                        <a:t>2014-2</a:t>
                      </a:r>
                      <a:endParaRPr lang="es-ES" sz="8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MX" sz="800" b="1" i="0" u="none" strike="noStrike" dirty="0">
                          <a:latin typeface="Arial"/>
                        </a:rPr>
                        <a:t>2015-1</a:t>
                      </a:r>
                      <a:endParaRPr lang="es-ES" sz="8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MX" sz="800" b="1" i="0" u="none" strike="noStrike" dirty="0">
                          <a:latin typeface="Arial"/>
                        </a:rPr>
                        <a:t>2015-2</a:t>
                      </a:r>
                      <a:endParaRPr lang="es-ES" sz="8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MX" sz="800" b="1" i="0" u="none" strike="noStrike" kern="1200" dirty="0">
                          <a:solidFill>
                            <a:schemeClr val="tx1"/>
                          </a:solidFill>
                          <a:latin typeface="Arial"/>
                          <a:ea typeface="+mn-ea"/>
                          <a:cs typeface="+mn-cs"/>
                        </a:rPr>
                        <a:t>2016-1</a:t>
                      </a:r>
                      <a:endParaRPr lang="es-ES" sz="800" b="1" i="0" u="none" strike="noStrike" kern="1200" dirty="0">
                        <a:solidFill>
                          <a:schemeClr val="tx1"/>
                        </a:solidFill>
                        <a:latin typeface="Arial"/>
                        <a:ea typeface="+mn-ea"/>
                        <a:cs typeface="+mn-cs"/>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MX" sz="800" b="1" i="0" u="none" strike="noStrike" kern="1200" dirty="0">
                          <a:solidFill>
                            <a:schemeClr val="tx1"/>
                          </a:solidFill>
                          <a:latin typeface="Arial"/>
                          <a:ea typeface="+mn-ea"/>
                          <a:cs typeface="+mn-cs"/>
                        </a:rPr>
                        <a:t>2016-2</a:t>
                      </a:r>
                      <a:endParaRPr lang="es-ES" sz="800" b="1" i="0" u="none" strike="noStrike" kern="1200" dirty="0">
                        <a:solidFill>
                          <a:schemeClr val="tx1"/>
                        </a:solidFill>
                        <a:latin typeface="Arial"/>
                        <a:ea typeface="+mn-ea"/>
                        <a:cs typeface="+mn-cs"/>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MX" sz="800" b="1" i="0" u="none" strike="noStrike" dirty="0" smtClean="0">
                          <a:latin typeface="Arial"/>
                        </a:rPr>
                        <a:t>2017-1</a:t>
                      </a:r>
                      <a:endParaRPr lang="es-ES" sz="8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MX" sz="800" b="1" i="0" u="none" strike="noStrike" dirty="0" smtClean="0">
                          <a:latin typeface="Arial"/>
                        </a:rPr>
                        <a:t>2017-1</a:t>
                      </a:r>
                      <a:endParaRPr lang="es-ES" sz="8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p>
                      <a:pPr algn="ctr" fontAlgn="b"/>
                      <a:r>
                        <a:rPr lang="es-ES" sz="900" b="1" i="0" u="none" strike="noStrike" dirty="0" smtClean="0">
                          <a:latin typeface="Arial"/>
                        </a:rPr>
                        <a:t>2018-I</a:t>
                      </a:r>
                      <a:endParaRPr lang="es-ES" sz="9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p>
                      <a:pPr algn="ctr" fontAlgn="b"/>
                      <a:r>
                        <a:rPr lang="es-ES" sz="900" b="1" i="0" u="none" strike="noStrike" dirty="0" smtClean="0">
                          <a:latin typeface="Arial"/>
                        </a:rPr>
                        <a:t>2018-II</a:t>
                      </a:r>
                      <a:endParaRPr lang="es-ES" sz="9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extLst>
                  <a:ext uri="{0D108BD9-81ED-4DB2-BD59-A6C34878D82A}">
                    <a16:rowId xmlns:a16="http://schemas.microsoft.com/office/drawing/2014/main" val="10001"/>
                  </a:ext>
                </a:extLst>
              </a:tr>
              <a:tr h="20698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a:solidFill>
                            <a:srgbClr val="000000"/>
                          </a:solidFill>
                          <a:effectLst/>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457200" rtl="0" eaLnBrk="1" fontAlgn="ctr" latinLnBrk="0" hangingPunct="1"/>
                      <a:r>
                        <a:rPr lang="es-CO" sz="1050" b="0" i="0" u="none" strike="noStrike" kern="1200" dirty="0">
                          <a:solidFill>
                            <a:srgbClr val="000000"/>
                          </a:solidFill>
                          <a:effectLst/>
                          <a:latin typeface="Arial"/>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457200" rtl="0" eaLnBrk="1" fontAlgn="ctr" latinLnBrk="0" hangingPunct="1"/>
                      <a:r>
                        <a:rPr lang="es-CO" sz="1050" b="0" i="0" u="none" strike="noStrike" kern="1200" dirty="0">
                          <a:solidFill>
                            <a:srgbClr val="000000"/>
                          </a:solidFill>
                          <a:effectLst/>
                          <a:latin typeface="Arial"/>
                          <a:ea typeface="+mn-ea"/>
                          <a:cs typeface="+mn-cs"/>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457200" rtl="0" eaLnBrk="1" fontAlgn="ctr" latinLnBrk="0" hangingPunct="1"/>
                      <a:r>
                        <a:rPr lang="es-CO" sz="1050" b="0" i="0" u="none" strike="noStrike" kern="1200" dirty="0" smtClean="0">
                          <a:solidFill>
                            <a:srgbClr val="000000"/>
                          </a:solidFill>
                          <a:effectLst/>
                          <a:latin typeface="Arial"/>
                          <a:ea typeface="+mn-ea"/>
                          <a:cs typeface="+mn-cs"/>
                        </a:rPr>
                        <a:t>0</a:t>
                      </a:r>
                      <a:endParaRPr lang="es-CO" sz="1050" b="0" i="0" u="none" strike="noStrike" kern="1200" dirty="0">
                        <a:solidFill>
                          <a:srgbClr val="000000"/>
                        </a:solidFill>
                        <a:effectLst/>
                        <a:latin typeface="Arial"/>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66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457200" rtl="0" eaLnBrk="1" fontAlgn="ctr" latinLnBrk="0" hangingPunct="1"/>
                      <a:r>
                        <a:rPr lang="es-CO" sz="1050" b="0" i="0" u="none" strike="noStrike" kern="1200" dirty="0" smtClean="0">
                          <a:solidFill>
                            <a:srgbClr val="000000"/>
                          </a:solidFill>
                          <a:effectLst/>
                          <a:latin typeface="Arial"/>
                          <a:ea typeface="+mn-ea"/>
                          <a:cs typeface="+mn-cs"/>
                        </a:rPr>
                        <a:t>0</a:t>
                      </a:r>
                      <a:endParaRPr lang="es-CO" sz="1050" b="0" i="0" u="none" strike="noStrike" kern="1200" dirty="0">
                        <a:solidFill>
                          <a:srgbClr val="000000"/>
                        </a:solidFill>
                        <a:effectLst/>
                        <a:latin typeface="Arial"/>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C66FF"/>
                    </a:solidFill>
                  </a:tcPr>
                </a:tc>
                <a:tc>
                  <a:txBody>
                    <a:bodyPr/>
                    <a:lstStyle/>
                    <a:p>
                      <a:pPr algn="ctr" fontAlgn="ctr"/>
                      <a:r>
                        <a:rPr lang="es-CO" sz="1400" b="0" i="0" u="none" strike="noStrike" dirty="0" smtClean="0">
                          <a:solidFill>
                            <a:srgbClr val="000000"/>
                          </a:solidFill>
                          <a:effectLst/>
                          <a:latin typeface="Arial"/>
                        </a:rPr>
                        <a:t>0</a:t>
                      </a:r>
                      <a:endParaRPr lang="es-CO" sz="1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fontAlgn="ctr"/>
                      <a:r>
                        <a:rPr lang="es-CO" sz="1400" b="0" i="0" u="none" strike="noStrike" dirty="0" smtClean="0">
                          <a:solidFill>
                            <a:srgbClr val="000000"/>
                          </a:solidFill>
                          <a:effectLst/>
                          <a:latin typeface="Arial"/>
                        </a:rPr>
                        <a:t>0</a:t>
                      </a:r>
                      <a:endParaRPr lang="es-CO" sz="1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02"/>
                  </a:ext>
                </a:extLst>
              </a:tr>
              <a:tr h="2988793">
                <a:tc gridSpan="21">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8650" marR="0" lvl="0" indent="-628650" algn="ctr"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a:ln>
                            <a:noFill/>
                          </a:ln>
                          <a:solidFill>
                            <a:schemeClr val="tx1"/>
                          </a:solidFill>
                          <a:effectLst/>
                          <a:latin typeface="Arial" charset="0"/>
                          <a:ea typeface="+mn-ea"/>
                          <a:cs typeface="+mn-cs"/>
                        </a:rPr>
                        <a:t>AUDITORÍAS INTERNAS  </a:t>
                      </a:r>
                      <a:r>
                        <a:rPr kumimoji="0" lang="es-MX" sz="2000" b="1" i="0" u="none" strike="noStrike" kern="1200" cap="none" normalizeH="0" baseline="0" dirty="0" smtClean="0">
                          <a:ln>
                            <a:noFill/>
                          </a:ln>
                          <a:solidFill>
                            <a:schemeClr val="tx1"/>
                          </a:solidFill>
                          <a:effectLst/>
                          <a:latin typeface="Arial" charset="0"/>
                          <a:ea typeface="+mn-ea"/>
                          <a:cs typeface="+mn-cs"/>
                        </a:rPr>
                        <a:t>2018</a:t>
                      </a:r>
                      <a:endParaRPr kumimoji="0" lang="es-MX" sz="2000" b="1" i="0" u="none" strike="noStrike" kern="1200" cap="none" normalizeH="0" baseline="0" dirty="0">
                        <a:ln>
                          <a:noFill/>
                        </a:ln>
                        <a:solidFill>
                          <a:schemeClr val="tx1"/>
                        </a:solidFill>
                        <a:effectLst/>
                        <a:latin typeface="Arial" charset="0"/>
                        <a:ea typeface="+mn-ea"/>
                        <a:cs typeface="+mn-cs"/>
                      </a:endParaRPr>
                    </a:p>
                    <a:p>
                      <a:pPr marL="628650" marR="0" lvl="0" indent="-628650" algn="ctr" defTabSz="914400" rtl="0" eaLnBrk="1" fontAlgn="base" latinLnBrk="0" hangingPunct="1">
                        <a:lnSpc>
                          <a:spcPct val="100000"/>
                        </a:lnSpc>
                        <a:spcBef>
                          <a:spcPct val="20000"/>
                        </a:spcBef>
                        <a:spcAft>
                          <a:spcPct val="0"/>
                        </a:spcAft>
                        <a:buClrTx/>
                        <a:buSzTx/>
                        <a:buFontTx/>
                        <a:buNone/>
                        <a:tabLst/>
                      </a:pPr>
                      <a:endParaRPr kumimoji="0" lang="es-MX" sz="2000" b="1" i="0" u="none" strike="noStrike" kern="1200" cap="none" normalizeH="0" baseline="0" dirty="0">
                        <a:ln>
                          <a:noFill/>
                        </a:ln>
                        <a:solidFill>
                          <a:schemeClr val="tx1"/>
                        </a:solidFill>
                        <a:effectLst/>
                        <a:latin typeface="Arial" charset="0"/>
                        <a:ea typeface="+mn-ea"/>
                        <a:cs typeface="+mn-cs"/>
                      </a:endParaRPr>
                    </a:p>
                    <a:p>
                      <a:pPr marL="628650" marR="0" lvl="0" indent="-628650" algn="ctr"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Arial" charset="0"/>
                          <a:ea typeface="+mn-ea"/>
                          <a:cs typeface="+mn-cs"/>
                        </a:rPr>
                        <a:t>No </a:t>
                      </a:r>
                      <a:r>
                        <a:rPr kumimoji="0" lang="es-MX" sz="2000" b="1" i="0" u="none" strike="noStrike" kern="1200" cap="none" normalizeH="0" baseline="0" dirty="0">
                          <a:ln>
                            <a:noFill/>
                          </a:ln>
                          <a:solidFill>
                            <a:schemeClr val="tx1"/>
                          </a:solidFill>
                          <a:effectLst/>
                          <a:latin typeface="Arial" charset="0"/>
                          <a:ea typeface="+mn-ea"/>
                          <a:cs typeface="+mn-cs"/>
                        </a:rPr>
                        <a:t>se presentaron </a:t>
                      </a:r>
                      <a:r>
                        <a:rPr kumimoji="0" lang="es-MX" sz="2000" b="1" i="0" u="none" strike="noStrike" kern="1200" cap="none" normalizeH="0" baseline="0" dirty="0" smtClean="0">
                          <a:ln>
                            <a:noFill/>
                          </a:ln>
                          <a:solidFill>
                            <a:schemeClr val="tx1"/>
                          </a:solidFill>
                          <a:effectLst/>
                          <a:latin typeface="Arial" charset="0"/>
                          <a:ea typeface="+mn-ea"/>
                          <a:cs typeface="+mn-cs"/>
                        </a:rPr>
                        <a:t>hallazgos, ni observaciones durante los dos ciclos </a:t>
                      </a:r>
                    </a:p>
                    <a:p>
                      <a:pPr marL="628650" marR="0" lvl="0" indent="-628650" algn="ctr"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Arial" charset="0"/>
                          <a:ea typeface="+mn-ea"/>
                          <a:cs typeface="+mn-cs"/>
                        </a:rPr>
                        <a:t>de auditorias internas</a:t>
                      </a:r>
                      <a:endParaRPr kumimoji="0" lang="es-MX" sz="12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endParaRPr lang="es-ES"/>
                    </a:p>
                  </a:txBody>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2800" b="0"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2800" b="0"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defRPr/>
                      </a:pPr>
                      <a:endParaRPr kumimoji="0" lang="es-CO" sz="18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lang="es-CO"/>
                    </a:p>
                  </a:txBody>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defRPr/>
                      </a:pPr>
                      <a:endParaRPr kumimoji="0" lang="es-CO" sz="18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lang="es-CO"/>
                    </a:p>
                  </a:txBody>
                  <a:tcPr/>
                </a:tc>
                <a:tc hMerge="1">
                  <a:txBody>
                    <a:bodyPr/>
                    <a:lstStyle/>
                    <a:p>
                      <a:endParaRPr lang="es-CO"/>
                    </a:p>
                  </a:txBody>
                  <a:tcPr/>
                </a:tc>
                <a:tc hMerge="1">
                  <a:txBody>
                    <a:bodyPr/>
                    <a:lstStyle/>
                    <a:p>
                      <a:endParaRPr lang="es-CO"/>
                    </a:p>
                  </a:txBody>
                  <a:tcPr/>
                </a:tc>
                <a:tc>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12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12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bl>
          </a:graphicData>
        </a:graphic>
      </p:graphicFrame>
      <p:pic>
        <p:nvPicPr>
          <p:cNvPr id="6" name="Imagen 5"/>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42718452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1775619" y="0"/>
            <a:ext cx="82296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400" b="1" i="0" u="none" strike="noStrike" kern="0" cap="none" spc="0" normalizeH="0" baseline="0" noProof="0" dirty="0" smtClean="0">
                <a:ln>
                  <a:noFill/>
                </a:ln>
                <a:solidFill>
                  <a:srgbClr val="FF3300"/>
                </a:solidFill>
                <a:effectLst/>
                <a:uLnTx/>
                <a:uFillTx/>
                <a:latin typeface="Calibri"/>
                <a:ea typeface="+mj-ea"/>
                <a:cs typeface="+mj-cs"/>
              </a:rPr>
              <a:t>RESULTADOS DE LAS AUDITORÍAS INTERNAS Y EXTERNAS</a:t>
            </a:r>
            <a:r>
              <a:rPr kumimoji="0" lang="es-MX" sz="2400" b="1" i="0" u="none" strike="noStrike" kern="0" cap="none" spc="0" normalizeH="0" baseline="0" noProof="0" dirty="0" smtClean="0">
                <a:ln>
                  <a:noFill/>
                </a:ln>
                <a:solidFill>
                  <a:srgbClr val="FF3300"/>
                </a:solidFill>
                <a:effectLst/>
                <a:uLnTx/>
                <a:uFillTx/>
                <a:latin typeface="Calibri"/>
                <a:ea typeface="+mj-ea"/>
                <a:cs typeface="+mj-cs"/>
              </a:rPr>
              <a:t/>
            </a:r>
            <a:br>
              <a:rPr kumimoji="0" lang="es-MX" sz="2400" b="1" i="0" u="none" strike="noStrike" kern="0" cap="none" spc="0" normalizeH="0" baseline="0" noProof="0" dirty="0" smtClean="0">
                <a:ln>
                  <a:noFill/>
                </a:ln>
                <a:solidFill>
                  <a:srgbClr val="FF3300"/>
                </a:solidFill>
                <a:effectLst/>
                <a:uLnTx/>
                <a:uFillTx/>
                <a:latin typeface="Calibri"/>
                <a:ea typeface="+mj-ea"/>
                <a:cs typeface="+mj-cs"/>
              </a:rPr>
            </a:br>
            <a:r>
              <a:rPr kumimoji="0" lang="es-ES" sz="2400" b="1" i="0" u="none" strike="noStrike" kern="1200" cap="none" spc="0" normalizeH="0" baseline="0" noProof="0" dirty="0" smtClean="0">
                <a:ln>
                  <a:noFill/>
                </a:ln>
                <a:solidFill>
                  <a:sysClr val="windowText" lastClr="000000"/>
                </a:solidFill>
                <a:effectLst/>
                <a:uLnTx/>
                <a:uFillTx/>
                <a:latin typeface="Calibri"/>
                <a:ea typeface="+mj-ea"/>
                <a:cs typeface="+mj-cs"/>
              </a:rPr>
              <a:t>Resultados de Auditorias Externas</a:t>
            </a:r>
            <a:endParaRPr kumimoji="0" lang="es-ES" sz="2400" b="1" i="0" u="none" strike="noStrike" kern="1200" cap="none" spc="0" normalizeH="0" baseline="0" noProof="0" dirty="0">
              <a:ln>
                <a:noFill/>
              </a:ln>
              <a:solidFill>
                <a:sysClr val="windowText" lastClr="000000"/>
              </a:solidFill>
              <a:effectLst/>
              <a:uLnTx/>
              <a:uFillTx/>
              <a:latin typeface="Calibri"/>
              <a:ea typeface="+mj-ea"/>
              <a:cs typeface="+mj-cs"/>
            </a:endParaRPr>
          </a:p>
        </p:txBody>
      </p:sp>
      <p:graphicFrame>
        <p:nvGraphicFramePr>
          <p:cNvPr id="5" name="Group 428"/>
          <p:cNvGraphicFramePr>
            <a:graphicFrameLocks/>
          </p:cNvGraphicFramePr>
          <p:nvPr>
            <p:extLst>
              <p:ext uri="{D42A27DB-BD31-4B8C-83A1-F6EECF244321}">
                <p14:modId xmlns:p14="http://schemas.microsoft.com/office/powerpoint/2010/main" val="3164547693"/>
              </p:ext>
            </p:extLst>
          </p:nvPr>
        </p:nvGraphicFramePr>
        <p:xfrm>
          <a:off x="1775619" y="1057013"/>
          <a:ext cx="8640762" cy="4832753"/>
        </p:xfrm>
        <a:graphic>
          <a:graphicData uri="http://schemas.openxmlformats.org/drawingml/2006/table">
            <a:tbl>
              <a:tblPr/>
              <a:tblGrid>
                <a:gridCol w="1477962">
                  <a:extLst>
                    <a:ext uri="{9D8B030D-6E8A-4147-A177-3AD203B41FA5}">
                      <a16:colId xmlns:a16="http://schemas.microsoft.com/office/drawing/2014/main" val="20000"/>
                    </a:ext>
                  </a:extLst>
                </a:gridCol>
                <a:gridCol w="2879725">
                  <a:extLst>
                    <a:ext uri="{9D8B030D-6E8A-4147-A177-3AD203B41FA5}">
                      <a16:colId xmlns:a16="http://schemas.microsoft.com/office/drawing/2014/main" val="20001"/>
                    </a:ext>
                  </a:extLst>
                </a:gridCol>
                <a:gridCol w="4283075">
                  <a:extLst>
                    <a:ext uri="{9D8B030D-6E8A-4147-A177-3AD203B41FA5}">
                      <a16:colId xmlns:a16="http://schemas.microsoft.com/office/drawing/2014/main" val="20002"/>
                    </a:ext>
                  </a:extLst>
                </a:gridCol>
              </a:tblGrid>
              <a:tr h="382673">
                <a:tc row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Arial" charset="0"/>
                        </a:rPr>
                        <a:t>proceso</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dirty="0">
                          <a:ln>
                            <a:noFill/>
                          </a:ln>
                          <a:solidFill>
                            <a:schemeClr val="tx1"/>
                          </a:solidFill>
                          <a:effectLst/>
                          <a:latin typeface="Arial" charset="0"/>
                          <a:cs typeface="Arial" charset="0"/>
                        </a:rPr>
                        <a:t>Auditoria externa</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solidFill>
                  </a:tcPr>
                </a:tc>
                <a:tc hMerge="1">
                  <a:txBody>
                    <a:bodyPr/>
                    <a:lstStyle/>
                    <a:p>
                      <a:endParaRPr lang="es-ES"/>
                    </a:p>
                  </a:txBody>
                  <a:tcPr/>
                </a:tc>
                <a:extLst>
                  <a:ext uri="{0D108BD9-81ED-4DB2-BD59-A6C34878D82A}">
                    <a16:rowId xmlns:a16="http://schemas.microsoft.com/office/drawing/2014/main" val="10000"/>
                  </a:ext>
                </a:extLst>
              </a:tr>
              <a:tr h="318058">
                <a:tc vMerge="1">
                  <a:txBody>
                    <a:bodyPr/>
                    <a:lstStyle/>
                    <a:p>
                      <a:endParaRPr lang="es-ES"/>
                    </a:p>
                  </a:txBody>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a:ln>
                            <a:noFill/>
                          </a:ln>
                          <a:solidFill>
                            <a:srgbClr val="FFFFFF"/>
                          </a:solidFill>
                          <a:effectLst/>
                          <a:latin typeface="Arial" charset="0"/>
                          <a:cs typeface="Arial" charset="0"/>
                        </a:rPr>
                        <a:t>NC</a:t>
                      </a: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a:ln>
                            <a:noFill/>
                          </a:ln>
                          <a:solidFill>
                            <a:srgbClr val="FFFFFF"/>
                          </a:solidFill>
                          <a:effectLst/>
                          <a:latin typeface="Arial" charset="0"/>
                          <a:cs typeface="Arial" charset="0"/>
                        </a:rPr>
                        <a:t>OBS</a:t>
                      </a: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extLst>
                  <a:ext uri="{0D108BD9-81ED-4DB2-BD59-A6C34878D82A}">
                    <a16:rowId xmlns:a16="http://schemas.microsoft.com/office/drawing/2014/main" val="10001"/>
                  </a:ext>
                </a:extLst>
              </a:tr>
              <a:tr h="36229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charset="0"/>
                        </a:rPr>
                        <a:t>GS</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800" b="1" i="0" u="none" strike="noStrike" cap="none" normalizeH="0" baseline="0" dirty="0">
                          <a:ln>
                            <a:noFill/>
                          </a:ln>
                          <a:solidFill>
                            <a:schemeClr val="tx1"/>
                          </a:solidFill>
                          <a:effectLst/>
                          <a:latin typeface="Arial"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3600" b="1" i="0" u="none" strike="noStrike" cap="none" normalizeH="0" baseline="0" dirty="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44163">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600" b="0" i="0" u="none" strike="noStrike" cap="none" normalizeH="0" baseline="0" dirty="0">
                          <a:ln>
                            <a:noFill/>
                          </a:ln>
                          <a:solidFill>
                            <a:schemeClr val="tx1"/>
                          </a:solidFill>
                          <a:effectLst/>
                          <a:latin typeface="Arial" charset="0"/>
                        </a:rPr>
                        <a:t>Se recibió visita de auditoría externa </a:t>
                      </a:r>
                      <a:r>
                        <a:rPr kumimoji="0" lang="es-MX" sz="1600" b="0" i="0" u="none" strike="noStrike" cap="none" normalizeH="0" baseline="0" dirty="0" smtClean="0">
                          <a:ln>
                            <a:noFill/>
                          </a:ln>
                          <a:solidFill>
                            <a:schemeClr val="tx1"/>
                          </a:solidFill>
                          <a:effectLst/>
                          <a:latin typeface="Arial" charset="0"/>
                        </a:rPr>
                        <a:t> de seguimiento en  </a:t>
                      </a:r>
                      <a:r>
                        <a:rPr kumimoji="0" lang="es-MX" sz="1600" b="0" i="0" u="none" strike="noStrike" cap="none" normalizeH="0" baseline="0" dirty="0">
                          <a:ln>
                            <a:noFill/>
                          </a:ln>
                          <a:solidFill>
                            <a:schemeClr val="tx1"/>
                          </a:solidFill>
                          <a:effectLst/>
                          <a:latin typeface="Arial" charset="0"/>
                        </a:rPr>
                        <a:t>el mes de </a:t>
                      </a:r>
                      <a:r>
                        <a:rPr kumimoji="0" lang="es-MX" sz="1600" b="0" i="0" u="none" strike="noStrike" cap="none" normalizeH="0" baseline="0" dirty="0" smtClean="0">
                          <a:ln>
                            <a:noFill/>
                          </a:ln>
                          <a:solidFill>
                            <a:schemeClr val="tx1"/>
                          </a:solidFill>
                          <a:effectLst/>
                          <a:latin typeface="Arial" charset="0"/>
                        </a:rPr>
                        <a:t>julio </a:t>
                      </a:r>
                      <a:r>
                        <a:rPr kumimoji="0" lang="es-MX" sz="1600" b="0" i="0" u="none" strike="noStrike" cap="none" normalizeH="0" baseline="0" dirty="0">
                          <a:ln>
                            <a:noFill/>
                          </a:ln>
                          <a:solidFill>
                            <a:schemeClr val="tx1"/>
                          </a:solidFill>
                          <a:effectLst/>
                          <a:latin typeface="Arial" charset="0"/>
                        </a:rPr>
                        <a:t>de </a:t>
                      </a:r>
                      <a:r>
                        <a:rPr kumimoji="0" lang="es-MX" sz="1600" b="0" i="0" u="none" strike="noStrike" cap="none" normalizeH="0" baseline="0" dirty="0" smtClean="0">
                          <a:ln>
                            <a:noFill/>
                          </a:ln>
                          <a:solidFill>
                            <a:schemeClr val="tx1"/>
                          </a:solidFill>
                          <a:effectLst/>
                          <a:latin typeface="Arial" charset="0"/>
                        </a:rPr>
                        <a:t>2018 </a:t>
                      </a:r>
                      <a:r>
                        <a:rPr kumimoji="0" lang="es-MX" sz="1600" b="0" i="0" u="none" strike="noStrike" cap="none" normalizeH="0" baseline="0" dirty="0">
                          <a:ln>
                            <a:noFill/>
                          </a:ln>
                          <a:solidFill>
                            <a:schemeClr val="tx1"/>
                          </a:solidFill>
                          <a:effectLst/>
                          <a:latin typeface="Arial" charset="0"/>
                        </a:rPr>
                        <a:t>para las seccionales de:  </a:t>
                      </a:r>
                      <a:r>
                        <a:rPr kumimoji="0" lang="es-MX" sz="1600" b="0" i="0" u="none" strike="noStrike" cap="none" normalizeH="0" baseline="0" dirty="0" smtClean="0">
                          <a:ln>
                            <a:noFill/>
                          </a:ln>
                          <a:solidFill>
                            <a:schemeClr val="tx1"/>
                          </a:solidFill>
                          <a:effectLst/>
                          <a:latin typeface="Arial" charset="0"/>
                        </a:rPr>
                        <a:t>Bogotá, Barranquilla  </a:t>
                      </a:r>
                      <a:r>
                        <a:rPr kumimoji="0" lang="es-MX" sz="1600" b="0" i="0" u="none" strike="noStrike" cap="none" normalizeH="0" baseline="0" dirty="0">
                          <a:ln>
                            <a:noFill/>
                          </a:ln>
                          <a:solidFill>
                            <a:schemeClr val="tx1"/>
                          </a:solidFill>
                          <a:effectLst/>
                          <a:latin typeface="Arial" charset="0"/>
                        </a:rPr>
                        <a:t>y </a:t>
                      </a:r>
                      <a:r>
                        <a:rPr kumimoji="0" lang="es-MX" sz="1600" b="0" i="0" u="none" strike="noStrike" cap="none" normalizeH="0" baseline="0" dirty="0" smtClean="0">
                          <a:ln>
                            <a:noFill/>
                          </a:ln>
                          <a:solidFill>
                            <a:schemeClr val="tx1"/>
                          </a:solidFill>
                          <a:effectLst/>
                          <a:latin typeface="Arial" charset="0"/>
                        </a:rPr>
                        <a:t>Pereira y se presentó un hallazgo en la Seccional Barranquilla, lo cual fue analizado en la Seccional y se tomaron las acciones correctivas</a:t>
                      </a:r>
                    </a:p>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MX" sz="2400" b="0" i="0" u="none" strike="noStrike" cap="none" normalizeH="0" baseline="0" dirty="0" smtClean="0">
                        <a:ln>
                          <a:noFill/>
                        </a:ln>
                        <a:solidFill>
                          <a:schemeClr val="tx1"/>
                        </a:solidFill>
                        <a:effectLst/>
                        <a:latin typeface="Arial" charset="0"/>
                      </a:endParaRPr>
                    </a:p>
                    <a:p>
                      <a:pPr marL="342900" marR="0" lvl="0" indent="-342900" algn="just" defTabSz="914400" rtl="0" eaLnBrk="1" fontAlgn="ctr" latinLnBrk="0" hangingPunct="1">
                        <a:lnSpc>
                          <a:spcPct val="100000"/>
                        </a:lnSpc>
                        <a:spcBef>
                          <a:spcPct val="0"/>
                        </a:spcBef>
                        <a:spcAft>
                          <a:spcPct val="0"/>
                        </a:spcAft>
                        <a:buClrTx/>
                        <a:buSzTx/>
                        <a:buFontTx/>
                        <a:buNone/>
                        <a:tabLst/>
                        <a:defRPr/>
                      </a:pPr>
                      <a:r>
                        <a:rPr lang="es-CO" sz="1800" b="1" kern="1200" dirty="0" smtClean="0">
                          <a:solidFill>
                            <a:schemeClr val="tx1"/>
                          </a:solidFill>
                          <a:effectLst/>
                          <a:latin typeface="Calibri"/>
                          <a:ea typeface="+mn-ea"/>
                          <a:cs typeface="+mn-cs"/>
                        </a:rPr>
                        <a:t>NC (Barranquilla</a:t>
                      </a:r>
                      <a:r>
                        <a:rPr lang="es-CO" sz="1800" b="1" kern="1200" baseline="0" dirty="0" smtClean="0">
                          <a:solidFill>
                            <a:schemeClr val="tx1"/>
                          </a:solidFill>
                          <a:effectLst/>
                          <a:latin typeface="Calibri"/>
                          <a:ea typeface="+mn-ea"/>
                          <a:cs typeface="+mn-cs"/>
                        </a:rPr>
                        <a:t>)</a:t>
                      </a:r>
                      <a:r>
                        <a:rPr lang="es-CO" sz="1800" kern="1200" baseline="0" dirty="0" smtClean="0">
                          <a:solidFill>
                            <a:schemeClr val="tx1"/>
                          </a:solidFill>
                          <a:effectLst/>
                          <a:latin typeface="Calibri"/>
                          <a:ea typeface="+mn-ea"/>
                          <a:cs typeface="+mn-cs"/>
                        </a:rPr>
                        <a:t>: </a:t>
                      </a:r>
                      <a:r>
                        <a:rPr lang="es-CO" sz="1800" kern="1200" dirty="0" smtClean="0">
                          <a:solidFill>
                            <a:schemeClr val="tx1"/>
                          </a:solidFill>
                          <a:effectLst/>
                          <a:latin typeface="Calibri"/>
                          <a:ea typeface="+mn-ea"/>
                          <a:cs typeface="+mn-cs"/>
                        </a:rPr>
                        <a:t>En el proceso de Gestión de Servicios Generales seccional barranquilla no se encuentra control de las actividades de mantenimiento de la cubierta de los bloques A y C.  Sede Centro proyecto 119 iniciado el 27 de febrero de 2018, no se encuentran los registros de la orden de Servicios, las pólizas, el recibido de satisfacción y si hay trabajo en alturas, informe interventor.  Se incumple los requerimientos internos, lo anterior incumple la cláusula 8.4 CONTROL DE LOS PROCESOS, PRODUCTOS Y SERVICIOS SUMINISTRATOS EXTERNAMENTE de la norma ISO9001:2015</a:t>
                      </a:r>
                    </a:p>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MX" sz="2400" b="0" i="0" u="none" strike="noStrike" cap="none" normalizeH="0" baseline="0" dirty="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pic>
        <p:nvPicPr>
          <p:cNvPr id="6" name="Imagen 5"/>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17597065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1586452" y="1299900"/>
            <a:ext cx="8229600" cy="57606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CO" sz="2000" b="1" i="0" u="none" strike="noStrike" kern="0" cap="none" spc="0" normalizeH="0" baseline="0" noProof="0" dirty="0" smtClean="0">
                <a:ln>
                  <a:noFill/>
                </a:ln>
                <a:solidFill>
                  <a:srgbClr val="FF3300"/>
                </a:solidFill>
                <a:effectLst/>
                <a:uLnTx/>
                <a:uFillTx/>
                <a:latin typeface="Calibri"/>
                <a:ea typeface="+mj-ea"/>
                <a:cs typeface="+mj-cs"/>
              </a:rPr>
              <a:t>ESTADO DE LAS NO CONFORMIDADES Y DE LAS ACCIONES CORRECTIVAS</a:t>
            </a:r>
            <a:endParaRPr kumimoji="0" lang="es-MX" sz="2000" b="1" i="0" u="none" strike="noStrike" kern="0" cap="none" spc="0" normalizeH="0" baseline="0" noProof="0" dirty="0">
              <a:ln>
                <a:noFill/>
              </a:ln>
              <a:solidFill>
                <a:srgbClr val="FF3300"/>
              </a:solidFill>
              <a:effectLst/>
              <a:uLnTx/>
              <a:uFillTx/>
              <a:latin typeface="Calibri"/>
              <a:ea typeface="+mj-ea"/>
              <a:cs typeface="+mj-cs"/>
            </a:endParaRPr>
          </a:p>
        </p:txBody>
      </p:sp>
      <p:graphicFrame>
        <p:nvGraphicFramePr>
          <p:cNvPr id="5" name="1 Tabla"/>
          <p:cNvGraphicFramePr>
            <a:graphicFrameLocks noGrp="1"/>
          </p:cNvGraphicFramePr>
          <p:nvPr>
            <p:extLst>
              <p:ext uri="{D42A27DB-BD31-4B8C-83A1-F6EECF244321}">
                <p14:modId xmlns:p14="http://schemas.microsoft.com/office/powerpoint/2010/main" val="3243347733"/>
              </p:ext>
            </p:extLst>
          </p:nvPr>
        </p:nvGraphicFramePr>
        <p:xfrm>
          <a:off x="1586452" y="3712261"/>
          <a:ext cx="8820472" cy="999739"/>
        </p:xfrm>
        <a:graphic>
          <a:graphicData uri="http://schemas.openxmlformats.org/drawingml/2006/table">
            <a:tbl>
              <a:tblPr firstRow="1" firstCol="1" bandRow="1"/>
              <a:tblGrid>
                <a:gridCol w="2592288">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gridCol w="3347864">
                  <a:extLst>
                    <a:ext uri="{9D8B030D-6E8A-4147-A177-3AD203B41FA5}">
                      <a16:colId xmlns:a16="http://schemas.microsoft.com/office/drawing/2014/main" val="20002"/>
                    </a:ext>
                  </a:extLst>
                </a:gridCol>
              </a:tblGrid>
              <a:tr h="72765">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lnSpc>
                          <a:spcPct val="115000"/>
                        </a:lnSpc>
                        <a:spcAft>
                          <a:spcPts val="0"/>
                        </a:spcAft>
                      </a:pPr>
                      <a:r>
                        <a:rPr lang="es-CO" sz="1000" dirty="0">
                          <a:solidFill>
                            <a:schemeClr val="tx1"/>
                          </a:solidFill>
                          <a:effectLst/>
                          <a:latin typeface="Calibri"/>
                          <a:ea typeface="Calibri"/>
                          <a:cs typeface="Times New Roman"/>
                        </a:rPr>
                        <a:t>HALLAZGO</a:t>
                      </a:r>
                    </a:p>
                  </a:txBody>
                  <a:tcPr marL="44450" marR="4445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15000"/>
                        </a:lnSpc>
                        <a:spcBef>
                          <a:spcPts val="0"/>
                        </a:spcBef>
                        <a:spcAft>
                          <a:spcPts val="1000"/>
                        </a:spcAft>
                        <a:buClrTx/>
                        <a:buSzTx/>
                        <a:buFontTx/>
                        <a:buNone/>
                        <a:tabLst/>
                        <a:defRPr/>
                      </a:pPr>
                      <a:r>
                        <a:rPr lang="es-CO" sz="1600" dirty="0">
                          <a:solidFill>
                            <a:schemeClr val="tx1"/>
                          </a:solidFill>
                          <a:effectLst/>
                          <a:latin typeface="+mn-lt"/>
                          <a:ea typeface="Calibri"/>
                          <a:cs typeface="Times New Roman"/>
                        </a:rPr>
                        <a:t>ACCIÓN</a:t>
                      </a:r>
                      <a:r>
                        <a:rPr lang="es-CO" sz="1600" baseline="0" dirty="0">
                          <a:solidFill>
                            <a:schemeClr val="tx1"/>
                          </a:solidFill>
                          <a:effectLst/>
                          <a:latin typeface="+mn-lt"/>
                          <a:ea typeface="Calibri"/>
                          <a:cs typeface="Times New Roman"/>
                        </a:rPr>
                        <a:t> CORRECTIVA</a:t>
                      </a:r>
                      <a:endParaRPr lang="es-CO" sz="1600" dirty="0">
                        <a:solidFill>
                          <a:schemeClr val="tx1"/>
                        </a:solidFill>
                        <a:effectLst/>
                        <a:latin typeface="+mn-lt"/>
                        <a:ea typeface="Calibri"/>
                        <a:cs typeface="Times New Roman"/>
                      </a:endParaRPr>
                    </a:p>
                  </a:txBody>
                  <a:tcPr marL="44450" marR="4445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lnSpc>
                          <a:spcPct val="115000"/>
                        </a:lnSpc>
                        <a:spcAft>
                          <a:spcPts val="1000"/>
                        </a:spcAft>
                      </a:pPr>
                      <a:r>
                        <a:rPr lang="es-CO" sz="1600" dirty="0">
                          <a:solidFill>
                            <a:schemeClr val="tx1"/>
                          </a:solidFill>
                          <a:effectLst/>
                          <a:latin typeface="Calibri"/>
                          <a:ea typeface="Calibri"/>
                          <a:cs typeface="Times New Roman"/>
                        </a:rPr>
                        <a:t>ESTADO</a:t>
                      </a:r>
                    </a:p>
                  </a:txBody>
                  <a:tcPr marL="44450" marR="4445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0"/>
                  </a:ext>
                </a:extLst>
              </a:tr>
              <a:tr h="719323">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sz="1200" b="1" kern="1200" dirty="0" smtClean="0">
                          <a:solidFill>
                            <a:schemeClr val="tx1"/>
                          </a:solidFill>
                          <a:effectLst/>
                          <a:latin typeface="+mn-lt"/>
                          <a:ea typeface="+mn-ea"/>
                          <a:cs typeface="+mn-cs"/>
                        </a:rPr>
                        <a:t>N/A</a:t>
                      </a:r>
                      <a:endParaRPr lang="es-CO" sz="1200" b="1" kern="1200" dirty="0">
                        <a:solidFill>
                          <a:schemeClr val="tx1"/>
                        </a:solidFill>
                        <a:effectLst/>
                        <a:latin typeface="+mn-lt"/>
                        <a:ea typeface="+mn-ea"/>
                        <a:cs typeface="+mn-cs"/>
                      </a:endParaRPr>
                    </a:p>
                  </a:txBody>
                  <a:tcPr marL="44450" marR="4445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ctr" latinLnBrk="0" hangingPunct="1">
                        <a:lnSpc>
                          <a:spcPct val="100000"/>
                        </a:lnSpc>
                        <a:spcBef>
                          <a:spcPts val="0"/>
                        </a:spcBef>
                        <a:spcAft>
                          <a:spcPts val="0"/>
                        </a:spcAft>
                        <a:buClrTx/>
                        <a:buSzTx/>
                        <a:buFontTx/>
                        <a:buNone/>
                        <a:tabLst/>
                        <a:defRPr/>
                      </a:pPr>
                      <a:r>
                        <a:rPr lang="es-CO" sz="1200" b="1" kern="1200" dirty="0" smtClean="0">
                          <a:solidFill>
                            <a:schemeClr val="tx1"/>
                          </a:solidFill>
                          <a:effectLst/>
                          <a:latin typeface="Calibri"/>
                          <a:ea typeface="+mn-ea"/>
                          <a:cs typeface="+mn-cs"/>
                        </a:rPr>
                        <a:t>N/A</a:t>
                      </a:r>
                    </a:p>
                    <a:p>
                      <a:pPr algn="ctr" fontAlgn="ctr"/>
                      <a:endParaRPr lang="es-CO" sz="1200" b="0" i="0" u="none" strike="noStrike" dirty="0">
                        <a:effectLst/>
                        <a:latin typeface="Arial"/>
                      </a:endParaRP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ctr" latinLnBrk="0" hangingPunct="1">
                        <a:lnSpc>
                          <a:spcPct val="100000"/>
                        </a:lnSpc>
                        <a:spcBef>
                          <a:spcPts val="0"/>
                        </a:spcBef>
                        <a:spcAft>
                          <a:spcPts val="0"/>
                        </a:spcAft>
                        <a:buClrTx/>
                        <a:buSzTx/>
                        <a:buFontTx/>
                        <a:buNone/>
                        <a:tabLst/>
                        <a:defRPr/>
                      </a:pPr>
                      <a:r>
                        <a:rPr lang="es-CO" sz="1200" b="1" kern="1200" dirty="0" smtClean="0">
                          <a:solidFill>
                            <a:schemeClr val="tx1"/>
                          </a:solidFill>
                          <a:effectLst/>
                          <a:latin typeface="Calibri"/>
                          <a:ea typeface="+mn-ea"/>
                          <a:cs typeface="+mn-cs"/>
                        </a:rPr>
                        <a:t>N/A</a:t>
                      </a:r>
                    </a:p>
                    <a:p>
                      <a:pPr algn="ctr" fontAlgn="ctr"/>
                      <a:endParaRPr lang="es-CO" sz="1200" b="0" i="0" u="none" strike="noStrike" dirty="0">
                        <a:effectLst/>
                        <a:latin typeface="Arial"/>
                      </a:endParaRP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3736326110"/>
              </p:ext>
            </p:extLst>
          </p:nvPr>
        </p:nvGraphicFramePr>
        <p:xfrm>
          <a:off x="1586452" y="2286759"/>
          <a:ext cx="8856987" cy="880864"/>
        </p:xfrm>
        <a:graphic>
          <a:graphicData uri="http://schemas.openxmlformats.org/drawingml/2006/table">
            <a:tbl>
              <a:tblPr/>
              <a:tblGrid>
                <a:gridCol w="2108807">
                  <a:extLst>
                    <a:ext uri="{9D8B030D-6E8A-4147-A177-3AD203B41FA5}">
                      <a16:colId xmlns:a16="http://schemas.microsoft.com/office/drawing/2014/main" val="20000"/>
                    </a:ext>
                  </a:extLst>
                </a:gridCol>
                <a:gridCol w="2283682">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368154">
                  <a:extLst>
                    <a:ext uri="{9D8B030D-6E8A-4147-A177-3AD203B41FA5}">
                      <a16:colId xmlns:a16="http://schemas.microsoft.com/office/drawing/2014/main" val="20004"/>
                    </a:ext>
                  </a:extLst>
                </a:gridCol>
              </a:tblGrid>
              <a:tr h="57606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fontAlgn="ctr"/>
                      <a:r>
                        <a:rPr lang="es-ES" sz="1050" b="0"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fontAlgn="ctr"/>
                      <a:r>
                        <a:rPr lang="es-ES" sz="105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fontAlgn="ctr"/>
                      <a:r>
                        <a:rPr lang="es-ES" sz="105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fontAlgn="ctr"/>
                      <a:r>
                        <a:rPr lang="es-ES" sz="1050" b="0" i="0" u="none" strike="noStrike" dirty="0">
                          <a:latin typeface="Arial"/>
                        </a:rPr>
                        <a:t>EFICACIA</a:t>
                      </a:r>
                      <a:r>
                        <a:rPr lang="es-ES" sz="1050" b="0" i="0" u="none" strike="noStrike" baseline="0" dirty="0">
                          <a:latin typeface="Arial"/>
                        </a:rPr>
                        <a:t> ACCIONES CERRADAS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105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extLst>
                  <a:ext uri="{0D108BD9-81ED-4DB2-BD59-A6C34878D82A}">
                    <a16:rowId xmlns:a16="http://schemas.microsoft.com/office/drawing/2014/main" val="10000"/>
                  </a:ext>
                </a:extLst>
              </a:tr>
              <a:tr h="9600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2000" b="0" i="0" u="none" strike="noStrike" dirty="0" smtClean="0">
                          <a:solidFill>
                            <a:srgbClr val="000000"/>
                          </a:solidFill>
                          <a:effectLst/>
                          <a:latin typeface="Arial"/>
                        </a:rPr>
                        <a:t>0</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2000" b="0" i="0" u="none" strike="noStrike" dirty="0" smtClean="0">
                          <a:solidFill>
                            <a:srgbClr val="000000"/>
                          </a:solidFill>
                          <a:effectLst/>
                          <a:latin typeface="Arial"/>
                        </a:rPr>
                        <a:t>0</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2000" b="0" i="0" u="none" strike="noStrike" dirty="0" smtClean="0">
                          <a:solidFill>
                            <a:srgbClr val="000000"/>
                          </a:solidFill>
                          <a:effectLst/>
                          <a:latin typeface="Arial"/>
                        </a:rPr>
                        <a:t>0</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2000" b="0" i="0" u="none" strike="noStrike" dirty="0" smtClean="0">
                          <a:solidFill>
                            <a:srgbClr val="000000"/>
                          </a:solidFill>
                          <a:effectLst/>
                          <a:latin typeface="Arial"/>
                        </a:rPr>
                        <a:t>0</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s-CO" sz="2000" b="0" i="0" u="none" strike="noStrike" dirty="0" smtClean="0">
                          <a:solidFill>
                            <a:srgbClr val="000000"/>
                          </a:solidFill>
                          <a:effectLst/>
                          <a:latin typeface="Arial"/>
                        </a:rPr>
                        <a:t>100</a:t>
                      </a:r>
                      <a:r>
                        <a:rPr lang="es-CO" sz="2000" b="0" i="0" u="none" strike="noStrike" dirty="0">
                          <a:solidFill>
                            <a:srgbClr val="000000"/>
                          </a:solidFill>
                          <a:effectLst/>
                          <a:latin typeface="Arial"/>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bl>
          </a:graphicData>
        </a:graphic>
      </p:graphicFrame>
      <p:pic>
        <p:nvPicPr>
          <p:cNvPr id="7" name="Imagen 6"/>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1627727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991672" y="1198933"/>
            <a:ext cx="10599313" cy="1938992"/>
          </a:xfrm>
          <a:prstGeom prst="rect">
            <a:avLst/>
          </a:prstGeom>
          <a:noFill/>
          <a:ln w="9525">
            <a:noFill/>
            <a:miter lim="800000"/>
            <a:headEnd/>
            <a:tailEnd/>
          </a:ln>
        </p:spPr>
        <p:txBody>
          <a:bodyPr wrap="square">
            <a:spAutoFit/>
          </a:bodyPr>
          <a:lstStyle/>
          <a:p>
            <a:pPr algn="ctr"/>
            <a:r>
              <a:rPr lang="es-MX" b="1" dirty="0"/>
              <a:t>SISTEMA DE GESTIÒN DE CALIDAD – </a:t>
            </a:r>
            <a:r>
              <a:rPr lang="es-MX" b="1" dirty="0" smtClean="0"/>
              <a:t>ISO9001:2015</a:t>
            </a:r>
            <a:r>
              <a:rPr lang="es-MX" b="1" dirty="0"/>
              <a:t/>
            </a:r>
            <a:br>
              <a:rPr lang="es-MX" b="1" dirty="0"/>
            </a:br>
            <a:r>
              <a:rPr lang="es-MX" b="1" dirty="0"/>
              <a:t/>
            </a:r>
            <a:br>
              <a:rPr lang="es-MX" b="1" dirty="0"/>
            </a:br>
            <a:r>
              <a:rPr lang="es-MX" dirty="0"/>
              <a:t>REVISIÓN GERENCIAL SECCIONAL</a:t>
            </a:r>
            <a:br>
              <a:rPr lang="es-MX" dirty="0"/>
            </a:br>
            <a:r>
              <a:rPr lang="es-MX" dirty="0">
                <a:solidFill>
                  <a:srgbClr val="FF3300"/>
                </a:solidFill>
              </a:rPr>
              <a:t/>
            </a:r>
            <a:br>
              <a:rPr lang="es-MX" dirty="0">
                <a:solidFill>
                  <a:srgbClr val="FF3300"/>
                </a:solidFill>
              </a:rPr>
            </a:br>
            <a:r>
              <a:rPr lang="es-MX" sz="2400" b="1" i="1" dirty="0">
                <a:solidFill>
                  <a:srgbClr val="FF3300"/>
                </a:solidFill>
              </a:rPr>
              <a:t>MACROPROCESO:  </a:t>
            </a:r>
            <a:r>
              <a:rPr lang="es-MX" sz="2400" b="1" i="1" dirty="0" smtClean="0">
                <a:solidFill>
                  <a:srgbClr val="FF3300"/>
                </a:solidFill>
              </a:rPr>
              <a:t>SOPORTE</a:t>
            </a:r>
            <a:endParaRPr lang="es-MX" sz="2400" b="1" i="1" dirty="0">
              <a:solidFill>
                <a:srgbClr val="FF3300"/>
              </a:solidFill>
            </a:endParaRPr>
          </a:p>
          <a:p>
            <a:pPr algn="ctr"/>
            <a:r>
              <a:rPr lang="es-MX" sz="2400" b="1" i="1" dirty="0" smtClean="0">
                <a:solidFill>
                  <a:srgbClr val="FF3300"/>
                </a:solidFill>
              </a:rPr>
              <a:t>PROCESO</a:t>
            </a:r>
            <a:r>
              <a:rPr lang="es-MX" sz="2400" b="1" i="1" dirty="0">
                <a:solidFill>
                  <a:srgbClr val="FF3300"/>
                </a:solidFill>
              </a:rPr>
              <a:t>: </a:t>
            </a:r>
            <a:r>
              <a:rPr lang="es-MX" sz="2400" b="1" i="1" dirty="0" smtClean="0">
                <a:solidFill>
                  <a:srgbClr val="FF3300"/>
                </a:solidFill>
              </a:rPr>
              <a:t>     GESTIÓN DE SERVICIOS GENERALES</a:t>
            </a:r>
            <a:endParaRPr lang="es-MX" sz="2400" b="1" i="1" dirty="0">
              <a:solidFill>
                <a:srgbClr val="FF3300"/>
              </a:solidFill>
            </a:endParaRPr>
          </a:p>
        </p:txBody>
      </p:sp>
      <p:sp>
        <p:nvSpPr>
          <p:cNvPr id="7" name="Rectángulo 6"/>
          <p:cNvSpPr/>
          <p:nvPr/>
        </p:nvSpPr>
        <p:spPr>
          <a:xfrm>
            <a:off x="4994335" y="5524916"/>
            <a:ext cx="1878784" cy="369332"/>
          </a:xfrm>
          <a:prstGeom prst="rect">
            <a:avLst/>
          </a:prstGeom>
        </p:spPr>
        <p:txBody>
          <a:bodyPr wrap="none">
            <a:spAutoFit/>
          </a:bodyPr>
          <a:lstStyle/>
          <a:p>
            <a:pPr algn="ctr"/>
            <a:r>
              <a:rPr lang="es-MX" dirty="0" smtClean="0"/>
              <a:t>Marzo 28 de 2019</a:t>
            </a:r>
            <a:endParaRPr lang="es-ES" dirty="0"/>
          </a:p>
        </p:txBody>
      </p:sp>
      <p:graphicFrame>
        <p:nvGraphicFramePr>
          <p:cNvPr id="8" name="Tabla 7"/>
          <p:cNvGraphicFramePr>
            <a:graphicFrameLocks noGrp="1"/>
          </p:cNvGraphicFramePr>
          <p:nvPr>
            <p:extLst>
              <p:ext uri="{D42A27DB-BD31-4B8C-83A1-F6EECF244321}">
                <p14:modId xmlns:p14="http://schemas.microsoft.com/office/powerpoint/2010/main" val="3335231289"/>
              </p:ext>
            </p:extLst>
          </p:nvPr>
        </p:nvGraphicFramePr>
        <p:xfrm>
          <a:off x="2031328" y="3876589"/>
          <a:ext cx="7704857" cy="1483854"/>
        </p:xfrm>
        <a:graphic>
          <a:graphicData uri="http://schemas.openxmlformats.org/drawingml/2006/table">
            <a:tbl>
              <a:tblPr firstRow="1" firstCol="1" bandRow="1">
                <a:tableStyleId>{5C22544A-7EE6-4342-B048-85BDC9FD1C3A}</a:tableStyleId>
              </a:tblPr>
              <a:tblGrid>
                <a:gridCol w="3851554">
                  <a:extLst>
                    <a:ext uri="{9D8B030D-6E8A-4147-A177-3AD203B41FA5}">
                      <a16:colId xmlns:a16="http://schemas.microsoft.com/office/drawing/2014/main" val="33211938"/>
                    </a:ext>
                  </a:extLst>
                </a:gridCol>
                <a:gridCol w="3853303">
                  <a:extLst>
                    <a:ext uri="{9D8B030D-6E8A-4147-A177-3AD203B41FA5}">
                      <a16:colId xmlns:a16="http://schemas.microsoft.com/office/drawing/2014/main" val="1464573718"/>
                    </a:ext>
                  </a:extLst>
                </a:gridCol>
              </a:tblGrid>
              <a:tr h="137544">
                <a:tc>
                  <a:txBody>
                    <a:bodyPr/>
                    <a:lstStyle/>
                    <a:p>
                      <a:pPr algn="ctr">
                        <a:lnSpc>
                          <a:spcPct val="107000"/>
                        </a:lnSpc>
                        <a:spcAft>
                          <a:spcPts val="0"/>
                        </a:spcAft>
                      </a:pPr>
                      <a:r>
                        <a:rPr lang="es-CO" sz="1400" dirty="0">
                          <a:solidFill>
                            <a:schemeClr val="tx1"/>
                          </a:solidFill>
                          <a:effectLst/>
                        </a:rPr>
                        <a:t>ARTICULACIÓN CON ACREDITACIÓN</a:t>
                      </a: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s-CO" sz="1400" dirty="0" smtClean="0">
                          <a:solidFill>
                            <a:schemeClr val="tx1"/>
                          </a:solidFill>
                          <a:effectLst/>
                        </a:rPr>
                        <a:t>PROYECTO(S) </a:t>
                      </a:r>
                      <a:r>
                        <a:rPr lang="es-CO" sz="1400" dirty="0">
                          <a:solidFill>
                            <a:schemeClr val="tx1"/>
                          </a:solidFill>
                          <a:effectLst/>
                        </a:rPr>
                        <a:t>PIDI ASOCIADO</a:t>
                      </a: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839645958"/>
                  </a:ext>
                </a:extLst>
              </a:tr>
              <a:tr h="711546">
                <a:tc>
                  <a:txBody>
                    <a:bodyPr/>
                    <a:lstStyle/>
                    <a:p>
                      <a:pPr algn="ctr">
                        <a:lnSpc>
                          <a:spcPct val="107000"/>
                        </a:lnSpc>
                        <a:spcAft>
                          <a:spcPts val="0"/>
                        </a:spcAft>
                      </a:pPr>
                      <a:r>
                        <a:rPr lang="es-CO" sz="1400" dirty="0">
                          <a:solidFill>
                            <a:schemeClr val="tx1"/>
                          </a:solidFill>
                          <a:effectLst/>
                        </a:rPr>
                        <a:t>Factor </a:t>
                      </a:r>
                      <a:r>
                        <a:rPr lang="es-CO" sz="1400" dirty="0" smtClean="0">
                          <a:solidFill>
                            <a:schemeClr val="tx1"/>
                          </a:solidFill>
                          <a:effectLst/>
                        </a:rPr>
                        <a:t>11. </a:t>
                      </a:r>
                      <a:r>
                        <a:rPr lang="es-CO" sz="1400" b="0" dirty="0" smtClean="0">
                          <a:solidFill>
                            <a:schemeClr val="tx1"/>
                          </a:solidFill>
                          <a:effectLst/>
                        </a:rPr>
                        <a:t>Planta Física y Recursos de Apoyo Académico</a:t>
                      </a:r>
                      <a:endParaRPr lang="es-CO"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s-CO" sz="1400" b="1" dirty="0">
                          <a:solidFill>
                            <a:schemeClr val="tx1"/>
                          </a:solidFill>
                          <a:effectLst/>
                        </a:rPr>
                        <a:t>Proyecto </a:t>
                      </a:r>
                      <a:r>
                        <a:rPr lang="es-CO" sz="1400" b="1" dirty="0" smtClean="0">
                          <a:solidFill>
                            <a:schemeClr val="tx1"/>
                          </a:solidFill>
                          <a:effectLst/>
                        </a:rPr>
                        <a:t>23.</a:t>
                      </a:r>
                      <a:r>
                        <a:rPr lang="es-CO" sz="1400" dirty="0" smtClean="0">
                          <a:solidFill>
                            <a:schemeClr val="tx1"/>
                          </a:solidFill>
                          <a:effectLst/>
                        </a:rPr>
                        <a:t> Sistemas integrados de Gestión (Gestión Ambiental)</a:t>
                      </a:r>
                    </a:p>
                    <a:p>
                      <a:pPr algn="ctr">
                        <a:lnSpc>
                          <a:spcPct val="107000"/>
                        </a:lnSpc>
                        <a:spcAft>
                          <a:spcPts val="0"/>
                        </a:spcAft>
                      </a:pPr>
                      <a:endParaRPr lang="es-CO" sz="1400" dirty="0" smtClean="0">
                        <a:solidFill>
                          <a:schemeClr val="tx1"/>
                        </a:solidFill>
                        <a:effectLst/>
                      </a:endParaRPr>
                    </a:p>
                    <a:p>
                      <a:pPr algn="ctr">
                        <a:lnSpc>
                          <a:spcPct val="107000"/>
                        </a:lnSpc>
                        <a:spcAft>
                          <a:spcPts val="0"/>
                        </a:spcAft>
                      </a:pPr>
                      <a:r>
                        <a:rPr lang="es-CO" sz="1400" b="1" dirty="0" smtClean="0">
                          <a:solidFill>
                            <a:schemeClr val="tx1"/>
                          </a:solidFill>
                          <a:effectLst/>
                        </a:rPr>
                        <a:t>Proyecto 26:</a:t>
                      </a:r>
                      <a:r>
                        <a:rPr lang="es-CO" sz="1400" b="1" baseline="0" dirty="0" smtClean="0">
                          <a:solidFill>
                            <a:schemeClr val="tx1"/>
                          </a:solidFill>
                          <a:effectLst/>
                        </a:rPr>
                        <a:t> </a:t>
                      </a:r>
                      <a:r>
                        <a:rPr lang="es-CO" sz="1400" b="0" baseline="0" dirty="0" smtClean="0">
                          <a:solidFill>
                            <a:schemeClr val="tx1"/>
                          </a:solidFill>
                          <a:effectLst/>
                        </a:rPr>
                        <a:t>Desarrollo de la infraestructura</a:t>
                      </a:r>
                      <a:endParaRPr lang="es-CO" sz="1400" b="0" dirty="0" smtClean="0">
                        <a:solidFill>
                          <a:schemeClr val="tx1"/>
                        </a:solidFill>
                        <a:effectLst/>
                      </a:endParaRPr>
                    </a:p>
                  </a:txBody>
                  <a:tcPr marL="68580" marR="68580" marT="0" marB="0" anchor="ctr">
                    <a:solidFill>
                      <a:schemeClr val="bg1"/>
                    </a:solidFill>
                  </a:tcPr>
                </a:tc>
                <a:extLst>
                  <a:ext uri="{0D108BD9-81ED-4DB2-BD59-A6C34878D82A}">
                    <a16:rowId xmlns:a16="http://schemas.microsoft.com/office/drawing/2014/main" val="1851544738"/>
                  </a:ext>
                </a:extLst>
              </a:tr>
              <a:tr h="342441">
                <a:tc>
                  <a:txBody>
                    <a:bodyPr/>
                    <a:lstStyle/>
                    <a:p>
                      <a:pPr algn="ctr">
                        <a:lnSpc>
                          <a:spcPct val="107000"/>
                        </a:lnSpc>
                        <a:spcAft>
                          <a:spcPts val="0"/>
                        </a:spcAft>
                      </a:pPr>
                      <a:endParaRPr lang="es-CO"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3688045585"/>
                  </a:ext>
                </a:extLst>
              </a:tr>
            </a:tbl>
          </a:graphicData>
        </a:graphic>
      </p:graphicFrame>
      <p:pic>
        <p:nvPicPr>
          <p:cNvPr id="5" name="Imagen 4"/>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95024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2169817" y="198611"/>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1800" b="1" i="0" u="none" strike="noStrike" kern="0" cap="none" spc="0" normalizeH="0" baseline="0" noProof="0" dirty="0" smtClean="0">
                <a:ln>
                  <a:noFill/>
                </a:ln>
                <a:solidFill>
                  <a:srgbClr val="FF3300"/>
                </a:solidFill>
                <a:effectLst/>
                <a:uLnTx/>
                <a:uFillTx/>
                <a:latin typeface="Calibri"/>
                <a:ea typeface="+mj-ea"/>
                <a:cs typeface="+mj-cs"/>
              </a:rPr>
              <a:t>GESTIÓN DEL RIESGO</a:t>
            </a:r>
            <a:br>
              <a:rPr kumimoji="0" lang="es-CO" sz="1800" b="1" i="0" u="none" strike="noStrike" kern="0" cap="none" spc="0" normalizeH="0" baseline="0" noProof="0" dirty="0" smtClean="0">
                <a:ln>
                  <a:noFill/>
                </a:ln>
                <a:solidFill>
                  <a:srgbClr val="FF3300"/>
                </a:solidFill>
                <a:effectLst/>
                <a:uLnTx/>
                <a:uFillTx/>
                <a:latin typeface="Calibri"/>
                <a:ea typeface="+mj-ea"/>
                <a:cs typeface="+mj-cs"/>
              </a:rPr>
            </a:br>
            <a:r>
              <a:rPr kumimoji="0" lang="es-CO" sz="2000" b="1" i="0" u="none" strike="noStrike" kern="0" cap="none" spc="0" normalizeH="0" baseline="0" noProof="0" dirty="0" smtClean="0">
                <a:ln>
                  <a:noFill/>
                </a:ln>
                <a:solidFill>
                  <a:sysClr val="windowText" lastClr="000000"/>
                </a:solidFill>
                <a:effectLst/>
                <a:uLnTx/>
                <a:uFillTx/>
                <a:latin typeface="Calibri"/>
                <a:ea typeface="+mj-ea"/>
                <a:cs typeface="+mj-cs"/>
              </a:rPr>
              <a:t>Eficacia de las acciones tomadas para abordar los riesgos y las oportunidades.</a:t>
            </a:r>
            <a:endParaRPr kumimoji="0" lang="es-ES" sz="2000" b="1" i="0" u="none" strike="noStrike" kern="1200" cap="none" spc="0" normalizeH="0" baseline="0" noProof="0" dirty="0">
              <a:ln>
                <a:noFill/>
              </a:ln>
              <a:solidFill>
                <a:sysClr val="windowText" lastClr="000000"/>
              </a:solidFill>
              <a:effectLst/>
              <a:uLnTx/>
              <a:uFillTx/>
              <a:latin typeface="Calibri"/>
              <a:ea typeface="+mj-ea"/>
              <a:cs typeface="+mj-cs"/>
              <a:hlinkClick r:id="rId3" action="ppaction://hlinkfile"/>
            </a:endParaRPr>
          </a:p>
        </p:txBody>
      </p:sp>
      <p:graphicFrame>
        <p:nvGraphicFramePr>
          <p:cNvPr id="5" name="6 Tabla"/>
          <p:cNvGraphicFramePr>
            <a:graphicFrameLocks noGrp="1"/>
          </p:cNvGraphicFramePr>
          <p:nvPr>
            <p:extLst>
              <p:ext uri="{D42A27DB-BD31-4B8C-83A1-F6EECF244321}">
                <p14:modId xmlns:p14="http://schemas.microsoft.com/office/powerpoint/2010/main" val="534500856"/>
              </p:ext>
            </p:extLst>
          </p:nvPr>
        </p:nvGraphicFramePr>
        <p:xfrm>
          <a:off x="868547" y="2621772"/>
          <a:ext cx="10560675" cy="3455121"/>
        </p:xfrm>
        <a:graphic>
          <a:graphicData uri="http://schemas.openxmlformats.org/drawingml/2006/table">
            <a:tbl>
              <a:tblPr/>
              <a:tblGrid>
                <a:gridCol w="4462818">
                  <a:extLst>
                    <a:ext uri="{9D8B030D-6E8A-4147-A177-3AD203B41FA5}">
                      <a16:colId xmlns:a16="http://schemas.microsoft.com/office/drawing/2014/main" val="20000"/>
                    </a:ext>
                  </a:extLst>
                </a:gridCol>
                <a:gridCol w="3374361">
                  <a:extLst>
                    <a:ext uri="{9D8B030D-6E8A-4147-A177-3AD203B41FA5}">
                      <a16:colId xmlns:a16="http://schemas.microsoft.com/office/drawing/2014/main" val="20001"/>
                    </a:ext>
                  </a:extLst>
                </a:gridCol>
                <a:gridCol w="2695176">
                  <a:extLst>
                    <a:ext uri="{9D8B030D-6E8A-4147-A177-3AD203B41FA5}">
                      <a16:colId xmlns:a16="http://schemas.microsoft.com/office/drawing/2014/main" val="20002"/>
                    </a:ext>
                  </a:extLst>
                </a:gridCol>
                <a:gridCol w="28320">
                  <a:extLst>
                    <a:ext uri="{9D8B030D-6E8A-4147-A177-3AD203B41FA5}">
                      <a16:colId xmlns:a16="http://schemas.microsoft.com/office/drawing/2014/main" val="20003"/>
                    </a:ext>
                  </a:extLst>
                </a:gridCol>
              </a:tblGrid>
              <a:tr h="32330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1400" b="1" i="0" u="none" strike="noStrike" dirty="0">
                          <a:latin typeface="Century Gothic"/>
                        </a:rPr>
                        <a:t>RESUMEN RIESGO y</a:t>
                      </a:r>
                      <a:r>
                        <a:rPr lang="es-ES" sz="1400" b="1" i="0" u="none" strike="noStrike" baseline="0" dirty="0">
                          <a:latin typeface="Century Gothic"/>
                        </a:rPr>
                        <a:t> CAUSA A ELIMINAR</a:t>
                      </a:r>
                      <a:endParaRPr lang="es-ES" sz="1400" b="1" i="0" u="none" strike="noStrike" dirty="0">
                        <a:latin typeface="Century Gothic"/>
                      </a:endParaRP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1400" b="1" i="0" u="none" strike="noStrike" dirty="0" smtClean="0">
                          <a:latin typeface="Century Gothic"/>
                        </a:rPr>
                        <a:t>OPORTUNIDADES</a:t>
                      </a:r>
                      <a:r>
                        <a:rPr lang="es-ES" sz="1400" b="1" i="0" u="none" strike="noStrike" baseline="0" dirty="0" smtClean="0">
                          <a:latin typeface="Century Gothic"/>
                        </a:rPr>
                        <a:t> DE MEJORA</a:t>
                      </a:r>
                      <a:endParaRPr lang="es-ES" sz="1400" b="1" i="0" u="none" strike="noStrike" dirty="0">
                        <a:latin typeface="Century Gothic"/>
                      </a:endParaRP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r>
                        <a:rPr lang="es-CO" b="1" dirty="0"/>
                        <a:t>SEGUIMIENTO</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es-CO" dirty="0"/>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25531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endParaRPr lang="es-ES" sz="1100" b="1" i="0" u="none" strike="noStrike" dirty="0">
                        <a:latin typeface="Century Gothic"/>
                      </a:endParaRPr>
                    </a:p>
                  </a:txBody>
                  <a:tcPr marL="0" marR="0" marT="0" marB="0" anchor="b">
                    <a:lnL>
                      <a:noFill/>
                    </a:lnL>
                    <a:lnR>
                      <a:noFill/>
                    </a:lnR>
                    <a:lnT w="12700" cap="flat" cmpd="sng" algn="ctr">
                      <a:solidFill>
                        <a:sysClr val="windowText" lastClr="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s-ES" sz="1100" b="1" i="0" u="none" strike="noStrike" dirty="0">
                          <a:latin typeface="Century Gothic"/>
                        </a:rPr>
                        <a:t> </a:t>
                      </a:r>
                    </a:p>
                  </a:txBody>
                  <a:tcPr marL="0" marR="0" marT="0" marB="0" anchor="b">
                    <a:lnL>
                      <a:noFill/>
                    </a:lnL>
                    <a:lnR>
                      <a:noFill/>
                    </a:lnR>
                    <a:lnT w="12700" cap="flat" cmpd="sng" algn="ctr">
                      <a:solidFill>
                        <a:sysClr val="windowText" lastClr="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es-CO"/>
                    </a:p>
                  </a:txBody>
                  <a:tcPr marL="0" marR="0" marT="0" marB="0" anchor="b">
                    <a:lnL>
                      <a:noFill/>
                    </a:lnL>
                    <a:lnR>
                      <a:noFill/>
                    </a:lnR>
                    <a:lnT w="12700" cap="flat" cmpd="sng" algn="ctr">
                      <a:solidFill>
                        <a:sysClr val="windowText" lastClr="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es-CO"/>
                    </a:p>
                  </a:txBody>
                  <a:tcPr marL="0" marR="0" marT="0" marB="0" anchor="b">
                    <a:lnL>
                      <a:noFill/>
                    </a:lnL>
                    <a:lnR>
                      <a:noFill/>
                    </a:lnR>
                    <a:lnT w="12700" cap="flat" cmpd="sng" algn="ctr">
                      <a:solidFill>
                        <a:sysClr val="windowText" lastClr="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9900"/>
                    </a:solidFill>
                  </a:tcPr>
                </a:tc>
                <a:extLst>
                  <a:ext uri="{0D108BD9-81ED-4DB2-BD59-A6C34878D82A}">
                    <a16:rowId xmlns:a16="http://schemas.microsoft.com/office/drawing/2014/main" val="10002"/>
                  </a:ext>
                </a:extLst>
              </a:tr>
              <a:tr h="941859">
                <a:tc row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fontAlgn="ctr"/>
                      <a:r>
                        <a:rPr lang="es-CO" sz="1600" b="1" i="0" u="none" strike="noStrike" kern="1200" dirty="0" smtClean="0">
                          <a:solidFill>
                            <a:srgbClr val="000000"/>
                          </a:solidFill>
                          <a:latin typeface="Arial"/>
                          <a:ea typeface="+mn-ea"/>
                          <a:cs typeface="+mn-cs"/>
                        </a:rPr>
                        <a:t>RIESGO OPERATIVO 1</a:t>
                      </a:r>
                      <a:r>
                        <a:rPr lang="es-CO" sz="1600" b="0" i="0" u="none" strike="noStrike" kern="1200" dirty="0" smtClean="0">
                          <a:solidFill>
                            <a:srgbClr val="000000"/>
                          </a:solidFill>
                          <a:latin typeface="Arial"/>
                          <a:ea typeface="+mn-ea"/>
                          <a:cs typeface="+mn-cs"/>
                        </a:rPr>
                        <a:t>: perdida</a:t>
                      </a:r>
                      <a:r>
                        <a:rPr lang="es-CO" sz="1600" b="0" i="0" u="none" strike="noStrike" kern="1200" baseline="0" dirty="0" smtClean="0">
                          <a:solidFill>
                            <a:srgbClr val="000000"/>
                          </a:solidFill>
                          <a:latin typeface="Arial"/>
                          <a:ea typeface="+mn-ea"/>
                          <a:cs typeface="+mn-cs"/>
                        </a:rPr>
                        <a:t> de elementos de valor de la comunidad universitaria.</a:t>
                      </a:r>
                    </a:p>
                    <a:p>
                      <a:pPr algn="just" fontAlgn="ctr"/>
                      <a:endParaRPr lang="es-CO" sz="1600" b="0" i="0" u="none" strike="noStrike" kern="1200" baseline="0" dirty="0" smtClean="0">
                        <a:solidFill>
                          <a:srgbClr val="000000"/>
                        </a:solidFill>
                        <a:latin typeface="Arial"/>
                        <a:ea typeface="+mn-ea"/>
                        <a:cs typeface="+mn-cs"/>
                      </a:endParaRPr>
                    </a:p>
                    <a:p>
                      <a:pPr algn="just" fontAlgn="ctr"/>
                      <a:endParaRPr lang="es-CO" sz="1600" b="0" i="0" u="none" strike="noStrike" kern="1200" baseline="0" dirty="0" smtClean="0">
                        <a:solidFill>
                          <a:srgbClr val="000000"/>
                        </a:solidFill>
                        <a:latin typeface="Arial"/>
                        <a:ea typeface="+mn-ea"/>
                        <a:cs typeface="+mn-cs"/>
                      </a:endParaRPr>
                    </a:p>
                    <a:p>
                      <a:pPr algn="just" fontAlgn="ctr"/>
                      <a:r>
                        <a:rPr lang="es-CO" sz="1600" b="1" i="0" u="none" strike="noStrike" kern="1200" dirty="0" smtClean="0">
                          <a:solidFill>
                            <a:srgbClr val="000000"/>
                          </a:solidFill>
                          <a:latin typeface="Arial"/>
                          <a:ea typeface="+mn-ea"/>
                          <a:cs typeface="+mn-cs"/>
                        </a:rPr>
                        <a:t>RIESGO OPERATIVO</a:t>
                      </a:r>
                      <a:r>
                        <a:rPr lang="es-CO" sz="1600" b="1" i="0" u="none" strike="noStrike" kern="1200" baseline="0" dirty="0" smtClean="0">
                          <a:solidFill>
                            <a:srgbClr val="000000"/>
                          </a:solidFill>
                          <a:latin typeface="Arial"/>
                          <a:ea typeface="+mn-ea"/>
                          <a:cs typeface="+mn-cs"/>
                        </a:rPr>
                        <a:t> </a:t>
                      </a:r>
                      <a:r>
                        <a:rPr lang="es-CO" sz="1600" b="1" i="0" u="none" strike="noStrike" kern="1200" dirty="0" smtClean="0">
                          <a:solidFill>
                            <a:srgbClr val="000000"/>
                          </a:solidFill>
                          <a:latin typeface="Arial"/>
                          <a:ea typeface="+mn-ea"/>
                          <a:cs typeface="+mn-cs"/>
                        </a:rPr>
                        <a:t>2</a:t>
                      </a:r>
                      <a:r>
                        <a:rPr lang="es-CO" sz="1600" b="0" i="0" u="none" strike="noStrike" kern="1200" dirty="0" smtClean="0">
                          <a:solidFill>
                            <a:srgbClr val="000000"/>
                          </a:solidFill>
                          <a:latin typeface="Arial"/>
                          <a:ea typeface="+mn-ea"/>
                          <a:cs typeface="+mn-cs"/>
                        </a:rPr>
                        <a:t>: daño en</a:t>
                      </a:r>
                      <a:r>
                        <a:rPr lang="es-CO" sz="1600" b="0" i="0" u="none" strike="noStrike" kern="1200" baseline="0" dirty="0" smtClean="0">
                          <a:solidFill>
                            <a:srgbClr val="000000"/>
                          </a:solidFill>
                          <a:latin typeface="Arial"/>
                          <a:ea typeface="+mn-ea"/>
                          <a:cs typeface="+mn-cs"/>
                        </a:rPr>
                        <a:t> la infraestructura ocasionado por incendio</a:t>
                      </a:r>
                      <a:endParaRPr lang="es-ES" sz="16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28600" indent="-228600" algn="just" defTabSz="457200" rtl="0" eaLnBrk="1" fontAlgn="ctr" latinLnBrk="0" hangingPunct="1">
                        <a:buAutoNum type="arabicPeriod"/>
                      </a:pPr>
                      <a:endParaRPr lang="es-CO" sz="1200" b="0" i="0" u="none" strike="noStrike" kern="1200" dirty="0" smtClean="0">
                        <a:solidFill>
                          <a:srgbClr val="000000"/>
                        </a:solidFill>
                        <a:latin typeface="Arial"/>
                        <a:ea typeface="+mn-ea"/>
                        <a:cs typeface="+mn-cs"/>
                      </a:endParaRPr>
                    </a:p>
                    <a:p>
                      <a:pPr marL="228600" indent="-228600" algn="just" defTabSz="457200" rtl="0" eaLnBrk="1" fontAlgn="ctr" latinLnBrk="0" hangingPunct="1">
                        <a:buAutoNum type="arabicPeriod"/>
                      </a:pPr>
                      <a:r>
                        <a:rPr lang="es-CO" sz="1200" b="0" i="0" u="none" strike="noStrike" kern="1200" dirty="0" smtClean="0">
                          <a:solidFill>
                            <a:srgbClr val="000000"/>
                          </a:solidFill>
                          <a:latin typeface="Arial"/>
                          <a:ea typeface="+mn-ea"/>
                          <a:cs typeface="+mn-cs"/>
                        </a:rPr>
                        <a:t>Implementación</a:t>
                      </a:r>
                      <a:r>
                        <a:rPr lang="es-CO" sz="1200" b="0" i="0" u="none" strike="noStrike" kern="1200" baseline="0" dirty="0" smtClean="0">
                          <a:solidFill>
                            <a:srgbClr val="000000"/>
                          </a:solidFill>
                          <a:latin typeface="Arial"/>
                          <a:ea typeface="+mn-ea"/>
                          <a:cs typeface="+mn-cs"/>
                        </a:rPr>
                        <a:t> de control de acceso con tarjeta electrónica</a:t>
                      </a:r>
                    </a:p>
                    <a:p>
                      <a:pPr marL="228600" indent="-228600" algn="just" defTabSz="457200" rtl="0" eaLnBrk="1" fontAlgn="ctr" latinLnBrk="0" hangingPunct="1">
                        <a:buAutoNum type="arabicPeriod"/>
                      </a:pPr>
                      <a:r>
                        <a:rPr lang="es-CO" sz="1200" b="0" i="0" u="none" strike="noStrike" kern="1200" baseline="0" dirty="0" smtClean="0">
                          <a:solidFill>
                            <a:srgbClr val="000000"/>
                          </a:solidFill>
                          <a:latin typeface="Arial"/>
                          <a:ea typeface="+mn-ea"/>
                          <a:cs typeface="+mn-cs"/>
                        </a:rPr>
                        <a:t>Verificación funcionamiento del CCTV</a:t>
                      </a:r>
                    </a:p>
                    <a:p>
                      <a:pPr marL="228600" indent="-228600" algn="just" defTabSz="457200" rtl="0" eaLnBrk="1" fontAlgn="ctr" latinLnBrk="0" hangingPunct="1">
                        <a:buAutoNum type="arabicPeriod"/>
                      </a:pPr>
                      <a:r>
                        <a:rPr lang="es-CO" sz="1200" b="0" i="0" u="none" strike="noStrike" kern="1200" baseline="0" dirty="0" smtClean="0">
                          <a:solidFill>
                            <a:srgbClr val="000000"/>
                          </a:solidFill>
                          <a:latin typeface="Arial"/>
                          <a:ea typeface="+mn-ea"/>
                          <a:cs typeface="+mn-cs"/>
                        </a:rPr>
                        <a:t>Asegurar la cobertura de servicio de vigilancia en todas las sedes.</a:t>
                      </a:r>
                      <a:endParaRPr lang="es-CO" sz="1200" b="0" i="0" u="none" strike="noStrike" kern="1200" dirty="0" smtClean="0">
                        <a:solidFill>
                          <a:srgbClr val="000000"/>
                        </a:solidFill>
                        <a:latin typeface="Arial"/>
                        <a:ea typeface="+mn-ea"/>
                        <a:cs typeface="+mn-cs"/>
                      </a:endParaRPr>
                    </a:p>
                    <a:p>
                      <a:pPr marL="228600" indent="-228600" algn="just" defTabSz="457200" rtl="0" eaLnBrk="1" fontAlgn="ctr" latinLnBrk="0" hangingPunct="1">
                        <a:buAutoNum type="arabicPeriod"/>
                      </a:pPr>
                      <a:endParaRPr lang="es-CO" sz="1200" b="0" i="0" u="none" strike="noStrike" kern="1200" dirty="0" smtClean="0">
                        <a:solidFill>
                          <a:srgbClr val="000000"/>
                        </a:solidFill>
                        <a:latin typeface="Arial"/>
                        <a:ea typeface="+mn-ea"/>
                        <a:cs typeface="+mn-cs"/>
                      </a:endParaRPr>
                    </a:p>
                    <a:p>
                      <a:pPr marL="228600" indent="-228600" algn="just" defTabSz="457200" rtl="0" eaLnBrk="1" fontAlgn="ctr" latinLnBrk="0" hangingPunct="1">
                        <a:buAutoNum type="arabicPeriod"/>
                      </a:pPr>
                      <a:endParaRPr lang="es-CO" sz="1200" b="0" i="0" u="none" strike="noStrike" kern="1200" dirty="0" smtClean="0">
                        <a:solidFill>
                          <a:srgbClr val="000000"/>
                        </a:solidFill>
                        <a:latin typeface="Arial"/>
                        <a:ea typeface="+mn-ea"/>
                        <a:cs typeface="+mn-cs"/>
                      </a:endParaRPr>
                    </a:p>
                    <a:p>
                      <a:pPr marL="228600" indent="-228600" algn="just" defTabSz="457200" rtl="0" eaLnBrk="1" fontAlgn="ctr" latinLnBrk="0" hangingPunct="1">
                        <a:buAutoNum type="arabicPeriod"/>
                      </a:pPr>
                      <a:r>
                        <a:rPr lang="es-CO" sz="1200" b="0" i="0" u="none" strike="noStrike" kern="1200" dirty="0" smtClean="0">
                          <a:solidFill>
                            <a:srgbClr val="000000"/>
                          </a:solidFill>
                          <a:latin typeface="Arial"/>
                          <a:ea typeface="+mn-ea"/>
                          <a:cs typeface="+mn-cs"/>
                        </a:rPr>
                        <a:t>Instalaciones con cumplimiento normas</a:t>
                      </a:r>
                      <a:r>
                        <a:rPr lang="es-CO" sz="1200" b="0" i="0" u="none" strike="noStrike" kern="1200" baseline="0" dirty="0" smtClean="0">
                          <a:solidFill>
                            <a:srgbClr val="000000"/>
                          </a:solidFill>
                          <a:latin typeface="Arial"/>
                          <a:ea typeface="+mn-ea"/>
                          <a:cs typeface="+mn-cs"/>
                        </a:rPr>
                        <a:t> RETIE</a:t>
                      </a:r>
                    </a:p>
                    <a:p>
                      <a:pPr marL="228600" indent="-228600" algn="just" defTabSz="457200" rtl="0" eaLnBrk="1" fontAlgn="ctr" latinLnBrk="0" hangingPunct="1">
                        <a:buAutoNum type="arabicPeriod"/>
                      </a:pPr>
                      <a:r>
                        <a:rPr lang="es-CO" sz="1200" b="0" i="0" u="none" strike="noStrike" kern="1200" baseline="0" dirty="0" smtClean="0">
                          <a:solidFill>
                            <a:srgbClr val="000000"/>
                          </a:solidFill>
                          <a:latin typeface="Arial"/>
                          <a:ea typeface="+mn-ea"/>
                          <a:cs typeface="+mn-cs"/>
                        </a:rPr>
                        <a:t>Contratación mantenimiento y recarga de extintores</a:t>
                      </a:r>
                    </a:p>
                    <a:p>
                      <a:pPr marL="228600" indent="-228600" algn="just" defTabSz="457200" rtl="0" eaLnBrk="1" fontAlgn="ctr" latinLnBrk="0" hangingPunct="1">
                        <a:buAutoNum type="arabicPeriod"/>
                      </a:pPr>
                      <a:r>
                        <a:rPr lang="es-CO" sz="1200" b="0" i="0" u="none" strike="noStrike" kern="1200" baseline="0" dirty="0" smtClean="0">
                          <a:solidFill>
                            <a:srgbClr val="000000"/>
                          </a:solidFill>
                          <a:latin typeface="Arial"/>
                          <a:ea typeface="+mn-ea"/>
                          <a:cs typeface="+mn-cs"/>
                        </a:rPr>
                        <a:t>Mantenimiento equipo de incendio.</a:t>
                      </a:r>
                    </a:p>
                    <a:p>
                      <a:pPr marL="228600" indent="-228600" algn="just" defTabSz="457200" rtl="0" eaLnBrk="1" fontAlgn="ctr" latinLnBrk="0" hangingPunct="1">
                        <a:buAutoNum type="arabicPeriod"/>
                      </a:pPr>
                      <a:endParaRPr lang="es-CO" sz="1050" b="0" i="0" u="none" strike="noStrike" kern="1200" baseline="0" dirty="0" smtClean="0">
                        <a:solidFill>
                          <a:srgbClr val="000000"/>
                        </a:solidFill>
                        <a:latin typeface="Arial"/>
                        <a:ea typeface="+mn-ea"/>
                        <a:cs typeface="+mn-cs"/>
                      </a:endParaRPr>
                    </a:p>
                    <a:p>
                      <a:pPr marL="228600" indent="-228600" algn="just" defTabSz="457200" rtl="0" eaLnBrk="1" fontAlgn="ctr" latinLnBrk="0" hangingPunct="1">
                        <a:buAutoNum type="arabicPeriod"/>
                      </a:pPr>
                      <a:endParaRPr lang="es-CO" sz="1050" b="0" i="0" u="none" strike="noStrike" kern="1200" baseline="0" dirty="0" smtClean="0">
                        <a:solidFill>
                          <a:srgbClr val="000000"/>
                        </a:solidFill>
                        <a:latin typeface="Arial"/>
                        <a:ea typeface="+mn-ea"/>
                        <a:cs typeface="+mn-cs"/>
                      </a:endParaRPr>
                    </a:p>
                    <a:p>
                      <a:pPr marL="228600" indent="-228600" algn="just" defTabSz="457200" rtl="0" eaLnBrk="1" fontAlgn="ctr" latinLnBrk="0" hangingPunct="1">
                        <a:buAutoNum type="arabicPeriod"/>
                      </a:pPr>
                      <a:endParaRPr lang="es-CO" sz="105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row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r>
                        <a:rPr lang="es-CO" sz="1400" b="0" i="0" u="none" strike="noStrike" kern="1200" baseline="0" dirty="0" smtClean="0">
                          <a:solidFill>
                            <a:srgbClr val="000000"/>
                          </a:solidFill>
                          <a:latin typeface="Arial"/>
                          <a:ea typeface="+mn-ea"/>
                          <a:cs typeface="+mn-cs"/>
                        </a:rPr>
                        <a:t>Esta en proceso el Mantenimiento equipo de incendio las demás </a:t>
                      </a:r>
                      <a:r>
                        <a:rPr lang="es-CO" sz="1800" dirty="0" smtClean="0">
                          <a:solidFill>
                            <a:schemeClr val="tx1"/>
                          </a:solidFill>
                        </a:rPr>
                        <a:t> se encuentran cerradas</a:t>
                      </a:r>
                      <a:r>
                        <a:rPr lang="es-CO" sz="2400" dirty="0" smtClean="0">
                          <a:solidFill>
                            <a:schemeClr val="tx1"/>
                          </a:solidFill>
                        </a:rPr>
                        <a:t>.</a:t>
                      </a:r>
                      <a:endParaRPr lang="es-CO" dirty="0">
                        <a:solidFill>
                          <a:schemeClr val="tx1"/>
                        </a:solidFil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es-CO"/>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23254">
                <a:tc vMerge="1">
                  <a:txBody>
                    <a:bodyPr/>
                    <a:lstStyle/>
                    <a:p>
                      <a:pPr algn="just" fontAlgn="ctr"/>
                      <a:endParaRPr lang="es-ES" sz="1400" b="0"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s-CO" sz="1800" b="0" i="0" u="none" strike="noStrike" dirty="0">
                        <a:effectLst/>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es-CO"/>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194389">
                <a:tc vMerge="1">
                  <a:txBody>
                    <a:bodyPr/>
                    <a:lstStyle/>
                    <a:p>
                      <a:pPr algn="just" fontAlgn="ctr"/>
                      <a:endParaRPr lang="es-ES" sz="1400" b="0"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s-CO" sz="1800" b="0" i="0" u="none" strike="noStrike" dirty="0">
                        <a:effectLst/>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marL="0" marR="0" indent="0" algn="ctr" defTabSz="457200" rtl="0" eaLnBrk="1" fontAlgn="ctr" latinLnBrk="0" hangingPunct="1">
                        <a:lnSpc>
                          <a:spcPct val="100000"/>
                        </a:lnSpc>
                        <a:spcBef>
                          <a:spcPts val="0"/>
                        </a:spcBef>
                        <a:spcAft>
                          <a:spcPts val="0"/>
                        </a:spcAft>
                        <a:buClrTx/>
                        <a:buSzTx/>
                        <a:buFontTx/>
                        <a:buNone/>
                        <a:tabLst/>
                        <a:defRPr/>
                      </a:pPr>
                      <a:endParaRPr lang="es-ES" sz="1600" b="0" i="0" u="none" strike="noStrike" dirty="0">
                        <a:latin typeface="+mn-lt"/>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graphicFrame>
        <p:nvGraphicFramePr>
          <p:cNvPr id="6" name="9 Tabla"/>
          <p:cNvGraphicFramePr>
            <a:graphicFrameLocks noGrp="1"/>
          </p:cNvGraphicFramePr>
          <p:nvPr>
            <p:extLst>
              <p:ext uri="{D42A27DB-BD31-4B8C-83A1-F6EECF244321}">
                <p14:modId xmlns:p14="http://schemas.microsoft.com/office/powerpoint/2010/main" val="3924146485"/>
              </p:ext>
            </p:extLst>
          </p:nvPr>
        </p:nvGraphicFramePr>
        <p:xfrm>
          <a:off x="868548" y="1341611"/>
          <a:ext cx="10560672" cy="1194695"/>
        </p:xfrm>
        <a:graphic>
          <a:graphicData uri="http://schemas.openxmlformats.org/drawingml/2006/table">
            <a:tbl>
              <a:tblPr/>
              <a:tblGrid>
                <a:gridCol w="2058437">
                  <a:extLst>
                    <a:ext uri="{9D8B030D-6E8A-4147-A177-3AD203B41FA5}">
                      <a16:colId xmlns:a16="http://schemas.microsoft.com/office/drawing/2014/main" val="20000"/>
                    </a:ext>
                  </a:extLst>
                </a:gridCol>
                <a:gridCol w="1700447">
                  <a:extLst>
                    <a:ext uri="{9D8B030D-6E8A-4147-A177-3AD203B41FA5}">
                      <a16:colId xmlns:a16="http://schemas.microsoft.com/office/drawing/2014/main" val="20001"/>
                    </a:ext>
                  </a:extLst>
                </a:gridCol>
                <a:gridCol w="1700447">
                  <a:extLst>
                    <a:ext uri="{9D8B030D-6E8A-4147-A177-3AD203B41FA5}">
                      <a16:colId xmlns:a16="http://schemas.microsoft.com/office/drawing/2014/main" val="20002"/>
                    </a:ext>
                  </a:extLst>
                </a:gridCol>
                <a:gridCol w="1700447">
                  <a:extLst>
                    <a:ext uri="{9D8B030D-6E8A-4147-A177-3AD203B41FA5}">
                      <a16:colId xmlns:a16="http://schemas.microsoft.com/office/drawing/2014/main" val="20003"/>
                    </a:ext>
                  </a:extLst>
                </a:gridCol>
                <a:gridCol w="1700447">
                  <a:extLst>
                    <a:ext uri="{9D8B030D-6E8A-4147-A177-3AD203B41FA5}">
                      <a16:colId xmlns:a16="http://schemas.microsoft.com/office/drawing/2014/main" val="20004"/>
                    </a:ext>
                  </a:extLst>
                </a:gridCol>
                <a:gridCol w="1700447">
                  <a:extLst>
                    <a:ext uri="{9D8B030D-6E8A-4147-A177-3AD203B41FA5}">
                      <a16:colId xmlns:a16="http://schemas.microsoft.com/office/drawing/2014/main" val="20005"/>
                    </a:ext>
                  </a:extLst>
                </a:gridCol>
              </a:tblGrid>
              <a:tr h="21933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fontAlgn="ctr"/>
                      <a:r>
                        <a:rPr lang="es-ES" sz="1000" b="1" i="0" u="none" strike="noStrike" smtClean="0">
                          <a:latin typeface="Arial"/>
                        </a:rPr>
                        <a:t>OPORTUNIDADES DE MEJORA</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99"/>
                    </a:solidFill>
                  </a:tcPr>
                </a:tc>
                <a:extLst>
                  <a:ext uri="{0D108BD9-81ED-4DB2-BD59-A6C34878D82A}">
                    <a16:rowId xmlns:a16="http://schemas.microsoft.com/office/drawing/2014/main" val="10000"/>
                  </a:ext>
                </a:extLst>
              </a:tr>
              <a:tr h="14070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2000" b="0" i="0" u="none" strike="noStrike" dirty="0" smtClean="0">
                          <a:solidFill>
                            <a:srgbClr val="000000"/>
                          </a:solidFill>
                          <a:effectLst/>
                          <a:latin typeface="Arial"/>
                        </a:rPr>
                        <a:t>6</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2000" b="0" i="0" u="none" strike="noStrike" dirty="0" smtClean="0">
                          <a:solidFill>
                            <a:srgbClr val="000000"/>
                          </a:solidFill>
                          <a:effectLst/>
                          <a:latin typeface="Arial"/>
                        </a:rPr>
                        <a:t>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2000" b="0" i="0" u="none" strike="noStrike" dirty="0" smtClean="0">
                          <a:solidFill>
                            <a:srgbClr val="000000"/>
                          </a:solidFill>
                          <a:effectLst/>
                          <a:latin typeface="Arial"/>
                        </a:rPr>
                        <a:t>5</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2400" b="0" i="0" u="none" strike="noStrike" dirty="0" smtClean="0">
                          <a:solidFill>
                            <a:srgbClr val="000000"/>
                          </a:solidFill>
                          <a:effectLst/>
                          <a:latin typeface="Arial"/>
                        </a:rPr>
                        <a:t>2</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2400" b="0" i="0" u="none" strike="noStrike" dirty="0" smtClean="0">
                          <a:solidFill>
                            <a:schemeClr val="tx1"/>
                          </a:solidFill>
                          <a:effectLst/>
                          <a:latin typeface="Arial"/>
                        </a:rPr>
                        <a:t>5</a:t>
                      </a:r>
                      <a:endParaRPr lang="es-CO" sz="2400" b="0" i="0" u="none" strike="noStrike" dirty="0">
                        <a:solidFill>
                          <a:schemeClr val="tx1"/>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s-CO" sz="2000" b="0" i="0" u="none" strike="noStrike" dirty="0" smtClean="0">
                          <a:solidFill>
                            <a:schemeClr val="tx1"/>
                          </a:solidFill>
                          <a:effectLst/>
                          <a:latin typeface="Arial"/>
                        </a:rPr>
                        <a:t>83</a:t>
                      </a:r>
                      <a:r>
                        <a:rPr lang="es-CO" sz="2000" b="0" i="0" u="none" strike="noStrike" dirty="0" smtClean="0">
                          <a:solidFill>
                            <a:srgbClr val="000000"/>
                          </a:solidFill>
                          <a:effectLst/>
                          <a:latin typeface="Arial"/>
                        </a:rPr>
                        <a:t>%</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88893">
                <a:tc gridSpan="6">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ES" sz="2000" b="0" i="0" u="none" strike="noStrike" cap="none" normalizeH="0" baseline="0" dirty="0">
                          <a:ln>
                            <a:noFill/>
                          </a:ln>
                          <a:solidFill>
                            <a:schemeClr val="tx1"/>
                          </a:solidFill>
                          <a:effectLst/>
                          <a:latin typeface="Arial" charset="0"/>
                          <a:ea typeface="MS PGothic" pitchFamily="34" charset="-128"/>
                        </a:rPr>
                        <a:t>Se </a:t>
                      </a:r>
                      <a:r>
                        <a:rPr kumimoji="0" lang="es-ES" sz="2000" b="0" i="0" u="none" strike="noStrike" cap="none" normalizeH="0" baseline="0" dirty="0" smtClean="0">
                          <a:ln>
                            <a:noFill/>
                          </a:ln>
                          <a:solidFill>
                            <a:schemeClr val="tx1"/>
                          </a:solidFill>
                          <a:effectLst/>
                          <a:latin typeface="Arial" charset="0"/>
                          <a:ea typeface="MS PGothic" pitchFamily="34" charset="-128"/>
                        </a:rPr>
                        <a:t>identificó 2 riesgo </a:t>
                      </a:r>
                      <a:r>
                        <a:rPr kumimoji="0" lang="es-ES" sz="2000" b="0" i="0" u="none" strike="noStrike" cap="none" normalizeH="0" baseline="0" dirty="0">
                          <a:ln>
                            <a:noFill/>
                          </a:ln>
                          <a:solidFill>
                            <a:schemeClr val="tx1"/>
                          </a:solidFill>
                          <a:effectLst/>
                          <a:latin typeface="Arial" charset="0"/>
                          <a:ea typeface="MS PGothic" pitchFamily="34" charset="-128"/>
                        </a:rPr>
                        <a:t>y se formularon </a:t>
                      </a:r>
                      <a:r>
                        <a:rPr kumimoji="0" lang="es-ES" sz="2000" b="0" i="0" u="none" strike="noStrike" cap="none" normalizeH="0" baseline="0" dirty="0" smtClean="0">
                          <a:ln>
                            <a:noFill/>
                          </a:ln>
                          <a:solidFill>
                            <a:schemeClr val="tx1"/>
                          </a:solidFill>
                          <a:effectLst/>
                          <a:latin typeface="Arial" charset="0"/>
                          <a:ea typeface="MS PGothic" pitchFamily="34" charset="-128"/>
                        </a:rPr>
                        <a:t>6 oportunidades de mejora las </a:t>
                      </a:r>
                      <a:r>
                        <a:rPr kumimoji="0" lang="es-ES" sz="2000" b="0" i="0" u="none" strike="noStrike" cap="none" normalizeH="0" baseline="0" dirty="0">
                          <a:ln>
                            <a:noFill/>
                          </a:ln>
                          <a:solidFill>
                            <a:schemeClr val="tx1"/>
                          </a:solidFill>
                          <a:effectLst/>
                          <a:latin typeface="Arial" charset="0"/>
                          <a:ea typeface="MS PGothic" pitchFamily="34" charset="-128"/>
                        </a:rPr>
                        <a:t>cuales </a:t>
                      </a:r>
                      <a:r>
                        <a:rPr kumimoji="0" lang="es-ES" sz="2000" b="0" i="0" u="none" strike="noStrike" cap="none" normalizeH="0" baseline="0" dirty="0" smtClean="0">
                          <a:ln>
                            <a:noFill/>
                          </a:ln>
                          <a:solidFill>
                            <a:schemeClr val="tx1"/>
                          </a:solidFill>
                          <a:effectLst/>
                          <a:latin typeface="Arial" charset="0"/>
                          <a:ea typeface="MS PGothic" pitchFamily="34" charset="-128"/>
                        </a:rPr>
                        <a:t>se encuentran cerradas</a:t>
                      </a:r>
                      <a:endParaRPr kumimoji="0" lang="es-ES" sz="2000" b="0" i="0" u="none" strike="noStrike" cap="none" normalizeH="0" baseline="0" dirty="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pic>
        <p:nvPicPr>
          <p:cNvPr id="7" name="Imagen 6"/>
          <p:cNvPicPr>
            <a:picLocks noChangeAspect="1"/>
          </p:cNvPicPr>
          <p:nvPr/>
        </p:nvPicPr>
        <p:blipFill>
          <a:blip r:embed="rId4"/>
          <a:stretch>
            <a:fillRect/>
          </a:stretch>
        </p:blipFill>
        <p:spPr>
          <a:xfrm>
            <a:off x="0" y="5998534"/>
            <a:ext cx="12192000" cy="859466"/>
          </a:xfrm>
          <a:prstGeom prst="rect">
            <a:avLst/>
          </a:prstGeom>
        </p:spPr>
      </p:pic>
    </p:spTree>
    <p:extLst>
      <p:ext uri="{BB962C8B-B14F-4D97-AF65-F5344CB8AC3E}">
        <p14:creationId xmlns:p14="http://schemas.microsoft.com/office/powerpoint/2010/main" val="531560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4" name="1 Tabla"/>
          <p:cNvGraphicFramePr>
            <a:graphicFrameLocks noGrp="1"/>
          </p:cNvGraphicFramePr>
          <p:nvPr>
            <p:extLst>
              <p:ext uri="{D42A27DB-BD31-4B8C-83A1-F6EECF244321}">
                <p14:modId xmlns:p14="http://schemas.microsoft.com/office/powerpoint/2010/main" val="1592121979"/>
              </p:ext>
            </p:extLst>
          </p:nvPr>
        </p:nvGraphicFramePr>
        <p:xfrm>
          <a:off x="289755" y="468241"/>
          <a:ext cx="10019174" cy="992909"/>
        </p:xfrm>
        <a:graphic>
          <a:graphicData uri="http://schemas.openxmlformats.org/drawingml/2006/table">
            <a:tbl>
              <a:tblPr>
                <a:tableStyleId>{5C22544A-7EE6-4342-B048-85BDC9FD1C3A}</a:tableStyleId>
              </a:tblPr>
              <a:tblGrid>
                <a:gridCol w="369935">
                  <a:extLst>
                    <a:ext uri="{9D8B030D-6E8A-4147-A177-3AD203B41FA5}">
                      <a16:colId xmlns:a16="http://schemas.microsoft.com/office/drawing/2014/main" val="20000"/>
                    </a:ext>
                  </a:extLst>
                </a:gridCol>
                <a:gridCol w="369935">
                  <a:extLst>
                    <a:ext uri="{9D8B030D-6E8A-4147-A177-3AD203B41FA5}">
                      <a16:colId xmlns:a16="http://schemas.microsoft.com/office/drawing/2014/main" val="20001"/>
                    </a:ext>
                  </a:extLst>
                </a:gridCol>
                <a:gridCol w="369935">
                  <a:extLst>
                    <a:ext uri="{9D8B030D-6E8A-4147-A177-3AD203B41FA5}">
                      <a16:colId xmlns:a16="http://schemas.microsoft.com/office/drawing/2014/main" val="20002"/>
                    </a:ext>
                  </a:extLst>
                </a:gridCol>
                <a:gridCol w="369935">
                  <a:extLst>
                    <a:ext uri="{9D8B030D-6E8A-4147-A177-3AD203B41FA5}">
                      <a16:colId xmlns:a16="http://schemas.microsoft.com/office/drawing/2014/main" val="20003"/>
                    </a:ext>
                  </a:extLst>
                </a:gridCol>
                <a:gridCol w="369935">
                  <a:extLst>
                    <a:ext uri="{9D8B030D-6E8A-4147-A177-3AD203B41FA5}">
                      <a16:colId xmlns:a16="http://schemas.microsoft.com/office/drawing/2014/main" val="20004"/>
                    </a:ext>
                  </a:extLst>
                </a:gridCol>
                <a:gridCol w="369935">
                  <a:extLst>
                    <a:ext uri="{9D8B030D-6E8A-4147-A177-3AD203B41FA5}">
                      <a16:colId xmlns:a16="http://schemas.microsoft.com/office/drawing/2014/main" val="20005"/>
                    </a:ext>
                  </a:extLst>
                </a:gridCol>
                <a:gridCol w="369935">
                  <a:extLst>
                    <a:ext uri="{9D8B030D-6E8A-4147-A177-3AD203B41FA5}">
                      <a16:colId xmlns:a16="http://schemas.microsoft.com/office/drawing/2014/main" val="20006"/>
                    </a:ext>
                  </a:extLst>
                </a:gridCol>
                <a:gridCol w="369935">
                  <a:extLst>
                    <a:ext uri="{9D8B030D-6E8A-4147-A177-3AD203B41FA5}">
                      <a16:colId xmlns:a16="http://schemas.microsoft.com/office/drawing/2014/main" val="20007"/>
                    </a:ext>
                  </a:extLst>
                </a:gridCol>
                <a:gridCol w="369935">
                  <a:extLst>
                    <a:ext uri="{9D8B030D-6E8A-4147-A177-3AD203B41FA5}">
                      <a16:colId xmlns:a16="http://schemas.microsoft.com/office/drawing/2014/main" val="20008"/>
                    </a:ext>
                  </a:extLst>
                </a:gridCol>
                <a:gridCol w="369935">
                  <a:extLst>
                    <a:ext uri="{9D8B030D-6E8A-4147-A177-3AD203B41FA5}">
                      <a16:colId xmlns:a16="http://schemas.microsoft.com/office/drawing/2014/main" val="20009"/>
                    </a:ext>
                  </a:extLst>
                </a:gridCol>
                <a:gridCol w="369935">
                  <a:extLst>
                    <a:ext uri="{9D8B030D-6E8A-4147-A177-3AD203B41FA5}">
                      <a16:colId xmlns:a16="http://schemas.microsoft.com/office/drawing/2014/main" val="20010"/>
                    </a:ext>
                  </a:extLst>
                </a:gridCol>
                <a:gridCol w="369935">
                  <a:extLst>
                    <a:ext uri="{9D8B030D-6E8A-4147-A177-3AD203B41FA5}">
                      <a16:colId xmlns:a16="http://schemas.microsoft.com/office/drawing/2014/main" val="20011"/>
                    </a:ext>
                  </a:extLst>
                </a:gridCol>
                <a:gridCol w="369935">
                  <a:extLst>
                    <a:ext uri="{9D8B030D-6E8A-4147-A177-3AD203B41FA5}">
                      <a16:colId xmlns:a16="http://schemas.microsoft.com/office/drawing/2014/main" val="20012"/>
                    </a:ext>
                  </a:extLst>
                </a:gridCol>
                <a:gridCol w="369935">
                  <a:extLst>
                    <a:ext uri="{9D8B030D-6E8A-4147-A177-3AD203B41FA5}">
                      <a16:colId xmlns:a16="http://schemas.microsoft.com/office/drawing/2014/main" val="20013"/>
                    </a:ext>
                  </a:extLst>
                </a:gridCol>
                <a:gridCol w="364832">
                  <a:extLst>
                    <a:ext uri="{9D8B030D-6E8A-4147-A177-3AD203B41FA5}">
                      <a16:colId xmlns:a16="http://schemas.microsoft.com/office/drawing/2014/main" val="20014"/>
                    </a:ext>
                  </a:extLst>
                </a:gridCol>
                <a:gridCol w="458683">
                  <a:extLst>
                    <a:ext uri="{9D8B030D-6E8A-4147-A177-3AD203B41FA5}">
                      <a16:colId xmlns:a16="http://schemas.microsoft.com/office/drawing/2014/main" val="20015"/>
                    </a:ext>
                  </a:extLst>
                </a:gridCol>
                <a:gridCol w="375164">
                  <a:extLst>
                    <a:ext uri="{9D8B030D-6E8A-4147-A177-3AD203B41FA5}">
                      <a16:colId xmlns:a16="http://schemas.microsoft.com/office/drawing/2014/main" val="20016"/>
                    </a:ext>
                  </a:extLst>
                </a:gridCol>
                <a:gridCol w="560427">
                  <a:extLst>
                    <a:ext uri="{9D8B030D-6E8A-4147-A177-3AD203B41FA5}">
                      <a16:colId xmlns:a16="http://schemas.microsoft.com/office/drawing/2014/main" val="4206363942"/>
                    </a:ext>
                  </a:extLst>
                </a:gridCol>
                <a:gridCol w="1165325">
                  <a:extLst>
                    <a:ext uri="{9D8B030D-6E8A-4147-A177-3AD203B41FA5}">
                      <a16:colId xmlns:a16="http://schemas.microsoft.com/office/drawing/2014/main" val="20017"/>
                    </a:ext>
                  </a:extLst>
                </a:gridCol>
                <a:gridCol w="936592">
                  <a:extLst>
                    <a:ext uri="{9D8B030D-6E8A-4147-A177-3AD203B41FA5}">
                      <a16:colId xmlns:a16="http://schemas.microsoft.com/office/drawing/2014/main" val="3307279202"/>
                    </a:ext>
                  </a:extLst>
                </a:gridCol>
                <a:gridCol w="979061">
                  <a:extLst>
                    <a:ext uri="{9D8B030D-6E8A-4147-A177-3AD203B41FA5}">
                      <a16:colId xmlns:a16="http://schemas.microsoft.com/office/drawing/2014/main" val="20018"/>
                    </a:ext>
                  </a:extLst>
                </a:gridCol>
              </a:tblGrid>
              <a:tr h="266703">
                <a:tc gridSpan="21">
                  <a:txBody>
                    <a:bodyPr/>
                    <a:lstStyle/>
                    <a:p>
                      <a:pPr algn="ctr" rtl="0" fontAlgn="ctr"/>
                      <a:r>
                        <a:rPr lang="es-CO" sz="1200" b="1" u="none" strike="noStrike" dirty="0">
                          <a:effectLst/>
                        </a:rPr>
                        <a:t>CONSOLIDADO DE TAREAS DE REVISIONES GERENCIALES  2007-1 AL </a:t>
                      </a:r>
                      <a:r>
                        <a:rPr lang="es-CO" sz="1200" b="1" u="none" strike="noStrike" dirty="0" smtClean="0">
                          <a:effectLst/>
                        </a:rPr>
                        <a:t>2017</a:t>
                      </a:r>
                      <a:endParaRPr lang="es-CO" sz="12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360446">
                <a:tc>
                  <a:txBody>
                    <a:bodyPr/>
                    <a:lstStyle/>
                    <a:p>
                      <a:pPr algn="ctr" rtl="0" fontAlgn="ctr"/>
                      <a:r>
                        <a:rPr lang="es-CO" sz="800" u="none" strike="noStrike" dirty="0">
                          <a:effectLst/>
                        </a:rPr>
                        <a:t>2007-1</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u="none" strike="noStrike" dirty="0">
                          <a:effectLst/>
                        </a:rPr>
                        <a:t>2007-II</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2008-I</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2008-2</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2009-1</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2009-2</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2010-1</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2010-2</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2011-1</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2011-2</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2012-1</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2012-2</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2013 -1</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2013-2</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457200" rtl="0" eaLnBrk="1" fontAlgn="ctr" latinLnBrk="0" hangingPunct="1"/>
                      <a:r>
                        <a:rPr lang="es-CO" sz="800" b="1" u="none" strike="noStrike" kern="1200" dirty="0">
                          <a:solidFill>
                            <a:schemeClr val="dk1"/>
                          </a:solidFill>
                          <a:effectLst/>
                          <a:latin typeface="+mn-lt"/>
                          <a:ea typeface="+mn-ea"/>
                          <a:cs typeface="+mn-cs"/>
                        </a:rPr>
                        <a:t>2014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457200" rtl="0" eaLnBrk="1" fontAlgn="ctr" latinLnBrk="0" hangingPunct="1"/>
                      <a:r>
                        <a:rPr lang="es-CO" sz="800" b="1" u="none" strike="noStrike" kern="1200" dirty="0">
                          <a:solidFill>
                            <a:schemeClr val="dk1"/>
                          </a:solidFill>
                          <a:effectLst/>
                          <a:latin typeface="+mn-lt"/>
                          <a:ea typeface="+mn-ea"/>
                          <a:cs typeface="+mn-cs"/>
                        </a:rPr>
                        <a:t>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457200" rtl="0" eaLnBrk="1" fontAlgn="ctr" latinLnBrk="0" hangingPunct="1"/>
                      <a:r>
                        <a:rPr lang="es-CO" sz="800" b="0" i="0" u="none" strike="noStrike" kern="1200" dirty="0">
                          <a:solidFill>
                            <a:srgbClr val="000000"/>
                          </a:solidFill>
                          <a:effectLst/>
                          <a:latin typeface="Arial" panose="020B0604020202020204" pitchFamily="34" charset="0"/>
                          <a:ea typeface="+mn-ea"/>
                          <a:cs typeface="+mn-cs"/>
                        </a:rPr>
                        <a:t>2016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457200" rtl="0" eaLnBrk="1" fontAlgn="ctr" latinLnBrk="0" hangingPunct="1"/>
                      <a:r>
                        <a:rPr lang="es-CO" sz="800" b="0" i="0" u="none" strike="noStrike" kern="1200" dirty="0" smtClean="0">
                          <a:solidFill>
                            <a:srgbClr val="000000"/>
                          </a:solidFill>
                          <a:effectLst/>
                          <a:latin typeface="Arial" panose="020B0604020202020204" pitchFamily="34" charset="0"/>
                          <a:ea typeface="+mn-ea"/>
                          <a:cs typeface="+mn-cs"/>
                        </a:rPr>
                        <a:t>2017</a:t>
                      </a:r>
                      <a:endParaRPr lang="es-CO" sz="800" b="0" i="0" u="none" strike="noStrike" kern="1200" dirty="0">
                        <a:solidFill>
                          <a:srgbClr val="000000"/>
                        </a:solidFill>
                        <a:effectLst/>
                        <a:latin typeface="Arial" panose="020B0604020202020204" pitchFamily="34" charset="0"/>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100" b="1" u="none" strike="noStrike" dirty="0" smtClean="0">
                          <a:effectLst/>
                        </a:rPr>
                        <a:t>2018</a:t>
                      </a:r>
                      <a:endParaRPr lang="es-CO" sz="11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DFF6D"/>
                    </a:solidFill>
                  </a:tcPr>
                </a:tc>
                <a:tc>
                  <a:txBody>
                    <a:bodyPr/>
                    <a:lstStyle/>
                    <a:p>
                      <a:pPr algn="ctr" rtl="0" fontAlgn="ctr"/>
                      <a:r>
                        <a:rPr lang="es-CO" sz="1100" b="1" i="0" u="none" strike="noStrike" dirty="0" smtClean="0">
                          <a:solidFill>
                            <a:srgbClr val="000000"/>
                          </a:solidFill>
                          <a:effectLst/>
                          <a:latin typeface="Arial"/>
                        </a:rPr>
                        <a:t>EN PROCESO</a:t>
                      </a:r>
                      <a:endParaRPr lang="es-CO" sz="11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DFF6D"/>
                    </a:solidFill>
                  </a:tcPr>
                </a:tc>
                <a:tc>
                  <a:txBody>
                    <a:bodyPr/>
                    <a:lstStyle/>
                    <a:p>
                      <a:pPr algn="ctr" rtl="0" fontAlgn="ctr"/>
                      <a:r>
                        <a:rPr lang="es-CO" sz="1400" b="1" u="none" strike="noStrike" dirty="0">
                          <a:effectLst/>
                        </a:rPr>
                        <a:t>Cerradas </a:t>
                      </a:r>
                      <a:endParaRPr lang="es-CO" sz="14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AA00"/>
                    </a:solidFill>
                  </a:tcPr>
                </a:tc>
                <a:extLst>
                  <a:ext uri="{0D108BD9-81ED-4DB2-BD59-A6C34878D82A}">
                    <a16:rowId xmlns:a16="http://schemas.microsoft.com/office/drawing/2014/main" val="10001"/>
                  </a:ext>
                </a:extLst>
              </a:tr>
              <a:tr h="308954">
                <a:tc>
                  <a:txBody>
                    <a:bodyPr/>
                    <a:lstStyle/>
                    <a:p>
                      <a:pPr algn="ctr" rtl="0" fontAlgn="b"/>
                      <a:r>
                        <a:rPr lang="es-CO" sz="1200" u="none" strike="noStrike" dirty="0">
                          <a:effectLst/>
                        </a:rPr>
                        <a:t>2</a:t>
                      </a:r>
                      <a:endParaRPr lang="es-CO" sz="1200" b="0" i="0" u="none" strike="noStrike" dirty="0">
                        <a:solidFill>
                          <a:srgbClr val="00000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b"/>
                      <a:r>
                        <a:rPr lang="es-CO" sz="1200" u="none" strike="noStrike" dirty="0">
                          <a:effectLst/>
                        </a:rPr>
                        <a:t>3</a:t>
                      </a:r>
                      <a:endParaRPr lang="es-CO" sz="1200" b="0" i="0" u="none" strike="noStrike" dirty="0">
                        <a:solidFill>
                          <a:srgbClr val="00000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b"/>
                      <a:r>
                        <a:rPr lang="es-CO" sz="1200" u="none" strike="noStrike">
                          <a:effectLst/>
                        </a:rPr>
                        <a:t>13</a:t>
                      </a:r>
                      <a:endParaRPr lang="es-CO" sz="1200" b="0" i="0" u="none" strike="noStrike">
                        <a:solidFill>
                          <a:srgbClr val="00000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b"/>
                      <a:r>
                        <a:rPr lang="es-CO" sz="1200" u="none" strike="noStrike">
                          <a:effectLst/>
                        </a:rPr>
                        <a:t>3</a:t>
                      </a:r>
                      <a:endParaRPr lang="es-CO" sz="1200" b="0" i="0" u="none" strike="noStrike">
                        <a:solidFill>
                          <a:srgbClr val="00000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b"/>
                      <a:r>
                        <a:rPr lang="es-CO" sz="1200" u="none" strike="noStrike">
                          <a:effectLst/>
                        </a:rPr>
                        <a:t>1</a:t>
                      </a:r>
                      <a:endParaRPr lang="es-CO" sz="1200" b="0" i="0" u="none" strike="noStrike">
                        <a:solidFill>
                          <a:srgbClr val="00000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200" u="none" strike="noStrike">
                          <a:effectLst/>
                        </a:rPr>
                        <a:t>3</a:t>
                      </a:r>
                      <a:endParaRPr lang="es-CO" sz="12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200" u="none" strike="noStrike" dirty="0">
                          <a:effectLst/>
                        </a:rPr>
                        <a:t>2</a:t>
                      </a:r>
                      <a:endParaRPr lang="es-CO" sz="12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200" u="none" strike="noStrike" dirty="0">
                          <a:effectLst/>
                        </a:rPr>
                        <a:t>6</a:t>
                      </a:r>
                      <a:endParaRPr lang="es-CO" sz="1200" b="1"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200" u="none" strike="noStrike" dirty="0">
                          <a:effectLst/>
                        </a:rPr>
                        <a:t>1</a:t>
                      </a:r>
                      <a:endParaRPr lang="es-CO" sz="12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200" u="none" strike="noStrike">
                          <a:effectLst/>
                        </a:rPr>
                        <a:t>3</a:t>
                      </a:r>
                      <a:endParaRPr lang="es-CO" sz="12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200" u="none" strike="noStrike" dirty="0">
                          <a:effectLst/>
                        </a:rPr>
                        <a:t>5</a:t>
                      </a:r>
                      <a:endParaRPr lang="es-CO" sz="12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200" u="none" strike="noStrike" dirty="0">
                          <a:effectLst/>
                        </a:rPr>
                        <a:t>3</a:t>
                      </a:r>
                      <a:endParaRPr lang="es-CO" sz="12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200" u="none" strike="noStrike" dirty="0">
                          <a:effectLst/>
                        </a:rPr>
                        <a:t>4</a:t>
                      </a:r>
                      <a:endParaRPr lang="es-CO" sz="12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200" u="none" strike="noStrike" dirty="0">
                          <a:effectLst/>
                        </a:rPr>
                        <a:t>3</a:t>
                      </a:r>
                      <a:endParaRPr lang="es-CO" sz="12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200" u="none" strike="noStrike" dirty="0">
                          <a:effectLst/>
                        </a:rPr>
                        <a:t>5</a:t>
                      </a:r>
                      <a:endParaRPr lang="es-CO" sz="12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200" u="none" strike="noStrike" dirty="0">
                          <a:effectLst/>
                        </a:rPr>
                        <a:t>3</a:t>
                      </a:r>
                      <a:endParaRPr lang="es-CO" sz="12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200" u="none" strike="noStrike" dirty="0">
                          <a:effectLst/>
                        </a:rPr>
                        <a:t>3</a:t>
                      </a:r>
                      <a:endParaRPr lang="es-CO" sz="12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400" u="none" strike="noStrike" dirty="0">
                          <a:effectLst/>
                        </a:rPr>
                        <a:t>6</a:t>
                      </a:r>
                      <a:endParaRPr lang="es-CO" sz="14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400" b="0" i="0" u="none" strike="noStrike" dirty="0" smtClean="0">
                          <a:solidFill>
                            <a:srgbClr val="000000"/>
                          </a:solidFill>
                          <a:effectLst/>
                          <a:latin typeface="Arial" panose="020B0604020202020204" pitchFamily="34" charset="0"/>
                        </a:rPr>
                        <a:t>5</a:t>
                      </a:r>
                      <a:endParaRPr lang="es-CO" sz="14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DFF6D"/>
                    </a:solidFill>
                  </a:tcPr>
                </a:tc>
                <a:tc>
                  <a:txBody>
                    <a:bodyPr/>
                    <a:lstStyle/>
                    <a:p>
                      <a:pPr algn="ctr" rtl="0" fontAlgn="b"/>
                      <a:r>
                        <a:rPr lang="es-CO" sz="2400" b="1" i="0" u="none" strike="noStrike" dirty="0" smtClean="0">
                          <a:solidFill>
                            <a:srgbClr val="000000"/>
                          </a:solidFill>
                          <a:effectLst/>
                          <a:latin typeface="Arial"/>
                        </a:rPr>
                        <a:t>2</a:t>
                      </a:r>
                      <a:endParaRPr lang="es-CO" sz="2400" b="1" i="0" u="none" strike="noStrike" dirty="0">
                        <a:solidFill>
                          <a:srgbClr val="00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DFF6D"/>
                    </a:solidFill>
                  </a:tcPr>
                </a:tc>
                <a:tc>
                  <a:txBody>
                    <a:bodyPr/>
                    <a:lstStyle/>
                    <a:p>
                      <a:pPr algn="ctr" rtl="0" fontAlgn="b"/>
                      <a:r>
                        <a:rPr lang="es-CO" sz="2400" b="1" i="0" u="none" strike="noStrike" dirty="0" smtClean="0">
                          <a:solidFill>
                            <a:srgbClr val="000000"/>
                          </a:solidFill>
                          <a:effectLst/>
                          <a:latin typeface="Arial"/>
                        </a:rPr>
                        <a:t>74</a:t>
                      </a:r>
                      <a:endParaRPr lang="es-CO" sz="2400" b="1" i="0" u="none" strike="noStrike" dirty="0">
                        <a:solidFill>
                          <a:srgbClr val="00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AA00"/>
                    </a:solidFill>
                  </a:tcPr>
                </a:tc>
                <a:extLst>
                  <a:ext uri="{0D108BD9-81ED-4DB2-BD59-A6C34878D82A}">
                    <a16:rowId xmlns:a16="http://schemas.microsoft.com/office/drawing/2014/main" val="10002"/>
                  </a:ext>
                </a:extLst>
              </a:tr>
            </a:tbl>
          </a:graphicData>
        </a:graphic>
      </p:graphicFrame>
      <p:graphicFrame>
        <p:nvGraphicFramePr>
          <p:cNvPr id="5" name="2 Tabla"/>
          <p:cNvGraphicFramePr>
            <a:graphicFrameLocks noGrp="1"/>
          </p:cNvGraphicFramePr>
          <p:nvPr>
            <p:extLst>
              <p:ext uri="{D42A27DB-BD31-4B8C-83A1-F6EECF244321}">
                <p14:modId xmlns:p14="http://schemas.microsoft.com/office/powerpoint/2010/main" val="1850617411"/>
              </p:ext>
            </p:extLst>
          </p:nvPr>
        </p:nvGraphicFramePr>
        <p:xfrm>
          <a:off x="328181" y="1512297"/>
          <a:ext cx="9980748" cy="4214725"/>
        </p:xfrm>
        <a:graphic>
          <a:graphicData uri="http://schemas.openxmlformats.org/drawingml/2006/table">
            <a:tbl>
              <a:tblPr>
                <a:tableStyleId>{5C22544A-7EE6-4342-B048-85BDC9FD1C3A}</a:tableStyleId>
              </a:tblPr>
              <a:tblGrid>
                <a:gridCol w="731449">
                  <a:extLst>
                    <a:ext uri="{9D8B030D-6E8A-4147-A177-3AD203B41FA5}">
                      <a16:colId xmlns:a16="http://schemas.microsoft.com/office/drawing/2014/main" val="20000"/>
                    </a:ext>
                  </a:extLst>
                </a:gridCol>
                <a:gridCol w="5172841">
                  <a:extLst>
                    <a:ext uri="{9D8B030D-6E8A-4147-A177-3AD203B41FA5}">
                      <a16:colId xmlns:a16="http://schemas.microsoft.com/office/drawing/2014/main" val="20001"/>
                    </a:ext>
                  </a:extLst>
                </a:gridCol>
                <a:gridCol w="4076458">
                  <a:extLst>
                    <a:ext uri="{9D8B030D-6E8A-4147-A177-3AD203B41FA5}">
                      <a16:colId xmlns:a16="http://schemas.microsoft.com/office/drawing/2014/main" val="20002"/>
                    </a:ext>
                  </a:extLst>
                </a:gridCol>
              </a:tblGrid>
              <a:tr h="395699">
                <a:tc gridSpan="3">
                  <a:txBody>
                    <a:bodyPr/>
                    <a:lstStyle/>
                    <a:p>
                      <a:pPr algn="ctr" fontAlgn="b"/>
                      <a:r>
                        <a:rPr lang="es-CO" sz="2000" b="1" u="none" strike="noStrike" dirty="0" smtClean="0">
                          <a:effectLst/>
                        </a:rPr>
                        <a:t>ACCIONES PENDIENTES 2018</a:t>
                      </a:r>
                      <a:endParaRPr lang="es-CO" sz="2000" b="1"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242216">
                <a:tc>
                  <a:txBody>
                    <a:bodyPr/>
                    <a:lstStyle/>
                    <a:p>
                      <a:pPr algn="just" fontAlgn="ctr"/>
                      <a:r>
                        <a:rPr lang="es-CO" sz="1200" b="1" u="none" strike="noStrike" kern="1200" dirty="0">
                          <a:solidFill>
                            <a:schemeClr val="dk1"/>
                          </a:solidFill>
                          <a:effectLst/>
                          <a:latin typeface="+mn-lt"/>
                          <a:ea typeface="+mn-ea"/>
                          <a:cs typeface="+mn-cs"/>
                        </a:rPr>
                        <a:t>No.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effectLst/>
                        </a:rPr>
                        <a:t>ACCIONES DE MEJORAMIENTO </a:t>
                      </a:r>
                      <a:endParaRPr lang="es-CO" sz="12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kern="1200" dirty="0" smtClean="0">
                          <a:solidFill>
                            <a:schemeClr val="dk1"/>
                          </a:solidFill>
                          <a:effectLst/>
                          <a:latin typeface="+mn-lt"/>
                          <a:ea typeface="+mn-ea"/>
                          <a:cs typeface="+mn-cs"/>
                        </a:rPr>
                        <a:t>SEGUIMIENTO</a:t>
                      </a:r>
                      <a:endParaRPr lang="es-CO" sz="12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4318">
                <a:tc>
                  <a:txBody>
                    <a:bodyPr/>
                    <a:lstStyle/>
                    <a:p>
                      <a:pPr algn="ctr" rtl="0" fontAlgn="ctr"/>
                      <a:r>
                        <a:rPr lang="es-CO" sz="1600" u="none" strike="noStrike" dirty="0">
                          <a:effectLst/>
                        </a:rPr>
                        <a:t>1</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smtClean="0">
                          <a:effectLst/>
                          <a:latin typeface="Arial" panose="020B0604020202020204" pitchFamily="34" charset="0"/>
                        </a:rPr>
                        <a:t>Adquisición de espacio y consolidación del parqueadero administrativo y docentes</a:t>
                      </a:r>
                      <a:endParaRPr lang="es-CO" sz="140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400" dirty="0">
                          <a:effectLst/>
                          <a:latin typeface="Arial" panose="020B0604020202020204" pitchFamily="34" charset="0"/>
                          <a:ea typeface="Times New Roman" panose="02020603050405020304" pitchFamily="18" charset="0"/>
                          <a:cs typeface="Times New Roman" panose="02020603050405020304" pitchFamily="18" charset="0"/>
                        </a:rPr>
                        <a:t>Cerrado</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39575">
                <a:tc>
                  <a:txBody>
                    <a:bodyPr/>
                    <a:lstStyle/>
                    <a:p>
                      <a:pPr algn="ctr" rtl="0" fontAlgn="ctr"/>
                      <a:r>
                        <a:rPr lang="es-CO" sz="1600" u="none" strike="noStrike" dirty="0">
                          <a:effectLst/>
                        </a:rPr>
                        <a:t>2</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smtClean="0">
                          <a:effectLst/>
                          <a:latin typeface="Arial" panose="020B0604020202020204" pitchFamily="34" charset="0"/>
                        </a:rPr>
                        <a:t>Construcción de la portería peatonal por la avenida sur</a:t>
                      </a:r>
                      <a:endParaRPr lang="es-CO" sz="140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s-CO" sz="14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En </a:t>
                      </a:r>
                      <a:r>
                        <a:rPr lang="es-CO" sz="1400"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proceso </a:t>
                      </a:r>
                      <a:r>
                        <a:rPr lang="es-CO" sz="1400"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Se</a:t>
                      </a:r>
                      <a:r>
                        <a:rPr lang="es-CO" sz="1400" baseline="0"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reubicó el proceso ya se contrataron los diseños nuevamente</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49182">
                <a:tc>
                  <a:txBody>
                    <a:bodyPr/>
                    <a:lstStyle/>
                    <a:p>
                      <a:pPr algn="ctr" rtl="0" fontAlgn="ctr"/>
                      <a:r>
                        <a:rPr lang="es-CO" sz="1600" u="none" strike="noStrike" dirty="0">
                          <a:effectLst/>
                        </a:rPr>
                        <a:t>3</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smtClean="0">
                          <a:effectLst/>
                          <a:latin typeface="Arial" panose="020B0604020202020204" pitchFamily="34" charset="0"/>
                        </a:rPr>
                        <a:t>Instalación de control de acceso en la sede Centro y Belmonte</a:t>
                      </a:r>
                      <a:endParaRPr lang="es-CO" sz="140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400" dirty="0">
                          <a:effectLst/>
                          <a:latin typeface="Arial" panose="020B0604020202020204" pitchFamily="34" charset="0"/>
                          <a:ea typeface="Times New Roman" panose="02020603050405020304" pitchFamily="18" charset="0"/>
                          <a:cs typeface="Times New Roman" panose="02020603050405020304" pitchFamily="18" charset="0"/>
                        </a:rPr>
                        <a:t>Cerrado</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17778">
                <a:tc>
                  <a:txBody>
                    <a:bodyPr/>
                    <a:lstStyle/>
                    <a:p>
                      <a:pPr algn="ctr" rtl="0" fontAlgn="ctr"/>
                      <a:r>
                        <a:rPr lang="es-CO" sz="1600" u="none" strike="noStrike" dirty="0">
                          <a:effectLst/>
                        </a:rPr>
                        <a:t>4</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kern="1200" dirty="0">
                          <a:solidFill>
                            <a:schemeClr val="dk1"/>
                          </a:solidFill>
                          <a:effectLst/>
                          <a:latin typeface="Arial" panose="020B0604020202020204" pitchFamily="34" charset="0"/>
                          <a:ea typeface="+mn-ea"/>
                          <a:cs typeface="+mn-cs"/>
                        </a:rPr>
                        <a:t>Contratación empresa que realice los mantenimientos preventivos y correctivos de los edificios (obra civil, plomería, sanitaria)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s-CO" sz="1400" b="1" dirty="0" smtClean="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En Proceso</a:t>
                      </a:r>
                      <a:r>
                        <a:rPr lang="es-CO" sz="1400" b="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s-CO" sz="1400" kern="1200" dirty="0" smtClean="0">
                          <a:solidFill>
                            <a:schemeClr val="dk1"/>
                          </a:solidFill>
                          <a:effectLst/>
                          <a:latin typeface="Arial" panose="020B0604020202020204" pitchFamily="34" charset="0"/>
                          <a:ea typeface="Times New Roman" panose="02020603050405020304" pitchFamily="18" charset="0"/>
                          <a:cs typeface="Times New Roman" panose="02020603050405020304" pitchFamily="18" charset="0"/>
                        </a:rPr>
                        <a:t>S</a:t>
                      </a:r>
                      <a:r>
                        <a:rPr lang="es-CO" sz="1400" dirty="0" smtClean="0">
                          <a:effectLst/>
                          <a:latin typeface="Arial" panose="020B0604020202020204" pitchFamily="34" charset="0"/>
                          <a:ea typeface="Times New Roman" panose="02020603050405020304" pitchFamily="18" charset="0"/>
                          <a:cs typeface="Times New Roman" panose="02020603050405020304" pitchFamily="18" charset="0"/>
                        </a:rPr>
                        <a:t>e contrató</a:t>
                      </a:r>
                      <a:r>
                        <a:rPr lang="es-CO" sz="1400" baseline="0" dirty="0" smtClean="0">
                          <a:effectLst/>
                          <a:latin typeface="Arial" panose="020B0604020202020204" pitchFamily="34" charset="0"/>
                          <a:ea typeface="Times New Roman" panose="02020603050405020304" pitchFamily="18" charset="0"/>
                          <a:cs typeface="Times New Roman" panose="02020603050405020304" pitchFamily="18" charset="0"/>
                        </a:rPr>
                        <a:t> una empresa, la cual incumplió el contrato. Se inicio nuevo proceso de contratación.</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549182">
                <a:tc>
                  <a:txBody>
                    <a:bodyPr/>
                    <a:lstStyle/>
                    <a:p>
                      <a:pPr algn="ctr" rtl="0" fontAlgn="ctr"/>
                      <a:r>
                        <a:rPr lang="es-CO" sz="1600" b="0" i="0" u="none" strike="noStrike" dirty="0">
                          <a:solidFill>
                            <a:srgbClr val="000000"/>
                          </a:solidFill>
                          <a:effectLst/>
                          <a:latin typeface="Arial"/>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457200" rtl="0" eaLnBrk="1" fontAlgn="ctr" latinLnBrk="0" hangingPunct="1"/>
                      <a:r>
                        <a:rPr lang="es-CO" sz="1400" b="0" i="0" u="none" strike="noStrike" kern="1200" dirty="0" smtClean="0">
                          <a:solidFill>
                            <a:schemeClr val="dk1"/>
                          </a:solidFill>
                          <a:effectLst/>
                          <a:latin typeface="Arial" panose="020B0604020202020204" pitchFamily="34" charset="0"/>
                          <a:ea typeface="+mn-ea"/>
                          <a:cs typeface="+mn-cs"/>
                        </a:rPr>
                        <a:t>Solicitar a la CARDER la demarcación de los suelos de protección de la quebrada la </a:t>
                      </a:r>
                      <a:r>
                        <a:rPr lang="es-CO" sz="1400" b="0" i="0" u="none" strike="noStrike" kern="1200" dirty="0" err="1" smtClean="0">
                          <a:solidFill>
                            <a:schemeClr val="dk1"/>
                          </a:solidFill>
                          <a:effectLst/>
                          <a:latin typeface="Arial" panose="020B0604020202020204" pitchFamily="34" charset="0"/>
                          <a:ea typeface="+mn-ea"/>
                          <a:cs typeface="+mn-cs"/>
                        </a:rPr>
                        <a:t>Mielita</a:t>
                      </a:r>
                      <a:r>
                        <a:rPr lang="es-CO" sz="1400" b="0" i="0" u="none" strike="noStrike" kern="1200" dirty="0" smtClean="0">
                          <a:solidFill>
                            <a:schemeClr val="dk1"/>
                          </a:solidFill>
                          <a:effectLst/>
                          <a:latin typeface="Arial" panose="020B0604020202020204" pitchFamily="34" charset="0"/>
                          <a:ea typeface="+mn-ea"/>
                          <a:cs typeface="+mn-cs"/>
                        </a:rPr>
                        <a:t> con el fin de realizar accione tendientes a recuperar esta zona ambiental.</a:t>
                      </a:r>
                      <a:endParaRPr lang="es-CO" sz="1400" b="0" i="0" u="none" strike="noStrike" kern="1200" dirty="0">
                        <a:solidFill>
                          <a:schemeClr val="dk1"/>
                        </a:solidFill>
                        <a:effectLst/>
                        <a:latin typeface="Arial" panose="020B060402020202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s-CO" sz="1400" b="1"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Cerrado</a:t>
                      </a:r>
                      <a:r>
                        <a:rPr lang="es-CO" sz="1400" dirty="0" smtClean="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Se tiene resolución No. 0661  de abril de 2018 de la CARDER haciendo la demarcación de suelos de protección.</a:t>
                      </a:r>
                      <a:endParaRPr lang="es-CO"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7449373"/>
                  </a:ext>
                </a:extLst>
              </a:tr>
              <a:tr h="549182">
                <a:tc>
                  <a:txBody>
                    <a:bodyPr/>
                    <a:lstStyle/>
                    <a:p>
                      <a:pPr algn="ctr" rtl="0" fontAlgn="ctr"/>
                      <a:r>
                        <a:rPr lang="es-CO" sz="1600" b="0" i="0" u="none" strike="noStrike" dirty="0" smtClean="0">
                          <a:solidFill>
                            <a:srgbClr val="000000"/>
                          </a:solidFill>
                          <a:effectLst/>
                          <a:latin typeface="Arial"/>
                        </a:rPr>
                        <a:t>6</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457200" rtl="0" eaLnBrk="1" fontAlgn="ctr" latinLnBrk="0" hangingPunct="1"/>
                      <a:r>
                        <a:rPr lang="es-CO" sz="1400" b="0" i="0" u="none" strike="noStrike" kern="1200" dirty="0" smtClean="0">
                          <a:solidFill>
                            <a:schemeClr val="dk1"/>
                          </a:solidFill>
                          <a:effectLst/>
                          <a:latin typeface="Arial" panose="020B0604020202020204" pitchFamily="34" charset="0"/>
                          <a:ea typeface="+mn-ea"/>
                          <a:cs typeface="+mn-cs"/>
                        </a:rPr>
                        <a:t>Capacitaciones a la comunidad en temas ambientales</a:t>
                      </a:r>
                      <a:endParaRPr lang="es-CO" sz="1400" b="0" i="0" u="none" strike="noStrike" kern="1200" dirty="0">
                        <a:solidFill>
                          <a:schemeClr val="dk1"/>
                        </a:solidFill>
                        <a:effectLst/>
                        <a:latin typeface="Arial" panose="020B060402020202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400" dirty="0">
                          <a:effectLst/>
                          <a:latin typeface="Arial" panose="020B0604020202020204" pitchFamily="34" charset="0"/>
                          <a:ea typeface="Times New Roman" panose="02020603050405020304" pitchFamily="18" charset="0"/>
                          <a:cs typeface="Times New Roman" panose="02020603050405020304" pitchFamily="18" charset="0"/>
                        </a:rPr>
                        <a:t>Cerrado</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7" name="Rectángulo 6"/>
          <p:cNvSpPr/>
          <p:nvPr/>
        </p:nvSpPr>
        <p:spPr>
          <a:xfrm>
            <a:off x="179511" y="141260"/>
            <a:ext cx="10019191" cy="338554"/>
          </a:xfrm>
          <a:prstGeom prst="rect">
            <a:avLst/>
          </a:prstGeom>
        </p:spPr>
        <p:txBody>
          <a:bodyPr wrap="square">
            <a:spAutoFit/>
          </a:bodyPr>
          <a:lstStyle/>
          <a:p>
            <a:pPr algn="ctr"/>
            <a:r>
              <a:rPr lang="es-CO" sz="1600" b="1" dirty="0">
                <a:solidFill>
                  <a:srgbClr val="FF0000"/>
                </a:solidFill>
              </a:rPr>
              <a:t>ESTADO DE LAS ACCIONES DE LAS REVISIONES POR LA DIRECCIÓN PREVIAS</a:t>
            </a:r>
            <a:endParaRPr lang="es-CO" sz="1600" b="1" dirty="0"/>
          </a:p>
        </p:txBody>
      </p:sp>
      <p:pic>
        <p:nvPicPr>
          <p:cNvPr id="8" name="Imagen 7"/>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463462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ángulo 3"/>
          <p:cNvSpPr/>
          <p:nvPr/>
        </p:nvSpPr>
        <p:spPr>
          <a:xfrm>
            <a:off x="971599" y="2708920"/>
            <a:ext cx="9808017" cy="954107"/>
          </a:xfrm>
          <a:prstGeom prst="rect">
            <a:avLst/>
          </a:prstGeom>
        </p:spPr>
        <p:txBody>
          <a:bodyPr wrap="square">
            <a:spAutoFit/>
          </a:bodyPr>
          <a:lstStyle/>
          <a:p>
            <a:pPr algn="ctr" defTabSz="457200" fontAlgn="ctr">
              <a:defRPr/>
            </a:pPr>
            <a:r>
              <a:rPr lang="es-CO" sz="2800" b="1" dirty="0">
                <a:solidFill>
                  <a:srgbClr val="FF3300"/>
                </a:solidFill>
                <a:latin typeface="Arial" charset="0"/>
              </a:rPr>
              <a:t>OPORTUNIDADES Y ACCIONES DE MEJORA PARA EL </a:t>
            </a:r>
            <a:r>
              <a:rPr lang="es-CO" sz="2800" b="1" dirty="0" smtClean="0">
                <a:solidFill>
                  <a:srgbClr val="FF3300"/>
                </a:solidFill>
                <a:latin typeface="Arial" charset="0"/>
              </a:rPr>
              <a:t>PERÍODO </a:t>
            </a:r>
            <a:r>
              <a:rPr lang="es-CO" sz="2800" b="1" dirty="0">
                <a:solidFill>
                  <a:srgbClr val="FF3300"/>
                </a:solidFill>
                <a:latin typeface="Arial" charset="0"/>
              </a:rPr>
              <a:t>(</a:t>
            </a:r>
            <a:r>
              <a:rPr lang="es-ES" sz="2800" b="1" dirty="0" smtClean="0">
                <a:solidFill>
                  <a:srgbClr val="FF3300"/>
                </a:solidFill>
                <a:latin typeface="Arial" charset="0"/>
              </a:rPr>
              <a:t>2019)</a:t>
            </a:r>
            <a:endParaRPr lang="es-CO" sz="2800" b="1" dirty="0">
              <a:solidFill>
                <a:srgbClr val="FF0000"/>
              </a:solidFill>
              <a:latin typeface="Arial" charset="0"/>
            </a:endParaRPr>
          </a:p>
        </p:txBody>
      </p:sp>
      <p:pic>
        <p:nvPicPr>
          <p:cNvPr id="5" name="Imagen 4"/>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16832902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smtClean="0">
                <a:ln>
                  <a:noFill/>
                </a:ln>
                <a:solidFill>
                  <a:srgbClr val="FF3300"/>
                </a:solidFill>
                <a:effectLst/>
                <a:uLnTx/>
                <a:uFillTx/>
                <a:latin typeface="Calibri"/>
                <a:ea typeface="+mj-ea"/>
                <a:cs typeface="+mj-cs"/>
              </a:rPr>
              <a:t>OPORTUNIDADES Y ACCIONES DE MEJORA PARA EL PRÓXIMO PERÍODO (</a:t>
            </a:r>
            <a:r>
              <a:rPr kumimoji="0" lang="es-ES" sz="2000" b="1" i="0" u="none" strike="noStrike" kern="1200" cap="none" spc="0" normalizeH="0" baseline="0" noProof="0" smtClean="0">
                <a:ln>
                  <a:noFill/>
                </a:ln>
                <a:solidFill>
                  <a:srgbClr val="FF3300"/>
                </a:solidFill>
                <a:effectLst/>
                <a:uLnTx/>
                <a:uFillTx/>
                <a:latin typeface="Calibri"/>
                <a:ea typeface="+mj-ea"/>
                <a:cs typeface="+mj-cs"/>
              </a:rPr>
              <a:t>2019)</a:t>
            </a:r>
            <a:endParaRPr kumimoji="0" lang="es-CO" sz="2000" b="1" i="0" u="none" strike="noStrike" kern="1200" cap="none" spc="0" normalizeH="0" baseline="0" noProof="0" dirty="0">
              <a:ln>
                <a:noFill/>
              </a:ln>
              <a:solidFill>
                <a:sysClr val="windowText" lastClr="000000"/>
              </a:solidFill>
              <a:effectLst/>
              <a:uLnTx/>
              <a:uFillTx/>
              <a:latin typeface="Calibri"/>
              <a:ea typeface="+mj-ea"/>
              <a:cs typeface="+mj-cs"/>
            </a:endParaRPr>
          </a:p>
        </p:txBody>
      </p:sp>
      <p:graphicFrame>
        <p:nvGraphicFramePr>
          <p:cNvPr id="5" name="2 Tabla"/>
          <p:cNvGraphicFramePr>
            <a:graphicFrameLocks noGrp="1"/>
          </p:cNvGraphicFramePr>
          <p:nvPr>
            <p:extLst>
              <p:ext uri="{D42A27DB-BD31-4B8C-83A1-F6EECF244321}">
                <p14:modId xmlns:p14="http://schemas.microsoft.com/office/powerpoint/2010/main" val="1959575836"/>
              </p:ext>
            </p:extLst>
          </p:nvPr>
        </p:nvGraphicFramePr>
        <p:xfrm>
          <a:off x="390363" y="557636"/>
          <a:ext cx="9874098" cy="5163090"/>
        </p:xfrm>
        <a:graphic>
          <a:graphicData uri="http://schemas.openxmlformats.org/drawingml/2006/table">
            <a:tbl>
              <a:tblPr/>
              <a:tblGrid>
                <a:gridCol w="723634">
                  <a:extLst>
                    <a:ext uri="{9D8B030D-6E8A-4147-A177-3AD203B41FA5}">
                      <a16:colId xmlns:a16="http://schemas.microsoft.com/office/drawing/2014/main" val="20000"/>
                    </a:ext>
                  </a:extLst>
                </a:gridCol>
                <a:gridCol w="3447839">
                  <a:extLst>
                    <a:ext uri="{9D8B030D-6E8A-4147-A177-3AD203B41FA5}">
                      <a16:colId xmlns:a16="http://schemas.microsoft.com/office/drawing/2014/main" val="20001"/>
                    </a:ext>
                  </a:extLst>
                </a:gridCol>
                <a:gridCol w="2635504">
                  <a:extLst>
                    <a:ext uri="{9D8B030D-6E8A-4147-A177-3AD203B41FA5}">
                      <a16:colId xmlns:a16="http://schemas.microsoft.com/office/drawing/2014/main" val="20002"/>
                    </a:ext>
                  </a:extLst>
                </a:gridCol>
                <a:gridCol w="2210423">
                  <a:extLst>
                    <a:ext uri="{9D8B030D-6E8A-4147-A177-3AD203B41FA5}">
                      <a16:colId xmlns:a16="http://schemas.microsoft.com/office/drawing/2014/main" val="3497310199"/>
                    </a:ext>
                  </a:extLst>
                </a:gridCol>
                <a:gridCol w="856698">
                  <a:extLst>
                    <a:ext uri="{9D8B030D-6E8A-4147-A177-3AD203B41FA5}">
                      <a16:colId xmlns:a16="http://schemas.microsoft.com/office/drawing/2014/main" val="20003"/>
                    </a:ext>
                  </a:extLst>
                </a:gridCol>
              </a:tblGrid>
              <a:tr h="290919">
                <a:tc gridSpan="5">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b"/>
                      <a:r>
                        <a:rPr lang="es-CO" sz="2000" b="1" i="0" u="none" strike="noStrike" dirty="0" smtClean="0">
                          <a:effectLst/>
                          <a:latin typeface="Arial"/>
                        </a:rPr>
                        <a:t>GESTIÓN DE SERVICIOS GENERALES</a:t>
                      </a:r>
                      <a:endParaRPr lang="es-CO" sz="2000" b="1" i="0" u="none" strike="noStrike" dirty="0">
                        <a:effectLst/>
                        <a:latin typeface="Arial"/>
                      </a:endParaRPr>
                    </a:p>
                  </a:txBody>
                  <a:tcPr marL="9525" marR="9525" marT="9525" marB="0"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51660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800" b="1" u="none" strike="noStrike" kern="1200" dirty="0">
                          <a:solidFill>
                            <a:schemeClr val="dk1"/>
                          </a:solidFill>
                          <a:effectLst/>
                          <a:latin typeface="+mn-lt"/>
                          <a:ea typeface="+mn-ea"/>
                          <a:cs typeface="+mn-cs"/>
                        </a:rPr>
                        <a:t>No.</a:t>
                      </a: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s-CO" sz="1800" b="1" u="none" strike="noStrike" dirty="0">
                          <a:effectLst/>
                        </a:rPr>
                        <a:t>ACCIONES DE MEJORAMIENTO </a:t>
                      </a:r>
                      <a:endParaRPr lang="es-CO" sz="1800" b="1" i="0" u="none" strike="noStrike" dirty="0">
                        <a:effectLst/>
                        <a:latin typeface="Arial"/>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s-CO" sz="1800" b="1" u="none" strike="noStrike" kern="1200" dirty="0" smtClean="0">
                          <a:solidFill>
                            <a:schemeClr val="dk1"/>
                          </a:solidFill>
                          <a:effectLst/>
                          <a:latin typeface="+mn-lt"/>
                          <a:ea typeface="+mn-ea"/>
                          <a:cs typeface="+mn-cs"/>
                        </a:rPr>
                        <a:t>IMPACTO</a:t>
                      </a:r>
                      <a:endParaRPr lang="es-CO" sz="1800" b="1" u="none" strike="noStrike" kern="1200" dirty="0">
                        <a:solidFill>
                          <a:schemeClr val="dk1"/>
                        </a:solidFill>
                        <a:effectLst/>
                        <a:latin typeface="+mn-lt"/>
                        <a:ea typeface="+mn-ea"/>
                        <a:cs typeface="+mn-cs"/>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457200" rtl="0" eaLnBrk="1" fontAlgn="ctr" latinLnBrk="0" hangingPunct="1">
                        <a:lnSpc>
                          <a:spcPct val="100000"/>
                        </a:lnSpc>
                        <a:spcBef>
                          <a:spcPts val="0"/>
                        </a:spcBef>
                        <a:spcAft>
                          <a:spcPts val="0"/>
                        </a:spcAft>
                        <a:buClrTx/>
                        <a:buSzTx/>
                        <a:buFontTx/>
                        <a:buNone/>
                        <a:tabLst/>
                        <a:defRPr/>
                      </a:pPr>
                      <a:r>
                        <a:rPr lang="es-CO" sz="1800" b="1" u="none" strike="noStrike" kern="1200" dirty="0" smtClean="0">
                          <a:solidFill>
                            <a:schemeClr val="dk1"/>
                          </a:solidFill>
                          <a:effectLst/>
                          <a:latin typeface="+mn-lt"/>
                          <a:ea typeface="+mn-ea"/>
                          <a:cs typeface="+mn-cs"/>
                        </a:rPr>
                        <a:t>RESPONSABLE</a:t>
                      </a:r>
                    </a:p>
                    <a:p>
                      <a:pPr algn="ctr" fontAlgn="ctr"/>
                      <a:endParaRPr lang="es-CO" sz="1800" b="1" u="none" strike="noStrike" kern="1200" dirty="0">
                        <a:solidFill>
                          <a:schemeClr val="dk1"/>
                        </a:solidFill>
                        <a:effectLst/>
                        <a:latin typeface="+mn-lt"/>
                        <a:ea typeface="+mn-ea"/>
                        <a:cs typeface="+mn-cs"/>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s-CO" sz="1800" b="1" u="none" strike="noStrike" kern="1200" dirty="0">
                          <a:solidFill>
                            <a:schemeClr val="dk1"/>
                          </a:solidFill>
                          <a:effectLst/>
                          <a:latin typeface="+mn-lt"/>
                          <a:ea typeface="+mn-ea"/>
                          <a:cs typeface="+mn-cs"/>
                        </a:rPr>
                        <a:t>FECHA</a:t>
                      </a: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1"/>
                  </a:ext>
                </a:extLst>
              </a:tr>
              <a:tr h="622988">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s-CO" sz="1400" b="1" i="0" u="none" strike="noStrike" dirty="0">
                          <a:solidFill>
                            <a:srgbClr val="000000"/>
                          </a:solidFill>
                          <a:effectLst/>
                          <a:latin typeface="Arial" panose="020B0604020202020204" pitchFamily="34" charset="0"/>
                        </a:rPr>
                        <a:t>1</a:t>
                      </a: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Cambio</a:t>
                      </a:r>
                      <a:r>
                        <a:rPr lang="es-CO" sz="1400" b="0" i="0" u="none" strike="noStrike" baseline="0" dirty="0" smtClean="0">
                          <a:effectLst/>
                          <a:latin typeface="Arial" panose="020B0604020202020204" pitchFamily="34" charset="0"/>
                        </a:rPr>
                        <a:t> de la cúpula del bloque C Belmonte, con policarbonato.</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Preservar</a:t>
                      </a:r>
                      <a:r>
                        <a:rPr lang="es-CO" sz="1400" b="0" i="0" u="none" strike="noStrike" baseline="0" dirty="0" smtClean="0">
                          <a:effectLst/>
                          <a:latin typeface="Arial" panose="020B0604020202020204" pitchFamily="34" charset="0"/>
                        </a:rPr>
                        <a:t> la infraestructura</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Servicios Generales</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2019 - I</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2"/>
                  </a:ext>
                </a:extLst>
              </a:tr>
              <a:tr h="79870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s-CO" sz="1400" b="1" i="0" u="none" strike="noStrike" dirty="0">
                          <a:solidFill>
                            <a:srgbClr val="000000"/>
                          </a:solidFill>
                          <a:effectLst/>
                          <a:latin typeface="Arial" panose="020B0604020202020204" pitchFamily="34" charset="0"/>
                        </a:rPr>
                        <a:t>2</a:t>
                      </a: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Dotación cuartos</a:t>
                      </a:r>
                      <a:r>
                        <a:rPr lang="es-CO" sz="1400" b="0" i="0" u="none" strike="noStrike" baseline="0" dirty="0" smtClean="0">
                          <a:effectLst/>
                          <a:latin typeface="Arial" panose="020B0604020202020204" pitchFamily="34" charset="0"/>
                        </a:rPr>
                        <a:t> de residuos aprovechables y no aprovechables (estantería, recipientes, aparatos para pesar)</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Cumplir con las normativas</a:t>
                      </a:r>
                      <a:r>
                        <a:rPr lang="es-CO" sz="1400" b="0" i="0" u="none" strike="noStrike" baseline="0" dirty="0" smtClean="0">
                          <a:effectLst/>
                          <a:latin typeface="Arial" panose="020B0604020202020204" pitchFamily="34" charset="0"/>
                        </a:rPr>
                        <a:t>  en materia de residuos</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Servicios Generales</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2019 - I</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79870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s-CO" sz="1400" b="1" i="0" u="none" strike="noStrike" dirty="0">
                          <a:solidFill>
                            <a:srgbClr val="000000"/>
                          </a:solidFill>
                          <a:effectLst/>
                          <a:latin typeface="Arial" panose="020B0604020202020204" pitchFamily="34" charset="0"/>
                        </a:rPr>
                        <a:t>3</a:t>
                      </a: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Puesta en funcionamiento del CCTV con el cambio de redes y el aumento de 54 nuevas cámaras de vigilancia</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Brindar una</a:t>
                      </a:r>
                      <a:r>
                        <a:rPr lang="es-CO" sz="1400" b="0" i="0" u="none" strike="noStrike" baseline="0" dirty="0" smtClean="0">
                          <a:effectLst/>
                          <a:latin typeface="Arial" panose="020B0604020202020204" pitchFamily="34" charset="0"/>
                        </a:rPr>
                        <a:t> mayor seguridad al personal que ingresa a la Universidad y a los bienes de la institución</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Servicios Generales</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2019 - I</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4"/>
                  </a:ext>
                </a:extLst>
              </a:tr>
              <a:tr h="352375">
                <a:tc gridSpan="5">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es-CO" sz="2400" b="0" i="0" u="none" strike="noStrike" dirty="0" smtClean="0">
                          <a:solidFill>
                            <a:srgbClr val="000000"/>
                          </a:solidFill>
                          <a:effectLst/>
                          <a:latin typeface="Arial"/>
                        </a:rPr>
                        <a:t>SISTEMA DE GESTIÓN AMBIENTAL</a:t>
                      </a:r>
                      <a:endParaRPr lang="es-CO" sz="2400" b="0" i="0" u="none" strike="noStrike" dirty="0">
                        <a:solidFill>
                          <a:srgbClr val="000000"/>
                        </a:solidFill>
                        <a:effectLst/>
                        <a:latin typeface="Arial"/>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hMerge="1">
                  <a:txBody>
                    <a:bodyPr/>
                    <a:lstStyle/>
                    <a:p>
                      <a:pPr algn="just" rtl="0" fontAlgn="ct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marL="0" algn="just" defTabSz="457200" rtl="0" eaLnBrk="1" fontAlgn="ctr" latinLnBrk="0" hangingPunct="1"/>
                      <a:endParaRPr lang="es-CO" sz="1600" b="0" i="0" u="none" strike="noStrike" kern="1200" dirty="0">
                        <a:solidFill>
                          <a:srgbClr val="000000"/>
                        </a:solidFill>
                        <a:effectLst/>
                        <a:latin typeface="Arial"/>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marL="0" algn="just" defTabSz="457200" rtl="0" eaLnBrk="1" fontAlgn="ctr" latinLnBrk="0" hangingPunct="1"/>
                      <a:endParaRPr lang="es-CO" sz="1600" b="0" i="0" u="none" strike="noStrike" kern="1200" dirty="0">
                        <a:solidFill>
                          <a:srgbClr val="000000"/>
                        </a:solidFill>
                        <a:effectLst/>
                        <a:latin typeface="Arial"/>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marL="0" algn="just" defTabSz="457200" rtl="0" eaLnBrk="1" fontAlgn="ctr" latinLnBrk="0" hangingPunct="1"/>
                      <a:endParaRPr lang="es-CO" sz="1600" b="0" i="0" u="none" strike="noStrike" kern="1200" dirty="0">
                        <a:solidFill>
                          <a:srgbClr val="000000"/>
                        </a:solidFill>
                        <a:effectLst/>
                        <a:latin typeface="Arial"/>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5"/>
                  </a:ext>
                </a:extLst>
              </a:tr>
              <a:tr h="94340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s-CO" sz="1200" b="1" i="0" u="none" strike="noStrike" dirty="0">
                          <a:solidFill>
                            <a:srgbClr val="000000"/>
                          </a:solidFill>
                          <a:effectLst/>
                          <a:latin typeface="Arial" panose="020B0604020202020204" pitchFamily="34" charset="0"/>
                        </a:rPr>
                        <a:t>4</a:t>
                      </a: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just" defTabSz="457200" rtl="0" eaLnBrk="1" fontAlgn="ctr" latinLnBrk="0" hangingPunct="1"/>
                      <a:r>
                        <a:rPr lang="es-CO" sz="1400" b="0" i="0" u="none" strike="noStrike" kern="1200" dirty="0" smtClean="0">
                          <a:solidFill>
                            <a:schemeClr val="dk1"/>
                          </a:solidFill>
                          <a:effectLst/>
                          <a:latin typeface="Arial" panose="020B0604020202020204" pitchFamily="34" charset="0"/>
                          <a:ea typeface="+mn-ea"/>
                          <a:cs typeface="+mn-cs"/>
                        </a:rPr>
                        <a:t>Reparación viaducto de aguas negras de</a:t>
                      </a:r>
                      <a:r>
                        <a:rPr lang="es-CO" sz="1400" b="0" i="0" u="none" strike="noStrike" kern="1200" baseline="0" dirty="0" smtClean="0">
                          <a:solidFill>
                            <a:schemeClr val="dk1"/>
                          </a:solidFill>
                          <a:effectLst/>
                          <a:latin typeface="Arial" panose="020B0604020202020204" pitchFamily="34" charset="0"/>
                          <a:ea typeface="+mn-ea"/>
                          <a:cs typeface="+mn-cs"/>
                        </a:rPr>
                        <a:t> </a:t>
                      </a:r>
                      <a:r>
                        <a:rPr lang="es-CO" sz="1400" b="0" i="0" u="none" strike="noStrike" kern="1200" baseline="0" dirty="0" err="1" smtClean="0">
                          <a:solidFill>
                            <a:schemeClr val="dk1"/>
                          </a:solidFill>
                          <a:effectLst/>
                          <a:latin typeface="Arial" panose="020B0604020202020204" pitchFamily="34" charset="0"/>
                          <a:ea typeface="+mn-ea"/>
                          <a:cs typeface="+mn-cs"/>
                        </a:rPr>
                        <a:t>Unilibre</a:t>
                      </a:r>
                      <a:r>
                        <a:rPr lang="es-CO" sz="1400" b="0" i="0" u="none" strike="noStrike" kern="1200" baseline="0" dirty="0" smtClean="0">
                          <a:solidFill>
                            <a:schemeClr val="dk1"/>
                          </a:solidFill>
                          <a:effectLst/>
                          <a:latin typeface="Arial" panose="020B0604020202020204" pitchFamily="34" charset="0"/>
                          <a:ea typeface="+mn-ea"/>
                          <a:cs typeface="+mn-cs"/>
                        </a:rPr>
                        <a:t>  hacia el barrio  Belmonte.</a:t>
                      </a:r>
                      <a:r>
                        <a:rPr lang="es-CO" sz="1400" b="0" i="0" u="none" strike="noStrike" kern="1200" dirty="0" smtClean="0">
                          <a:solidFill>
                            <a:schemeClr val="dk1"/>
                          </a:solidFill>
                          <a:effectLst/>
                          <a:latin typeface="Arial" panose="020B0604020202020204" pitchFamily="34" charset="0"/>
                          <a:ea typeface="+mn-ea"/>
                          <a:cs typeface="+mn-cs"/>
                        </a:rPr>
                        <a:t> </a:t>
                      </a:r>
                      <a:endParaRPr lang="es-CO" sz="1400" b="0" i="0" u="none" strike="noStrike" kern="1200" dirty="0">
                        <a:solidFill>
                          <a:schemeClr val="dk1"/>
                        </a:solidFill>
                        <a:effectLst/>
                        <a:latin typeface="Arial" panose="020B0604020202020204" pitchFamily="34" charset="0"/>
                        <a:ea typeface="+mn-ea"/>
                        <a:cs typeface="+mn-cs"/>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just" defTabSz="457200" rtl="0" eaLnBrk="1" fontAlgn="ctr" latinLnBrk="0" hangingPunct="1"/>
                      <a:r>
                        <a:rPr lang="es-CO" sz="1400" b="0" i="0" u="none" strike="noStrike" kern="1200" dirty="0" smtClean="0">
                          <a:solidFill>
                            <a:schemeClr val="dk1"/>
                          </a:solidFill>
                          <a:effectLst/>
                          <a:latin typeface="Arial" panose="020B0604020202020204" pitchFamily="34" charset="0"/>
                          <a:ea typeface="+mn-ea"/>
                          <a:cs typeface="+mn-cs"/>
                        </a:rPr>
                        <a:t>Evitar</a:t>
                      </a:r>
                      <a:r>
                        <a:rPr lang="es-CO" sz="1400" b="0" i="0" u="none" strike="noStrike" kern="1200" baseline="0" dirty="0" smtClean="0">
                          <a:solidFill>
                            <a:schemeClr val="dk1"/>
                          </a:solidFill>
                          <a:effectLst/>
                          <a:latin typeface="Arial" panose="020B0604020202020204" pitchFamily="34" charset="0"/>
                          <a:ea typeface="+mn-ea"/>
                          <a:cs typeface="+mn-cs"/>
                        </a:rPr>
                        <a:t> que las aguas negras puedan generar un daño a la quebrada la </a:t>
                      </a:r>
                      <a:r>
                        <a:rPr lang="es-CO" sz="1400" b="0" i="0" u="none" strike="noStrike" kern="1200" baseline="0" dirty="0" err="1" smtClean="0">
                          <a:solidFill>
                            <a:schemeClr val="dk1"/>
                          </a:solidFill>
                          <a:effectLst/>
                          <a:latin typeface="Arial" panose="020B0604020202020204" pitchFamily="34" charset="0"/>
                          <a:ea typeface="+mn-ea"/>
                          <a:cs typeface="+mn-cs"/>
                        </a:rPr>
                        <a:t>Mielita</a:t>
                      </a:r>
                      <a:endParaRPr lang="es-CO" sz="1400" b="0" i="0" u="none" strike="noStrike" kern="1200" dirty="0">
                        <a:solidFill>
                          <a:schemeClr val="dk1"/>
                        </a:solidFill>
                        <a:effectLst/>
                        <a:latin typeface="Arial" panose="020B0604020202020204" pitchFamily="34" charset="0"/>
                        <a:ea typeface="+mn-ea"/>
                        <a:cs typeface="+mn-cs"/>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Servicios Generales</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2019 - II</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6"/>
                  </a:ext>
                </a:extLst>
              </a:tr>
              <a:tr h="622988">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s-CO" sz="1200" b="1" i="0" u="none" strike="noStrike" dirty="0" smtClean="0">
                          <a:solidFill>
                            <a:srgbClr val="000000"/>
                          </a:solidFill>
                          <a:effectLst/>
                          <a:latin typeface="Arial" panose="020B0604020202020204" pitchFamily="34" charset="0"/>
                        </a:rPr>
                        <a:t>5</a:t>
                      </a:r>
                      <a:endParaRPr lang="es-CO" sz="12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just" defTabSz="457200" rtl="0" eaLnBrk="1" fontAlgn="ctr" latinLnBrk="0" hangingPunct="1"/>
                      <a:r>
                        <a:rPr lang="es-CO" sz="1400" b="0" i="0" u="none" strike="noStrike" kern="1200" dirty="0" smtClean="0">
                          <a:solidFill>
                            <a:schemeClr val="dk1"/>
                          </a:solidFill>
                          <a:effectLst/>
                          <a:latin typeface="Arial" panose="020B0604020202020204" pitchFamily="34" charset="0"/>
                          <a:ea typeface="+mn-ea"/>
                          <a:cs typeface="+mn-cs"/>
                        </a:rPr>
                        <a:t>Instalación</a:t>
                      </a:r>
                      <a:r>
                        <a:rPr lang="es-CO" sz="1400" b="0" i="0" u="none" strike="noStrike" kern="1200" baseline="0" dirty="0" smtClean="0">
                          <a:solidFill>
                            <a:schemeClr val="dk1"/>
                          </a:solidFill>
                          <a:effectLst/>
                          <a:latin typeface="Arial" panose="020B0604020202020204" pitchFamily="34" charset="0"/>
                          <a:ea typeface="+mn-ea"/>
                          <a:cs typeface="+mn-cs"/>
                        </a:rPr>
                        <a:t> conexión toma de agua para riego en zona de protección (parque)</a:t>
                      </a:r>
                      <a:endParaRPr lang="es-CO" sz="1400" b="0" i="0" u="none" strike="noStrike" kern="1200" dirty="0">
                        <a:solidFill>
                          <a:schemeClr val="dk1"/>
                        </a:solidFill>
                        <a:effectLst/>
                        <a:latin typeface="Arial" panose="020B0604020202020204" pitchFamily="34" charset="0"/>
                        <a:ea typeface="+mn-ea"/>
                        <a:cs typeface="+mn-cs"/>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just" defTabSz="457200" rtl="0" eaLnBrk="1" fontAlgn="ctr" latinLnBrk="0" hangingPunct="1"/>
                      <a:r>
                        <a:rPr lang="es-CO" sz="1400" b="0" i="0" u="none" strike="noStrike" kern="1200" dirty="0" smtClean="0">
                          <a:solidFill>
                            <a:schemeClr val="dk1"/>
                          </a:solidFill>
                          <a:effectLst/>
                          <a:latin typeface="Arial" panose="020B0604020202020204" pitchFamily="34" charset="0"/>
                          <a:ea typeface="+mn-ea"/>
                          <a:cs typeface="+mn-cs"/>
                        </a:rPr>
                        <a:t>Preservar</a:t>
                      </a:r>
                      <a:r>
                        <a:rPr lang="es-CO" sz="1400" b="0" i="0" u="none" strike="noStrike" kern="1200" baseline="0" dirty="0" smtClean="0">
                          <a:solidFill>
                            <a:schemeClr val="dk1"/>
                          </a:solidFill>
                          <a:effectLst/>
                          <a:latin typeface="Arial" panose="020B0604020202020204" pitchFamily="34" charset="0"/>
                          <a:ea typeface="+mn-ea"/>
                          <a:cs typeface="+mn-cs"/>
                        </a:rPr>
                        <a:t> los jardines sembrados en este sector</a:t>
                      </a:r>
                      <a:endParaRPr lang="es-CO" sz="1400" b="0" i="0" u="none" strike="noStrike" kern="1200" dirty="0">
                        <a:solidFill>
                          <a:schemeClr val="dk1"/>
                        </a:solidFill>
                        <a:effectLst/>
                        <a:latin typeface="Arial" panose="020B0604020202020204" pitchFamily="34" charset="0"/>
                        <a:ea typeface="+mn-ea"/>
                        <a:cs typeface="+mn-cs"/>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Servicios Generales</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400" b="0" i="0" u="none" strike="noStrike" dirty="0" smtClean="0">
                          <a:effectLst/>
                          <a:latin typeface="Arial" panose="020B0604020202020204" pitchFamily="34" charset="0"/>
                        </a:rPr>
                        <a:t>2019 - II</a:t>
                      </a:r>
                      <a:endParaRPr lang="es-CO" sz="1400" b="0" i="0" u="none" strike="noStrike" dirty="0">
                        <a:effectLst/>
                        <a:latin typeface="Arial" panose="020B0604020202020204" pitchFamily="34" charset="0"/>
                      </a:endParaRPr>
                    </a:p>
                  </a:txBody>
                  <a:tcPr marL="9525" marR="9525" marT="9525"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pic>
        <p:nvPicPr>
          <p:cNvPr id="6" name="Imagen 5"/>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3116239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p:cNvSpPr/>
          <p:nvPr/>
        </p:nvSpPr>
        <p:spPr>
          <a:xfrm>
            <a:off x="2000414" y="674552"/>
            <a:ext cx="8568952" cy="4708981"/>
          </a:xfrm>
          <a:prstGeom prst="rect">
            <a:avLst/>
          </a:prstGeom>
        </p:spPr>
        <p:txBody>
          <a:bodyPr wrap="square">
            <a:spAutoFit/>
          </a:bodyPr>
          <a:lstStyle/>
          <a:p>
            <a:pPr algn="ctr" fontAlgn="base">
              <a:spcBef>
                <a:spcPct val="0"/>
              </a:spcBef>
              <a:spcAft>
                <a:spcPct val="0"/>
              </a:spcAft>
            </a:pPr>
            <a:r>
              <a:rPr lang="es-CO" sz="2000" b="1" dirty="0">
                <a:solidFill>
                  <a:prstClr val="black"/>
                </a:solidFill>
                <a:latin typeface="Arial" charset="0"/>
              </a:rPr>
              <a:t>OBJETIVO </a:t>
            </a:r>
            <a:r>
              <a:rPr lang="es-CO" sz="2000" b="1" dirty="0" smtClean="0">
                <a:solidFill>
                  <a:prstClr val="black"/>
                </a:solidFill>
                <a:latin typeface="Arial" charset="0"/>
              </a:rPr>
              <a:t>1</a:t>
            </a:r>
          </a:p>
          <a:p>
            <a:pPr algn="ctr" fontAlgn="base">
              <a:spcBef>
                <a:spcPct val="0"/>
              </a:spcBef>
              <a:spcAft>
                <a:spcPct val="0"/>
              </a:spcAft>
            </a:pPr>
            <a:endParaRPr lang="es-CO" sz="2000" dirty="0" smtClean="0">
              <a:solidFill>
                <a:prstClr val="black"/>
              </a:solidFill>
              <a:latin typeface="Arial" charset="0"/>
            </a:endParaRP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u="sng" dirty="0">
                <a:solidFill>
                  <a:srgbClr val="FF0000"/>
                </a:solidFill>
                <a:latin typeface="Arial" charset="0"/>
              </a:rPr>
              <a:t>Mejorar la percepción de satisfacción de la comunidad Unilibrista frente a la calidad de los servicios prestados por la universidad</a:t>
            </a:r>
            <a:r>
              <a:rPr lang="es-CO" sz="2000" b="1" dirty="0" smtClean="0">
                <a:solidFill>
                  <a:srgbClr val="FF0000"/>
                </a:solidFill>
                <a:latin typeface="Arial" charset="0"/>
              </a:rPr>
              <a:t>.</a:t>
            </a:r>
          </a:p>
          <a:p>
            <a:pPr algn="ctr" fontAlgn="base">
              <a:spcBef>
                <a:spcPct val="0"/>
              </a:spcBef>
              <a:spcAft>
                <a:spcPct val="0"/>
              </a:spcAft>
            </a:pPr>
            <a:endParaRPr lang="es-CO" sz="2000" dirty="0" smtClean="0">
              <a:solidFill>
                <a:prstClr val="black"/>
              </a:solidFill>
              <a:latin typeface="Arial" charset="0"/>
            </a:endParaRP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dirty="0">
                <a:solidFill>
                  <a:prstClr val="black"/>
                </a:solidFill>
                <a:latin typeface="Arial" charset="0"/>
              </a:rPr>
              <a:t>Satisfacción del cliente y retroalimentación de las partes interesadas</a:t>
            </a:r>
            <a:r>
              <a:rPr lang="es-CO" sz="2000" b="1" dirty="0" smtClean="0">
                <a:solidFill>
                  <a:prstClr val="black"/>
                </a:solidFill>
                <a:latin typeface="Arial" charset="0"/>
              </a:rPr>
              <a:t>:</a:t>
            </a: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dirty="0" smtClean="0">
                <a:solidFill>
                  <a:srgbClr val="FF0000"/>
                </a:solidFill>
                <a:latin typeface="Arial" charset="0"/>
              </a:rPr>
              <a:t>Encuestas</a:t>
            </a:r>
          </a:p>
          <a:p>
            <a:pPr algn="ctr" fontAlgn="base">
              <a:spcBef>
                <a:spcPct val="0"/>
              </a:spcBef>
              <a:spcAft>
                <a:spcPct val="0"/>
              </a:spcAft>
            </a:pPr>
            <a:endParaRPr lang="es-CO" sz="2000" dirty="0">
              <a:solidFill>
                <a:srgbClr val="FF0000"/>
              </a:solidFill>
              <a:latin typeface="Arial" charset="0"/>
            </a:endParaRPr>
          </a:p>
          <a:p>
            <a:pPr algn="ctr" fontAlgn="base">
              <a:spcBef>
                <a:spcPct val="0"/>
              </a:spcBef>
              <a:spcAft>
                <a:spcPct val="0"/>
              </a:spcAft>
            </a:pPr>
            <a:r>
              <a:rPr lang="es-CO" sz="2000" b="1" dirty="0">
                <a:solidFill>
                  <a:srgbClr val="FF0000"/>
                </a:solidFill>
                <a:latin typeface="Arial" charset="0"/>
              </a:rPr>
              <a:t>Calificaciones de </a:t>
            </a:r>
            <a:r>
              <a:rPr lang="es-CO" sz="2000" b="1" dirty="0" smtClean="0">
                <a:solidFill>
                  <a:srgbClr val="FF0000"/>
                </a:solidFill>
                <a:latin typeface="Arial" charset="0"/>
              </a:rPr>
              <a:t>Servicio</a:t>
            </a:r>
            <a:endParaRPr lang="es-CO" sz="2000" b="1" dirty="0">
              <a:solidFill>
                <a:srgbClr val="FF0000"/>
              </a:solidFill>
              <a:latin typeface="Arial" charset="0"/>
            </a:endParaRPr>
          </a:p>
          <a:p>
            <a:pPr algn="ctr" fontAlgn="base">
              <a:spcBef>
                <a:spcPct val="0"/>
              </a:spcBef>
              <a:spcAft>
                <a:spcPct val="0"/>
              </a:spcAft>
            </a:pPr>
            <a:endParaRPr lang="es-CO" sz="2000" dirty="0">
              <a:solidFill>
                <a:srgbClr val="FF0000"/>
              </a:solidFill>
              <a:latin typeface="Arial" charset="0"/>
            </a:endParaRPr>
          </a:p>
          <a:p>
            <a:pPr algn="ctr" fontAlgn="base">
              <a:spcBef>
                <a:spcPct val="0"/>
              </a:spcBef>
              <a:spcAft>
                <a:spcPct val="0"/>
              </a:spcAft>
            </a:pPr>
            <a:r>
              <a:rPr lang="es-CO" sz="2000" b="1" dirty="0" smtClean="0">
                <a:solidFill>
                  <a:srgbClr val="FF0000"/>
                </a:solidFill>
                <a:latin typeface="Arial" charset="0"/>
              </a:rPr>
              <a:t>Quejas</a:t>
            </a:r>
            <a:endParaRPr lang="es-CO" sz="2000" dirty="0">
              <a:solidFill>
                <a:srgbClr val="FF0000"/>
              </a:solidFill>
              <a:latin typeface="Arial" charset="0"/>
            </a:endParaRPr>
          </a:p>
        </p:txBody>
      </p:sp>
      <p:pic>
        <p:nvPicPr>
          <p:cNvPr id="3" name="Imagen 2"/>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2604151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252127" y="307221"/>
            <a:ext cx="9765974" cy="833142"/>
          </a:xfrm>
          <a:prstGeom prst="rect">
            <a:avLst/>
          </a:prstGeom>
        </p:spPr>
        <p:txBody>
          <a:bodyPr vert="horz" lIns="91440" tIns="45720" rIns="91440" bIns="45720" rtlCol="0" anchor="ctr">
            <a:normAutofit fontScale="4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0" fontAlgn="auto" latinLnBrk="0" hangingPunct="0">
              <a:lnSpc>
                <a:spcPct val="100000"/>
              </a:lnSpc>
              <a:spcBef>
                <a:spcPct val="0"/>
              </a:spcBef>
              <a:spcAft>
                <a:spcPts val="0"/>
              </a:spcAft>
              <a:buClrTx/>
              <a:buSzTx/>
              <a:buFontTx/>
              <a:buNone/>
              <a:tabLst/>
              <a:defRPr/>
            </a:pPr>
            <a:r>
              <a:rPr kumimoji="0" lang="es-ES" sz="3400" b="1" i="0" u="none" strike="noStrike" kern="1200" cap="none" spc="0" normalizeH="0" baseline="0" noProof="0" dirty="0" smtClean="0">
                <a:ln>
                  <a:noFill/>
                </a:ln>
                <a:solidFill>
                  <a:srgbClr val="FF3300"/>
                </a:solidFill>
                <a:effectLst/>
                <a:uLnTx/>
                <a:uFillTx/>
                <a:latin typeface="Calibri"/>
                <a:ea typeface="+mj-ea"/>
                <a:cs typeface="+mj-cs"/>
              </a:rPr>
              <a:t> </a:t>
            </a:r>
            <a:r>
              <a:rPr kumimoji="0" lang="es-ES" sz="4600" b="1" i="0" u="none" strike="noStrike" kern="1200" cap="none" spc="0" normalizeH="0" baseline="0" noProof="0" dirty="0" smtClean="0">
                <a:ln>
                  <a:noFill/>
                </a:ln>
                <a:solidFill>
                  <a:srgbClr val="FF3300"/>
                </a:solidFill>
                <a:effectLst/>
                <a:uLnTx/>
                <a:uFillTx/>
                <a:latin typeface="Calibri"/>
                <a:ea typeface="+mj-ea"/>
                <a:cs typeface="+mj-cs"/>
              </a:rPr>
              <a:t> </a:t>
            </a:r>
            <a:r>
              <a:rPr kumimoji="0" lang="es-MX" sz="3400" b="1" i="0" u="none" strike="noStrike" kern="0" cap="none" spc="0" normalizeH="0" baseline="0" noProof="0" dirty="0" smtClean="0">
                <a:ln>
                  <a:noFill/>
                </a:ln>
                <a:solidFill>
                  <a:srgbClr val="FF3300"/>
                </a:solidFill>
                <a:effectLst/>
                <a:uLnTx/>
                <a:uFillTx/>
                <a:latin typeface="Calibri"/>
                <a:ea typeface="+mj-ea"/>
                <a:cs typeface="+mj-cs"/>
              </a:rPr>
              <a:t>ENCUESTAS: </a:t>
            </a:r>
            <a:br>
              <a:rPr kumimoji="0" lang="es-MX" sz="3400" b="1" i="0" u="none" strike="noStrike" kern="0" cap="none" spc="0" normalizeH="0" baseline="0" noProof="0" dirty="0" smtClean="0">
                <a:ln>
                  <a:noFill/>
                </a:ln>
                <a:solidFill>
                  <a:srgbClr val="FF3300"/>
                </a:solidFill>
                <a:effectLst/>
                <a:uLnTx/>
                <a:uFillTx/>
                <a:latin typeface="Calibri"/>
                <a:ea typeface="+mj-ea"/>
                <a:cs typeface="+mj-cs"/>
              </a:rPr>
            </a:br>
            <a:r>
              <a:rPr kumimoji="0" lang="es-CO" sz="3000" b="0" i="0" u="none" strike="noStrike" kern="1200" cap="none" spc="0" normalizeH="0" baseline="0" noProof="0" dirty="0" smtClean="0">
                <a:ln>
                  <a:noFill/>
                </a:ln>
                <a:solidFill>
                  <a:sysClr val="windowText" lastClr="000000"/>
                </a:solidFill>
                <a:effectLst/>
                <a:uLnTx/>
                <a:uFillTx/>
                <a:latin typeface="Calibri"/>
                <a:ea typeface="+mj-ea"/>
                <a:cs typeface="+mj-cs"/>
              </a:rPr>
              <a:t>Garantizar que el nivel de satisfacción de la comunidad </a:t>
            </a:r>
            <a:r>
              <a:rPr kumimoji="0" lang="es-CO" sz="3000" b="0" i="0" u="none" strike="noStrike" kern="1200" cap="none" spc="0" normalizeH="0" baseline="0" noProof="0" dirty="0" err="1" smtClean="0">
                <a:ln>
                  <a:noFill/>
                </a:ln>
                <a:solidFill>
                  <a:sysClr val="windowText" lastClr="000000"/>
                </a:solidFill>
                <a:effectLst/>
                <a:uLnTx/>
                <a:uFillTx/>
                <a:latin typeface="Calibri"/>
                <a:ea typeface="+mj-ea"/>
                <a:cs typeface="+mj-cs"/>
              </a:rPr>
              <a:t>Unilibrista</a:t>
            </a:r>
            <a:r>
              <a:rPr kumimoji="0" lang="es-CO" sz="3000" b="0" i="0" u="none" strike="noStrike" kern="1200" cap="none" spc="0" normalizeH="0" baseline="0" noProof="0" dirty="0" smtClean="0">
                <a:ln>
                  <a:noFill/>
                </a:ln>
                <a:solidFill>
                  <a:sysClr val="windowText" lastClr="000000"/>
                </a:solidFill>
                <a:effectLst/>
                <a:uLnTx/>
                <a:uFillTx/>
                <a:latin typeface="Calibri"/>
                <a:ea typeface="+mj-ea"/>
                <a:cs typeface="+mj-cs"/>
              </a:rPr>
              <a:t> frente a la calidad de los servicios prestados por la universidad se encuentre como mínimo en un 80%.</a:t>
            </a:r>
            <a:r>
              <a:rPr kumimoji="0" lang="es-CO" sz="2000" b="0" i="0" u="none" strike="noStrike" kern="1200" cap="none" spc="0" normalizeH="0" baseline="0" noProof="0" dirty="0" smtClean="0">
                <a:ln>
                  <a:noFill/>
                </a:ln>
                <a:solidFill>
                  <a:sysClr val="windowText" lastClr="000000"/>
                </a:solidFill>
                <a:effectLst/>
                <a:uLnTx/>
                <a:uFillTx/>
                <a:latin typeface="Calibri"/>
                <a:ea typeface="+mj-ea"/>
                <a:cs typeface="+mj-cs"/>
              </a:rPr>
              <a:t/>
            </a:r>
            <a:br>
              <a:rPr kumimoji="0" lang="es-CO" sz="2000" b="0" i="0" u="none" strike="noStrike" kern="1200" cap="none" spc="0" normalizeH="0" baseline="0" noProof="0" dirty="0" smtClean="0">
                <a:ln>
                  <a:noFill/>
                </a:ln>
                <a:solidFill>
                  <a:sysClr val="windowText" lastClr="000000"/>
                </a:solidFill>
                <a:effectLst/>
                <a:uLnTx/>
                <a:uFillTx/>
                <a:latin typeface="Calibri"/>
                <a:ea typeface="+mj-ea"/>
                <a:cs typeface="+mj-cs"/>
              </a:rPr>
            </a:br>
            <a:endParaRPr kumimoji="0" lang="es-ES" sz="2000" b="1" i="0" u="none" strike="noStrike" kern="0" cap="none" spc="0" normalizeH="0" baseline="0" noProof="0" dirty="0">
              <a:ln>
                <a:noFill/>
              </a:ln>
              <a:solidFill>
                <a:srgbClr val="FF3300"/>
              </a:solidFill>
              <a:effectLst/>
              <a:uLnTx/>
              <a:uFillTx/>
              <a:latin typeface="Calibri"/>
              <a:ea typeface="+mj-ea"/>
              <a:cs typeface="+mj-cs"/>
            </a:endParaRPr>
          </a:p>
        </p:txBody>
      </p:sp>
      <p:graphicFrame>
        <p:nvGraphicFramePr>
          <p:cNvPr id="5" name="1 Tabla"/>
          <p:cNvGraphicFramePr>
            <a:graphicFrameLocks noGrp="1"/>
          </p:cNvGraphicFramePr>
          <p:nvPr>
            <p:extLst>
              <p:ext uri="{D42A27DB-BD31-4B8C-83A1-F6EECF244321}">
                <p14:modId xmlns:p14="http://schemas.microsoft.com/office/powerpoint/2010/main" val="1167526317"/>
              </p:ext>
            </p:extLst>
          </p:nvPr>
        </p:nvGraphicFramePr>
        <p:xfrm>
          <a:off x="586553" y="1228805"/>
          <a:ext cx="9458966" cy="1373430"/>
        </p:xfrm>
        <a:graphic>
          <a:graphicData uri="http://schemas.openxmlformats.org/drawingml/2006/table">
            <a:tbl>
              <a:tblPr/>
              <a:tblGrid>
                <a:gridCol w="1212944">
                  <a:extLst>
                    <a:ext uri="{9D8B030D-6E8A-4147-A177-3AD203B41FA5}">
                      <a16:colId xmlns:a16="http://schemas.microsoft.com/office/drawing/2014/main" val="20000"/>
                    </a:ext>
                  </a:extLst>
                </a:gridCol>
                <a:gridCol w="485177">
                  <a:extLst>
                    <a:ext uri="{9D8B030D-6E8A-4147-A177-3AD203B41FA5}">
                      <a16:colId xmlns:a16="http://schemas.microsoft.com/office/drawing/2014/main" val="20001"/>
                    </a:ext>
                  </a:extLst>
                </a:gridCol>
                <a:gridCol w="646904">
                  <a:extLst>
                    <a:ext uri="{9D8B030D-6E8A-4147-A177-3AD203B41FA5}">
                      <a16:colId xmlns:a16="http://schemas.microsoft.com/office/drawing/2014/main" val="20002"/>
                    </a:ext>
                  </a:extLst>
                </a:gridCol>
                <a:gridCol w="514591">
                  <a:extLst>
                    <a:ext uri="{9D8B030D-6E8A-4147-A177-3AD203B41FA5}">
                      <a16:colId xmlns:a16="http://schemas.microsoft.com/office/drawing/2014/main" val="20003"/>
                    </a:ext>
                  </a:extLst>
                </a:gridCol>
                <a:gridCol w="714903">
                  <a:extLst>
                    <a:ext uri="{9D8B030D-6E8A-4147-A177-3AD203B41FA5}">
                      <a16:colId xmlns:a16="http://schemas.microsoft.com/office/drawing/2014/main" val="20004"/>
                    </a:ext>
                  </a:extLst>
                </a:gridCol>
                <a:gridCol w="560363">
                  <a:extLst>
                    <a:ext uri="{9D8B030D-6E8A-4147-A177-3AD203B41FA5}">
                      <a16:colId xmlns:a16="http://schemas.microsoft.com/office/drawing/2014/main" val="20005"/>
                    </a:ext>
                  </a:extLst>
                </a:gridCol>
                <a:gridCol w="437596">
                  <a:extLst>
                    <a:ext uri="{9D8B030D-6E8A-4147-A177-3AD203B41FA5}">
                      <a16:colId xmlns:a16="http://schemas.microsoft.com/office/drawing/2014/main" val="20006"/>
                    </a:ext>
                  </a:extLst>
                </a:gridCol>
                <a:gridCol w="656393">
                  <a:extLst>
                    <a:ext uri="{9D8B030D-6E8A-4147-A177-3AD203B41FA5}">
                      <a16:colId xmlns:a16="http://schemas.microsoft.com/office/drawing/2014/main" val="20007"/>
                    </a:ext>
                  </a:extLst>
                </a:gridCol>
                <a:gridCol w="510528">
                  <a:extLst>
                    <a:ext uri="{9D8B030D-6E8A-4147-A177-3AD203B41FA5}">
                      <a16:colId xmlns:a16="http://schemas.microsoft.com/office/drawing/2014/main" val="20008"/>
                    </a:ext>
                  </a:extLst>
                </a:gridCol>
                <a:gridCol w="583461">
                  <a:extLst>
                    <a:ext uri="{9D8B030D-6E8A-4147-A177-3AD203B41FA5}">
                      <a16:colId xmlns:a16="http://schemas.microsoft.com/office/drawing/2014/main" val="20009"/>
                    </a:ext>
                  </a:extLst>
                </a:gridCol>
                <a:gridCol w="583461">
                  <a:extLst>
                    <a:ext uri="{9D8B030D-6E8A-4147-A177-3AD203B41FA5}">
                      <a16:colId xmlns:a16="http://schemas.microsoft.com/office/drawing/2014/main" val="20010"/>
                    </a:ext>
                  </a:extLst>
                </a:gridCol>
                <a:gridCol w="656393">
                  <a:extLst>
                    <a:ext uri="{9D8B030D-6E8A-4147-A177-3AD203B41FA5}">
                      <a16:colId xmlns:a16="http://schemas.microsoft.com/office/drawing/2014/main" val="20011"/>
                    </a:ext>
                  </a:extLst>
                </a:gridCol>
                <a:gridCol w="948126">
                  <a:extLst>
                    <a:ext uri="{9D8B030D-6E8A-4147-A177-3AD203B41FA5}">
                      <a16:colId xmlns:a16="http://schemas.microsoft.com/office/drawing/2014/main" val="3286582599"/>
                    </a:ext>
                  </a:extLst>
                </a:gridCol>
                <a:gridCol w="948126">
                  <a:extLst>
                    <a:ext uri="{9D8B030D-6E8A-4147-A177-3AD203B41FA5}">
                      <a16:colId xmlns:a16="http://schemas.microsoft.com/office/drawing/2014/main" val="1732879023"/>
                    </a:ext>
                  </a:extLst>
                </a:gridCol>
              </a:tblGrid>
              <a:tr h="415445">
                <a:tc gridSpan="14">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800" b="1" i="0" u="none" strike="noStrike" dirty="0" smtClean="0">
                          <a:solidFill>
                            <a:srgbClr val="FF0000"/>
                          </a:solidFill>
                          <a:effectLst/>
                          <a:latin typeface="+mn-lt"/>
                        </a:rPr>
                        <a:t>(</a:t>
                      </a:r>
                      <a:r>
                        <a:rPr lang="es-CO" sz="1800" b="1" i="0" u="none" strike="noStrike" baseline="0" dirty="0" smtClean="0">
                          <a:solidFill>
                            <a:srgbClr val="FF0000"/>
                          </a:solidFill>
                          <a:effectLst/>
                          <a:latin typeface="+mn-lt"/>
                        </a:rPr>
                        <a:t>Estudiantes:  1.626, </a:t>
                      </a:r>
                      <a:r>
                        <a:rPr lang="es-CO" sz="1800" b="1" i="0" u="none" strike="noStrike" dirty="0" smtClean="0">
                          <a:solidFill>
                            <a:srgbClr val="FF0000"/>
                          </a:solidFill>
                          <a:effectLst/>
                          <a:latin typeface="+mn-lt"/>
                        </a:rPr>
                        <a:t>Docentes: 170, Administrativos: 77)</a:t>
                      </a:r>
                      <a:endParaRPr lang="es-CO" sz="1800" b="1" i="0" u="none" strike="noStrike" dirty="0">
                        <a:solidFill>
                          <a:srgbClr val="FF0000"/>
                        </a:solidFill>
                        <a:effectLst/>
                        <a:latin typeface="+mn-lt"/>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pPr algn="ctr" rtl="0" fontAlgn="ctr"/>
                      <a:endParaRPr lang="es-CO" sz="1800" b="1" i="0" u="none" strike="noStrike" dirty="0">
                        <a:solidFill>
                          <a:srgbClr val="FF0000"/>
                        </a:solidFill>
                        <a:effectLst/>
                        <a:latin typeface="+mn-lt"/>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extLst>
                  <a:ext uri="{0D108BD9-81ED-4DB2-BD59-A6C34878D82A}">
                    <a16:rowId xmlns:a16="http://schemas.microsoft.com/office/drawing/2014/main" val="10000"/>
                  </a:ext>
                </a:extLst>
              </a:tr>
              <a:tr h="29262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400" b="0" i="0" u="none" strike="noStrike" dirty="0">
                          <a:solidFill>
                            <a:srgbClr val="FF0000"/>
                          </a:solidFill>
                          <a:effectLst/>
                          <a:latin typeface="Calibri"/>
                        </a:rPr>
                        <a:t>AÑO</a:t>
                      </a: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050" b="0" i="0" u="none" strike="noStrike" dirty="0">
                          <a:solidFill>
                            <a:srgbClr val="FF0000"/>
                          </a:solidFill>
                          <a:effectLst/>
                          <a:latin typeface="Calibri"/>
                        </a:rPr>
                        <a:t>2006</a:t>
                      </a: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050" b="0" i="0" u="none" strike="noStrike" dirty="0">
                          <a:solidFill>
                            <a:srgbClr val="FF0000"/>
                          </a:solidFill>
                          <a:effectLst/>
                          <a:latin typeface="Calibri"/>
                        </a:rPr>
                        <a:t>2007</a:t>
                      </a: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050" b="0" i="0" u="none" strike="noStrike" dirty="0">
                          <a:solidFill>
                            <a:srgbClr val="FF0000"/>
                          </a:solidFill>
                          <a:effectLst/>
                          <a:latin typeface="Calibri"/>
                        </a:rPr>
                        <a:t>2008</a:t>
                      </a: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050" b="0" i="0" u="none" strike="noStrike" dirty="0">
                          <a:solidFill>
                            <a:srgbClr val="FF0000"/>
                          </a:solidFill>
                          <a:effectLst/>
                          <a:latin typeface="Calibri"/>
                        </a:rPr>
                        <a:t>2009</a:t>
                      </a: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050" b="0" i="0" u="none" strike="noStrike">
                          <a:solidFill>
                            <a:srgbClr val="FF0000"/>
                          </a:solidFill>
                          <a:effectLst/>
                          <a:latin typeface="Calibri"/>
                        </a:rPr>
                        <a:t>2010</a:t>
                      </a:r>
                      <a:endParaRPr lang="es-CO" sz="1050" b="0" i="0" u="none" strike="noStrike" dirty="0">
                        <a:solidFill>
                          <a:srgbClr val="FF0000"/>
                        </a:solidFill>
                        <a:effectLst/>
                        <a:latin typeface="Calibri"/>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050" b="0" i="0" u="none" strike="noStrike" dirty="0">
                          <a:solidFill>
                            <a:srgbClr val="FF0000"/>
                          </a:solidFill>
                          <a:effectLst/>
                          <a:latin typeface="Calibri"/>
                        </a:rPr>
                        <a:t>2011</a:t>
                      </a: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050" b="0" i="0" u="none" strike="noStrike" dirty="0">
                          <a:solidFill>
                            <a:srgbClr val="FF0000"/>
                          </a:solidFill>
                          <a:effectLst/>
                          <a:latin typeface="Calibri"/>
                        </a:rPr>
                        <a:t>2012</a:t>
                      </a: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050" b="0" i="0" u="none" strike="noStrike" dirty="0">
                          <a:solidFill>
                            <a:srgbClr val="FF0000"/>
                          </a:solidFill>
                          <a:effectLst/>
                          <a:latin typeface="Calibri"/>
                        </a:rPr>
                        <a:t>2013</a:t>
                      </a: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050" b="0" i="0" u="none" strike="noStrike" dirty="0">
                          <a:solidFill>
                            <a:srgbClr val="FF0000"/>
                          </a:solidFill>
                          <a:effectLst/>
                          <a:latin typeface="Arial"/>
                        </a:rPr>
                        <a:t>2014</a:t>
                      </a: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457200" rtl="0" eaLnBrk="1" fontAlgn="ctr" latinLnBrk="0" hangingPunct="1"/>
                      <a:r>
                        <a:rPr lang="es-CO" sz="1100" b="0" i="0" u="none" strike="noStrike" kern="1200" dirty="0">
                          <a:solidFill>
                            <a:srgbClr val="FF0000"/>
                          </a:solidFill>
                          <a:effectLst/>
                          <a:latin typeface="Arial"/>
                          <a:ea typeface="+mn-ea"/>
                          <a:cs typeface="+mn-cs"/>
                        </a:rPr>
                        <a:t>2015</a:t>
                      </a: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457200" rtl="0" eaLnBrk="1" fontAlgn="ctr" latinLnBrk="0" hangingPunct="1"/>
                      <a:r>
                        <a:rPr lang="es-CO" sz="1100" b="0" i="0" u="none" strike="noStrike" kern="1200" dirty="0">
                          <a:solidFill>
                            <a:srgbClr val="FF0000"/>
                          </a:solidFill>
                          <a:effectLst/>
                          <a:latin typeface="Arial"/>
                          <a:ea typeface="+mn-ea"/>
                          <a:cs typeface="+mn-cs"/>
                        </a:rPr>
                        <a:t>2016</a:t>
                      </a: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457200" rtl="0" eaLnBrk="1" fontAlgn="ctr" latinLnBrk="0" hangingPunct="1"/>
                      <a:r>
                        <a:rPr lang="es-CO" sz="1100" b="0" i="0" u="none" strike="noStrike" kern="1200" dirty="0" smtClean="0">
                          <a:solidFill>
                            <a:srgbClr val="FF0000"/>
                          </a:solidFill>
                          <a:effectLst/>
                          <a:latin typeface="Arial"/>
                          <a:ea typeface="+mn-ea"/>
                          <a:cs typeface="+mn-cs"/>
                        </a:rPr>
                        <a:t>2017</a:t>
                      </a:r>
                      <a:endParaRPr lang="es-CO" sz="1100" b="0" i="0" u="none" strike="noStrike" kern="1200" dirty="0">
                        <a:solidFill>
                          <a:srgbClr val="FF0000"/>
                        </a:solidFill>
                        <a:effectLst/>
                        <a:latin typeface="Arial"/>
                        <a:ea typeface="+mn-ea"/>
                        <a:cs typeface="+mn-cs"/>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pPr marL="0" algn="ctr" defTabSz="457200" rtl="0" eaLnBrk="1" fontAlgn="ctr" latinLnBrk="0" hangingPunct="1"/>
                      <a:r>
                        <a:rPr lang="es-CO" sz="1100" b="1" i="0" u="none" strike="noStrike" kern="1200" dirty="0" smtClean="0">
                          <a:solidFill>
                            <a:schemeClr val="tx1"/>
                          </a:solidFill>
                          <a:effectLst/>
                          <a:latin typeface="Arial"/>
                          <a:ea typeface="+mn-ea"/>
                          <a:cs typeface="+mn-cs"/>
                        </a:rPr>
                        <a:t>2018</a:t>
                      </a:r>
                      <a:endParaRPr lang="es-CO" sz="1100" b="1" i="0" u="none" strike="noStrike" kern="1200" dirty="0">
                        <a:solidFill>
                          <a:schemeClr val="tx1"/>
                        </a:solidFill>
                        <a:effectLst/>
                        <a:latin typeface="Arial"/>
                        <a:ea typeface="+mn-ea"/>
                        <a:cs typeface="+mn-cs"/>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extLst>
                  <a:ext uri="{0D108BD9-81ED-4DB2-BD59-A6C34878D82A}">
                    <a16:rowId xmlns:a16="http://schemas.microsoft.com/office/drawing/2014/main" val="10001"/>
                  </a:ext>
                </a:extLst>
              </a:tr>
              <a:tr h="33267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600" b="0" i="0" u="none" strike="noStrike" dirty="0">
                          <a:solidFill>
                            <a:srgbClr val="000000"/>
                          </a:solidFill>
                          <a:effectLst/>
                          <a:latin typeface="Calibri"/>
                        </a:rPr>
                        <a:t>%</a:t>
                      </a: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67,9%</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70%</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68,9%</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63,5%</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N/A</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N/A</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88,17%</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N/A</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N/A</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N/A</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600" b="0" i="0" u="none" strike="noStrike" dirty="0" smtClean="0">
                          <a:solidFill>
                            <a:srgbClr val="000000"/>
                          </a:solidFill>
                          <a:effectLst/>
                          <a:latin typeface="Arial"/>
                        </a:rPr>
                        <a:t>73%</a:t>
                      </a:r>
                      <a:endParaRPr lang="es-CO" sz="16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457200" rtl="0" eaLnBrk="1" fontAlgn="ctr" latinLnBrk="0" hangingPunct="1"/>
                      <a:r>
                        <a:rPr lang="es-CO" sz="1100" b="1" i="0" u="none" strike="noStrike" kern="1200" dirty="0" smtClean="0">
                          <a:solidFill>
                            <a:srgbClr val="000000"/>
                          </a:solidFill>
                          <a:effectLst/>
                          <a:latin typeface="Arial"/>
                          <a:ea typeface="+mn-ea"/>
                          <a:cs typeface="+mn-cs"/>
                        </a:rPr>
                        <a:t>77,30%</a:t>
                      </a:r>
                      <a:endParaRPr lang="es-CO" sz="1100" b="1" i="0" u="none" strike="noStrike" kern="1200" dirty="0">
                        <a:solidFill>
                          <a:srgbClr val="000000"/>
                        </a:solidFill>
                        <a:effectLst/>
                        <a:latin typeface="Arial"/>
                        <a:ea typeface="+mn-ea"/>
                        <a:cs typeface="+mn-cs"/>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algn="ctr" defTabSz="457200" rtl="0" eaLnBrk="1" fontAlgn="ctr" latinLnBrk="0" hangingPunct="1"/>
                      <a:r>
                        <a:rPr lang="es-CO" sz="1000" b="1" i="0" u="none" strike="noStrike" kern="1200" dirty="0" smtClean="0">
                          <a:solidFill>
                            <a:schemeClr val="tx1"/>
                          </a:solidFill>
                          <a:effectLst/>
                          <a:latin typeface="Arial"/>
                          <a:ea typeface="+mn-ea"/>
                          <a:cs typeface="+mn-cs"/>
                        </a:rPr>
                        <a:t>Necesidades</a:t>
                      </a:r>
                      <a:r>
                        <a:rPr lang="es-CO" sz="1000" b="1" i="0" u="none" strike="noStrike" kern="1200" baseline="0" dirty="0" smtClean="0">
                          <a:solidFill>
                            <a:schemeClr val="tx1"/>
                          </a:solidFill>
                          <a:effectLst/>
                          <a:latin typeface="Arial"/>
                          <a:ea typeface="+mn-ea"/>
                          <a:cs typeface="+mn-cs"/>
                        </a:rPr>
                        <a:t> y expectativas</a:t>
                      </a:r>
                      <a:endParaRPr lang="es-CO" sz="1000" b="1" i="0" u="none" strike="noStrike" kern="1200" dirty="0">
                        <a:solidFill>
                          <a:schemeClr val="tx1"/>
                        </a:solidFill>
                        <a:effectLst/>
                        <a:latin typeface="Arial"/>
                        <a:ea typeface="+mn-ea"/>
                        <a:cs typeface="+mn-cs"/>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02"/>
                  </a:ext>
                </a:extLst>
              </a:tr>
              <a:tr h="33267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600" b="0" i="0" u="none" strike="noStrike" dirty="0">
                          <a:solidFill>
                            <a:srgbClr val="000000"/>
                          </a:solidFill>
                          <a:effectLst/>
                          <a:latin typeface="Calibri"/>
                        </a:rPr>
                        <a:t>Muestra </a:t>
                      </a: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139</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347</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317</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306</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N/A</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N/A</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370</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N/A</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N/A</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100" b="0" i="0" u="none" strike="noStrike" dirty="0" smtClean="0">
                          <a:solidFill>
                            <a:srgbClr val="000000"/>
                          </a:solidFill>
                          <a:effectLst/>
                          <a:latin typeface="Arial"/>
                        </a:rPr>
                        <a:t>N/A</a:t>
                      </a:r>
                      <a:endParaRPr lang="es-CO" sz="11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rtl="0" fontAlgn="ctr"/>
                      <a:r>
                        <a:rPr lang="es-CO" sz="1600" b="0" i="0" u="none" strike="noStrike" dirty="0" smtClean="0">
                          <a:solidFill>
                            <a:srgbClr val="000000"/>
                          </a:solidFill>
                          <a:effectLst/>
                          <a:latin typeface="Arial"/>
                        </a:rPr>
                        <a:t>973</a:t>
                      </a:r>
                      <a:endParaRPr lang="es-CO" sz="1600" b="0" i="0" u="none" strike="noStrike" dirty="0">
                        <a:solidFill>
                          <a:srgbClr val="000000"/>
                        </a:solidFill>
                        <a:effectLst/>
                        <a:latin typeface="Arial"/>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457200" rtl="0" eaLnBrk="1" fontAlgn="ctr" latinLnBrk="0" hangingPunct="1"/>
                      <a:r>
                        <a:rPr lang="es-CO" sz="1100" b="1" i="0" u="none" strike="noStrike" kern="1200" dirty="0" smtClean="0">
                          <a:solidFill>
                            <a:srgbClr val="000000"/>
                          </a:solidFill>
                          <a:effectLst/>
                          <a:latin typeface="Arial"/>
                          <a:ea typeface="+mn-ea"/>
                          <a:cs typeface="+mn-cs"/>
                        </a:rPr>
                        <a:t>1.873</a:t>
                      </a:r>
                      <a:endParaRPr lang="es-CO" sz="1100" b="1" i="0" u="none" strike="noStrike" kern="1200" dirty="0">
                        <a:solidFill>
                          <a:srgbClr val="000000"/>
                        </a:solidFill>
                        <a:effectLst/>
                        <a:latin typeface="Arial"/>
                        <a:ea typeface="+mn-ea"/>
                        <a:cs typeface="+mn-cs"/>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algn="ctr" defTabSz="457200" rtl="0" eaLnBrk="1" fontAlgn="ctr" latinLnBrk="0" hangingPunct="1"/>
                      <a:r>
                        <a:rPr lang="es-CO" sz="1100" b="1" i="0" u="none" strike="noStrike" kern="1200" dirty="0" smtClean="0">
                          <a:solidFill>
                            <a:schemeClr val="tx1"/>
                          </a:solidFill>
                          <a:effectLst/>
                          <a:latin typeface="Arial"/>
                          <a:ea typeface="+mn-ea"/>
                          <a:cs typeface="+mn-cs"/>
                        </a:rPr>
                        <a:t>157</a:t>
                      </a:r>
                      <a:endParaRPr lang="es-CO" sz="1100" b="1" i="0" u="none" strike="noStrike" kern="1200" dirty="0">
                        <a:solidFill>
                          <a:schemeClr val="tx1"/>
                        </a:solidFill>
                        <a:effectLst/>
                        <a:latin typeface="Arial"/>
                        <a:ea typeface="+mn-ea"/>
                        <a:cs typeface="+mn-cs"/>
                      </a:endParaRPr>
                    </a:p>
                  </a:txBody>
                  <a:tcPr marL="9352" marR="9352" marT="9352"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000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060418398"/>
              </p:ext>
            </p:extLst>
          </p:nvPr>
        </p:nvGraphicFramePr>
        <p:xfrm>
          <a:off x="586555" y="2708677"/>
          <a:ext cx="9458965" cy="3164089"/>
        </p:xfrm>
        <a:graphic>
          <a:graphicData uri="http://schemas.openxmlformats.org/drawingml/2006/table">
            <a:tbl>
              <a:tblPr/>
              <a:tblGrid>
                <a:gridCol w="6040922">
                  <a:extLst>
                    <a:ext uri="{9D8B030D-6E8A-4147-A177-3AD203B41FA5}">
                      <a16:colId xmlns:a16="http://schemas.microsoft.com/office/drawing/2014/main" val="1019929792"/>
                    </a:ext>
                  </a:extLst>
                </a:gridCol>
                <a:gridCol w="1110864">
                  <a:extLst>
                    <a:ext uri="{9D8B030D-6E8A-4147-A177-3AD203B41FA5}">
                      <a16:colId xmlns:a16="http://schemas.microsoft.com/office/drawing/2014/main" val="2215739310"/>
                    </a:ext>
                  </a:extLst>
                </a:gridCol>
                <a:gridCol w="2307179">
                  <a:extLst>
                    <a:ext uri="{9D8B030D-6E8A-4147-A177-3AD203B41FA5}">
                      <a16:colId xmlns:a16="http://schemas.microsoft.com/office/drawing/2014/main" val="2574997608"/>
                    </a:ext>
                  </a:extLst>
                </a:gridCol>
              </a:tblGrid>
              <a:tr h="899845">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lnSpc>
                          <a:spcPct val="107000"/>
                        </a:lnSpc>
                        <a:spcAft>
                          <a:spcPts val="0"/>
                        </a:spcAft>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 Los espacios de la planta física (puestos de trabajo, baños, aulas de clase, áreas para bienestar, entre otros), se encuentran dotados adecuadamente de tal forma que permite el buen desempeño de las funciones. </a:t>
                      </a:r>
                      <a:r>
                        <a:rPr lang="es-CO" sz="1400" dirty="0" smtClean="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(Administrativos)</a:t>
                      </a:r>
                      <a:endParaRPr lang="es-C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s-CO" sz="1600" b="0" i="0" u="none" strike="noStrike" dirty="0" smtClean="0">
                          <a:solidFill>
                            <a:srgbClr val="000000"/>
                          </a:solidFill>
                          <a:effectLst/>
                          <a:latin typeface="Calibri" panose="020F0502020204030204" pitchFamily="34" charset="0"/>
                        </a:rPr>
                        <a:t>3,95</a:t>
                      </a:r>
                      <a:endParaRPr lang="es-CO" sz="1600" b="0" i="0" u="none" strike="noStrike" dirty="0">
                        <a:solidFill>
                          <a:srgbClr val="000000"/>
                        </a:solidFill>
                        <a:effectLst/>
                        <a:latin typeface="Calibri" panose="020F0502020204030204" pitchFamily="34" charset="0"/>
                      </a:endParaRPr>
                    </a:p>
                  </a:txBody>
                  <a:tcPr marL="7803" marR="7803" marT="780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rowSpan="3">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fontAlgn="ctr"/>
                      <a:r>
                        <a:rPr lang="es-CO" sz="1050" b="1" i="0" u="none" strike="noStrike" dirty="0" smtClean="0">
                          <a:solidFill>
                            <a:srgbClr val="000000"/>
                          </a:solidFill>
                          <a:effectLst/>
                          <a:latin typeface="Calibri" panose="020F0502020204030204" pitchFamily="34" charset="0"/>
                        </a:rPr>
                        <a:t>Causas: </a:t>
                      </a:r>
                    </a:p>
                    <a:p>
                      <a:pPr algn="just" fontAlgn="ctr"/>
                      <a:endParaRPr lang="es-CO" sz="1050" b="0" i="0" u="none" strike="noStrike" dirty="0" smtClean="0">
                        <a:solidFill>
                          <a:srgbClr val="000000"/>
                        </a:solidFill>
                        <a:effectLst/>
                        <a:latin typeface="Calibri" panose="020F0502020204030204" pitchFamily="34" charset="0"/>
                      </a:endParaRPr>
                    </a:p>
                    <a:p>
                      <a:pPr marL="0" indent="0" algn="just" fontAlgn="ctr">
                        <a:buNone/>
                      </a:pPr>
                      <a:r>
                        <a:rPr lang="es-CO" sz="1050" b="0" i="0" u="none" strike="noStrike" baseline="0" dirty="0" smtClean="0">
                          <a:solidFill>
                            <a:srgbClr val="000000"/>
                          </a:solidFill>
                          <a:effectLst/>
                          <a:latin typeface="Calibri" panose="020F0502020204030204" pitchFamily="34" charset="0"/>
                        </a:rPr>
                        <a:t>Desconocimiento de las obras realizadas para mejorar las condiciones de acceso para personas con movilidad reducida.</a:t>
                      </a:r>
                    </a:p>
                    <a:p>
                      <a:pPr marL="0" indent="0" algn="just" fontAlgn="ctr">
                        <a:buNone/>
                      </a:pPr>
                      <a:endParaRPr lang="es-CO" sz="1050" b="0" i="0" u="none" strike="noStrike" baseline="0" dirty="0" smtClean="0">
                        <a:solidFill>
                          <a:srgbClr val="000000"/>
                        </a:solidFill>
                        <a:effectLst/>
                        <a:latin typeface="Calibri" panose="020F0502020204030204" pitchFamily="34" charset="0"/>
                      </a:endParaRPr>
                    </a:p>
                    <a:p>
                      <a:pPr marL="0" indent="0" algn="just" fontAlgn="ctr">
                        <a:buNone/>
                      </a:pPr>
                      <a:r>
                        <a:rPr lang="es-CO" sz="1050" b="1" i="0" u="none" strike="noStrike" baseline="0" dirty="0" smtClean="0">
                          <a:solidFill>
                            <a:srgbClr val="000000"/>
                          </a:solidFill>
                          <a:effectLst/>
                          <a:latin typeface="Calibri" panose="020F0502020204030204" pitchFamily="34" charset="0"/>
                        </a:rPr>
                        <a:t>Acciones Correctivas:</a:t>
                      </a:r>
                    </a:p>
                    <a:p>
                      <a:pPr marL="0" indent="0" algn="just" fontAlgn="ctr">
                        <a:buNone/>
                      </a:pPr>
                      <a:endParaRPr lang="es-CO" sz="1050" b="1" i="0" u="none" strike="noStrike" baseline="0" dirty="0" smtClean="0">
                        <a:solidFill>
                          <a:srgbClr val="000000"/>
                        </a:solidFill>
                        <a:effectLst/>
                        <a:latin typeface="Calibri" panose="020F0502020204030204" pitchFamily="34" charset="0"/>
                      </a:endParaRPr>
                    </a:p>
                    <a:p>
                      <a:pPr marL="0" indent="0" algn="just" fontAlgn="ctr">
                        <a:buNone/>
                      </a:pPr>
                      <a:r>
                        <a:rPr lang="es-CO" sz="1050" b="0" i="0" u="none" strike="noStrike" baseline="0" dirty="0" smtClean="0">
                          <a:solidFill>
                            <a:srgbClr val="000000"/>
                          </a:solidFill>
                          <a:effectLst/>
                          <a:latin typeface="Calibri" panose="020F0502020204030204" pitchFamily="34" charset="0"/>
                        </a:rPr>
                        <a:t>Publicar avisos informando las mejoras en materia de acceso para personas con movilidad reducida de acuerdo al estudio realizado</a:t>
                      </a:r>
                    </a:p>
                    <a:p>
                      <a:pPr marL="228600" indent="-228600" algn="ctr" fontAlgn="ctr">
                        <a:buAutoNum type="arabicPeriod"/>
                      </a:pPr>
                      <a:endParaRPr lang="es-CO" sz="1050" b="0" i="0" u="none" strike="noStrike" baseline="0" dirty="0" smtClean="0">
                        <a:solidFill>
                          <a:srgbClr val="000000"/>
                        </a:solidFill>
                        <a:effectLst/>
                        <a:latin typeface="Calibri" panose="020F0502020204030204" pitchFamily="34" charset="0"/>
                      </a:endParaRPr>
                    </a:p>
                    <a:p>
                      <a:pPr marL="0" indent="0" algn="ctr" fontAlgn="ctr">
                        <a:buNone/>
                      </a:pPr>
                      <a:r>
                        <a:rPr lang="es-CO" sz="1050" b="0" i="0" u="none" strike="noStrike" baseline="0" dirty="0" smtClean="0">
                          <a:solidFill>
                            <a:srgbClr val="000000"/>
                          </a:solidFill>
                          <a:effectLst/>
                          <a:latin typeface="Calibri" panose="020F0502020204030204" pitchFamily="34" charset="0"/>
                        </a:rPr>
                        <a:t> </a:t>
                      </a:r>
                    </a:p>
                    <a:p>
                      <a:pPr marL="228600" indent="-228600" algn="ctr" fontAlgn="ctr">
                        <a:buAutoNum type="arabicPeriod"/>
                      </a:pPr>
                      <a:endParaRPr lang="es-CO" sz="1050" b="0" i="0" u="none" strike="noStrike" dirty="0">
                        <a:solidFill>
                          <a:srgbClr val="000000"/>
                        </a:solidFill>
                        <a:effectLst/>
                        <a:latin typeface="Calibri" panose="020F0502020204030204" pitchFamily="34" charset="0"/>
                      </a:endParaRPr>
                    </a:p>
                  </a:txBody>
                  <a:tcPr marL="7803" marR="7803" marT="780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2832799248"/>
                  </a:ext>
                </a:extLst>
              </a:tr>
              <a:tr h="685585">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just" defTabSz="457200" rtl="0" eaLnBrk="1" fontAlgn="auto" latinLnBrk="0" hangingPunct="1">
                        <a:lnSpc>
                          <a:spcPct val="107000"/>
                        </a:lnSpc>
                        <a:spcBef>
                          <a:spcPts val="0"/>
                        </a:spcBef>
                        <a:spcAft>
                          <a:spcPts val="0"/>
                        </a:spcAft>
                        <a:buClrTx/>
                        <a:buSzTx/>
                        <a:buFontTx/>
                        <a:buNone/>
                        <a:tabLst/>
                        <a:defRPr/>
                      </a:pP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 La planta </a:t>
                      </a:r>
                      <a:r>
                        <a:rPr lang="es-CO" sz="14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física </a:t>
                      </a:r>
                      <a:r>
                        <a:rPr lang="es-C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 la Universidad se adapta a las necesidades de las personas que presentan alguna limitación física</a:t>
                      </a:r>
                      <a:r>
                        <a:rPr lang="es-CO" sz="14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s-CO" sz="1800" baseline="0" dirty="0" smtClean="0">
                          <a:solidFill>
                            <a:srgbClr val="FF0000"/>
                          </a:solidFill>
                          <a:effectLst/>
                        </a:rPr>
                        <a:t>(</a:t>
                      </a:r>
                      <a:r>
                        <a:rPr lang="es-CO" sz="1400" baseline="0" dirty="0" smtClean="0">
                          <a:solidFill>
                            <a:srgbClr val="FF0000"/>
                          </a:solidFill>
                          <a:effectLst/>
                        </a:rPr>
                        <a:t>Estudiantes,  docentes y administrativos)</a:t>
                      </a:r>
                      <a:endParaRPr lang="es-CO" sz="140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s-CO" sz="1600" b="0" i="0" u="none" strike="noStrike" dirty="0" smtClean="0">
                          <a:solidFill>
                            <a:srgbClr val="000000"/>
                          </a:solidFill>
                          <a:effectLst/>
                          <a:latin typeface="Calibri" panose="020F0502020204030204" pitchFamily="34" charset="0"/>
                        </a:rPr>
                        <a:t>3,78</a:t>
                      </a:r>
                      <a:endParaRPr lang="es-CO" sz="1600" b="0" i="0" u="none" strike="noStrike" dirty="0">
                        <a:solidFill>
                          <a:srgbClr val="000000"/>
                        </a:solidFill>
                        <a:effectLst/>
                        <a:latin typeface="Calibri" panose="020F0502020204030204" pitchFamily="34" charset="0"/>
                      </a:endParaRPr>
                    </a:p>
                  </a:txBody>
                  <a:tcPr marL="7803" marR="7803" marT="780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vMerge="1">
                  <a:txBody>
                    <a:bodyPr/>
                    <a:lstStyle/>
                    <a:p>
                      <a:endParaRPr lang="es-CO"/>
                    </a:p>
                  </a:txBody>
                  <a:tcPr/>
                </a:tc>
                <a:extLst>
                  <a:ext uri="{0D108BD9-81ED-4DB2-BD59-A6C34878D82A}">
                    <a16:rowId xmlns:a16="http://schemas.microsoft.com/office/drawing/2014/main" val="1196074857"/>
                  </a:ext>
                </a:extLst>
              </a:tr>
              <a:tr h="157865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fontAlgn="ctr"/>
                      <a:r>
                        <a:rPr lang="es-ES" sz="2800" b="1" i="0" u="none" strike="noStrike" dirty="0" smtClean="0">
                          <a:solidFill>
                            <a:srgbClr val="000000"/>
                          </a:solidFill>
                          <a:effectLst/>
                          <a:latin typeface="Calibri" panose="020F0502020204030204" pitchFamily="34" charset="0"/>
                        </a:rPr>
                        <a:t>RESULTADO</a:t>
                      </a:r>
                      <a:endParaRPr lang="es-ES" sz="2800" b="1" i="0" u="none" strike="noStrike" dirty="0">
                        <a:solidFill>
                          <a:srgbClr val="000000"/>
                        </a:solidFill>
                        <a:effectLst/>
                        <a:latin typeface="Calibri" panose="020F0502020204030204" pitchFamily="34" charset="0"/>
                      </a:endParaRPr>
                    </a:p>
                  </a:txBody>
                  <a:tcPr marL="7803" marR="7803" marT="780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fontAlgn="ctr" latinLnBrk="0" hangingPunct="1"/>
                      <a:r>
                        <a:rPr lang="es-CO" sz="1600" b="1" i="0" u="none" strike="noStrike" kern="1200" dirty="0" smtClean="0">
                          <a:solidFill>
                            <a:srgbClr val="000000"/>
                          </a:solidFill>
                          <a:effectLst/>
                          <a:latin typeface="Calibri" panose="020F0502020204030204" pitchFamily="34" charset="0"/>
                          <a:ea typeface="+mn-ea"/>
                          <a:cs typeface="+mn-cs"/>
                        </a:rPr>
                        <a:t>3,87</a:t>
                      </a:r>
                      <a:endParaRPr lang="es-CO" sz="1600" b="1" i="0" u="none" strike="noStrike" kern="1200" dirty="0">
                        <a:solidFill>
                          <a:srgbClr val="000000"/>
                        </a:solidFill>
                        <a:effectLst/>
                        <a:latin typeface="Calibri" panose="020F0502020204030204" pitchFamily="34" charset="0"/>
                        <a:ea typeface="+mn-ea"/>
                        <a:cs typeface="+mn-cs"/>
                      </a:endParaRPr>
                    </a:p>
                  </a:txBody>
                  <a:tcPr marL="7803" marR="7803" marT="780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vMerge="1">
                  <a:txBody>
                    <a:bodyPr/>
                    <a:lstStyle/>
                    <a:p>
                      <a:pPr algn="ctr" fontAlgn="ctr"/>
                      <a:endParaRPr lang="es-CO" sz="1050" b="0" i="0" u="none" strike="noStrike" dirty="0">
                        <a:solidFill>
                          <a:srgbClr val="000000"/>
                        </a:solidFill>
                        <a:effectLst/>
                        <a:latin typeface="Calibri" panose="020F0502020204030204" pitchFamily="34" charset="0"/>
                      </a:endParaRPr>
                    </a:p>
                  </a:txBody>
                  <a:tcPr marL="7803" marR="7803" marT="7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7444057"/>
                  </a:ext>
                </a:extLst>
              </a:tr>
            </a:tbl>
          </a:graphicData>
        </a:graphic>
      </p:graphicFrame>
      <p:pic>
        <p:nvPicPr>
          <p:cNvPr id="8" name="Imagen 7"/>
          <p:cNvPicPr>
            <a:picLocks noChangeAspect="1"/>
          </p:cNvPicPr>
          <p:nvPr/>
        </p:nvPicPr>
        <p:blipFill>
          <a:blip r:embed="rId3"/>
          <a:stretch>
            <a:fillRect/>
          </a:stretch>
        </p:blipFill>
        <p:spPr>
          <a:xfrm>
            <a:off x="0" y="5894248"/>
            <a:ext cx="12281647" cy="950382"/>
          </a:xfrm>
          <a:prstGeom prst="rect">
            <a:avLst/>
          </a:prstGeom>
        </p:spPr>
      </p:pic>
    </p:spTree>
    <p:extLst>
      <p:ext uri="{BB962C8B-B14F-4D97-AF65-F5344CB8AC3E}">
        <p14:creationId xmlns:p14="http://schemas.microsoft.com/office/powerpoint/2010/main" val="4203863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ítulo 1"/>
          <p:cNvSpPr txBox="1">
            <a:spLocks/>
          </p:cNvSpPr>
          <p:nvPr/>
        </p:nvSpPr>
        <p:spPr>
          <a:xfrm>
            <a:off x="457200" y="274638"/>
            <a:ext cx="9781504"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400" b="1" i="0" u="none" strike="noStrike" kern="1200" cap="none" spc="0" normalizeH="0" baseline="0" noProof="0" dirty="0" smtClean="0">
                <a:ln>
                  <a:noFill/>
                </a:ln>
                <a:solidFill>
                  <a:srgbClr val="FF0000"/>
                </a:solidFill>
                <a:effectLst/>
                <a:uLnTx/>
                <a:uFillTx/>
                <a:latin typeface="Calibri"/>
                <a:ea typeface="+mj-ea"/>
                <a:cs typeface="+mj-cs"/>
              </a:rPr>
              <a:t>En el año 2018 se hizo por  El</a:t>
            </a:r>
            <a:r>
              <a:rPr kumimoji="0" lang="es-CO" sz="2400" b="1" i="0" u="none" strike="noStrike" kern="1200" cap="none" spc="0" normalizeH="0" noProof="0" dirty="0" smtClean="0">
                <a:ln>
                  <a:noFill/>
                </a:ln>
                <a:solidFill>
                  <a:srgbClr val="FF0000"/>
                </a:solidFill>
                <a:effectLst/>
                <a:uLnTx/>
                <a:uFillTx/>
                <a:latin typeface="Calibri"/>
                <a:ea typeface="+mj-ea"/>
                <a:cs typeface="+mj-cs"/>
              </a:rPr>
              <a:t> S</a:t>
            </a:r>
            <a:r>
              <a:rPr kumimoji="0" lang="es-CO" sz="2400" b="1" i="0" u="none" strike="noStrike" kern="1200" cap="none" spc="0" normalizeH="0" baseline="0" noProof="0" dirty="0" smtClean="0">
                <a:ln>
                  <a:noFill/>
                </a:ln>
                <a:solidFill>
                  <a:srgbClr val="FF0000"/>
                </a:solidFill>
                <a:effectLst/>
                <a:uLnTx/>
                <a:uFillTx/>
                <a:latin typeface="Calibri"/>
                <a:ea typeface="+mj-ea"/>
                <a:cs typeface="+mj-cs"/>
              </a:rPr>
              <a:t>istemas de Gestión de la Calidad en el mes de octubre 2018, encuesta a nivel nacional de necesidades y expectativas:</a:t>
            </a:r>
            <a:endParaRPr kumimoji="0" lang="es-CO" sz="4400" b="1" i="0" u="none" strike="noStrike" kern="1200" cap="none" spc="0" normalizeH="0" baseline="0" noProof="0" dirty="0">
              <a:ln>
                <a:noFill/>
              </a:ln>
              <a:solidFill>
                <a:srgbClr val="FF0000"/>
              </a:solidFill>
              <a:effectLst/>
              <a:uLnTx/>
              <a:uFillTx/>
              <a:latin typeface="Calibri"/>
              <a:ea typeface="+mj-ea"/>
              <a:cs typeface="+mj-cs"/>
            </a:endParaRPr>
          </a:p>
        </p:txBody>
      </p:sp>
      <p:sp>
        <p:nvSpPr>
          <p:cNvPr id="5" name="Marcador de contenido 2"/>
          <p:cNvSpPr txBox="1">
            <a:spLocks/>
          </p:cNvSpPr>
          <p:nvPr/>
        </p:nvSpPr>
        <p:spPr>
          <a:xfrm>
            <a:off x="457200" y="1600200"/>
            <a:ext cx="10596282" cy="4525963"/>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s-CO" sz="3200" b="1" i="0" u="none" strike="noStrike" kern="1200" cap="none" spc="0" normalizeH="0" baseline="0" noProof="0" dirty="0" smtClean="0">
                <a:ln>
                  <a:noFill/>
                </a:ln>
                <a:solidFill>
                  <a:sysClr val="windowText" lastClr="000000"/>
                </a:solidFill>
                <a:effectLst/>
                <a:uLnTx/>
                <a:uFillTx/>
                <a:latin typeface="Calibri"/>
                <a:ea typeface="+mn-ea"/>
                <a:cs typeface="+mn-cs"/>
              </a:rPr>
              <a:t>14. Qué necesidades o expectativas tiene del Servicio Generales *</a:t>
            </a:r>
            <a:br>
              <a:rPr kumimoji="0" lang="es-CO" sz="3200" b="1"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t>Seleccione máximo tres, que usted considere con mayor relevancia.</a:t>
            </a:r>
            <a:b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br>
            <a:endPar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defTabSz="457200" rtl="0" eaLnBrk="1" fontAlgn="auto" latinLnBrk="0" hangingPunct="1">
              <a:lnSpc>
                <a:spcPct val="100000"/>
              </a:lnSpc>
              <a:spcBef>
                <a:spcPct val="20000"/>
              </a:spcBef>
              <a:spcAft>
                <a:spcPts val="0"/>
              </a:spcAft>
              <a:buClrTx/>
              <a:buSzTx/>
              <a:buFont typeface="Arial"/>
              <a:buNone/>
              <a:tabLst/>
              <a:defRPr/>
            </a:pPr>
            <a: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t>*Instalaciones, salones y baños limpios e higiénicos.</a:t>
            </a:r>
            <a:b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t>*Instalaciones con sistemas de seguridad</a:t>
            </a:r>
            <a:b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t>*Instalaciones y salones con ventilación e iluminación adecuada</a:t>
            </a:r>
            <a:b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t>*Señalización clara y precisa.</a:t>
            </a:r>
            <a:b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t>*Instalaciones en buen estado y visualmente atractivas</a:t>
            </a:r>
            <a:b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t>*Uso y manejo responsable de los recursos Energéticos</a:t>
            </a:r>
            <a:b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t>*Gestión integral de residuos (Reciclables)</a:t>
            </a:r>
            <a:b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t>*Uso y manejo responsable de los recursos Hídricos</a:t>
            </a:r>
            <a:b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t>*Otras</a:t>
            </a:r>
            <a:b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t>*Ninguna</a:t>
            </a:r>
            <a:br>
              <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rPr>
            </a:br>
            <a:endParaRPr kumimoji="0" lang="es-CO" sz="32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s-CO" sz="32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6" name="Imagen 5"/>
          <p:cNvPicPr>
            <a:picLocks noChangeAspect="1"/>
          </p:cNvPicPr>
          <p:nvPr/>
        </p:nvPicPr>
        <p:blipFill>
          <a:blip r:embed="rId3"/>
          <a:stretch>
            <a:fillRect/>
          </a:stretch>
        </p:blipFill>
        <p:spPr>
          <a:xfrm>
            <a:off x="0" y="5894248"/>
            <a:ext cx="12192000" cy="950382"/>
          </a:xfrm>
          <a:prstGeom prst="rect">
            <a:avLst/>
          </a:prstGeom>
        </p:spPr>
      </p:pic>
    </p:spTree>
    <p:extLst>
      <p:ext uri="{BB962C8B-B14F-4D97-AF65-F5344CB8AC3E}">
        <p14:creationId xmlns:p14="http://schemas.microsoft.com/office/powerpoint/2010/main" val="2187569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886741"/>
          </a:xfrm>
        </p:spPr>
        <p:txBody>
          <a:bodyPr>
            <a:normAutofit fontScale="90000"/>
          </a:bodyPr>
          <a:lstStyle/>
          <a:p>
            <a:pPr lvl="0" defTabSz="457200" fontAlgn="ctr">
              <a:lnSpc>
                <a:spcPct val="100000"/>
              </a:lnSpc>
              <a:spcBef>
                <a:spcPts val="0"/>
              </a:spcBef>
              <a:defRPr/>
            </a:pPr>
            <a:endParaRPr lang="es-CO" dirty="0"/>
          </a:p>
        </p:txBody>
      </p:sp>
      <p:sp>
        <p:nvSpPr>
          <p:cNvPr id="3" name="Subtítulo 2"/>
          <p:cNvSpPr>
            <a:spLocks noGrp="1"/>
          </p:cNvSpPr>
          <p:nvPr>
            <p:ph type="subTitle" idx="1"/>
          </p:nvPr>
        </p:nvSpPr>
        <p:spPr/>
        <p:txBody>
          <a:bodyPr/>
          <a:lstStyle/>
          <a:p>
            <a:endParaRPr lang="es-CO" dirty="0"/>
          </a:p>
        </p:txBody>
      </p:sp>
      <p:graphicFrame>
        <p:nvGraphicFramePr>
          <p:cNvPr id="4" name="Tabla 3"/>
          <p:cNvGraphicFramePr>
            <a:graphicFrameLocks noGrp="1"/>
          </p:cNvGraphicFramePr>
          <p:nvPr>
            <p:extLst>
              <p:ext uri="{D42A27DB-BD31-4B8C-83A1-F6EECF244321}">
                <p14:modId xmlns:p14="http://schemas.microsoft.com/office/powerpoint/2010/main" val="303106830"/>
              </p:ext>
            </p:extLst>
          </p:nvPr>
        </p:nvGraphicFramePr>
        <p:xfrm>
          <a:off x="1524001" y="1276659"/>
          <a:ext cx="9143998" cy="714375"/>
        </p:xfrm>
        <a:graphic>
          <a:graphicData uri="http://schemas.openxmlformats.org/drawingml/2006/table">
            <a:tbl>
              <a:tblPr/>
              <a:tblGrid>
                <a:gridCol w="700019">
                  <a:extLst>
                    <a:ext uri="{9D8B030D-6E8A-4147-A177-3AD203B41FA5}">
                      <a16:colId xmlns:a16="http://schemas.microsoft.com/office/drawing/2014/main" val="1202679297"/>
                    </a:ext>
                  </a:extLst>
                </a:gridCol>
                <a:gridCol w="700019">
                  <a:extLst>
                    <a:ext uri="{9D8B030D-6E8A-4147-A177-3AD203B41FA5}">
                      <a16:colId xmlns:a16="http://schemas.microsoft.com/office/drawing/2014/main" val="3405877802"/>
                    </a:ext>
                  </a:extLst>
                </a:gridCol>
                <a:gridCol w="700019">
                  <a:extLst>
                    <a:ext uri="{9D8B030D-6E8A-4147-A177-3AD203B41FA5}">
                      <a16:colId xmlns:a16="http://schemas.microsoft.com/office/drawing/2014/main" val="3916129642"/>
                    </a:ext>
                  </a:extLst>
                </a:gridCol>
                <a:gridCol w="700019">
                  <a:extLst>
                    <a:ext uri="{9D8B030D-6E8A-4147-A177-3AD203B41FA5}">
                      <a16:colId xmlns:a16="http://schemas.microsoft.com/office/drawing/2014/main" val="4167291763"/>
                    </a:ext>
                  </a:extLst>
                </a:gridCol>
                <a:gridCol w="700019">
                  <a:extLst>
                    <a:ext uri="{9D8B030D-6E8A-4147-A177-3AD203B41FA5}">
                      <a16:colId xmlns:a16="http://schemas.microsoft.com/office/drawing/2014/main" val="1744553986"/>
                    </a:ext>
                  </a:extLst>
                </a:gridCol>
                <a:gridCol w="700019">
                  <a:extLst>
                    <a:ext uri="{9D8B030D-6E8A-4147-A177-3AD203B41FA5}">
                      <a16:colId xmlns:a16="http://schemas.microsoft.com/office/drawing/2014/main" val="3329817953"/>
                    </a:ext>
                  </a:extLst>
                </a:gridCol>
                <a:gridCol w="700019">
                  <a:extLst>
                    <a:ext uri="{9D8B030D-6E8A-4147-A177-3AD203B41FA5}">
                      <a16:colId xmlns:a16="http://schemas.microsoft.com/office/drawing/2014/main" val="3384984746"/>
                    </a:ext>
                  </a:extLst>
                </a:gridCol>
                <a:gridCol w="700019">
                  <a:extLst>
                    <a:ext uri="{9D8B030D-6E8A-4147-A177-3AD203B41FA5}">
                      <a16:colId xmlns:a16="http://schemas.microsoft.com/office/drawing/2014/main" val="1629636832"/>
                    </a:ext>
                  </a:extLst>
                </a:gridCol>
                <a:gridCol w="700019">
                  <a:extLst>
                    <a:ext uri="{9D8B030D-6E8A-4147-A177-3AD203B41FA5}">
                      <a16:colId xmlns:a16="http://schemas.microsoft.com/office/drawing/2014/main" val="876264923"/>
                    </a:ext>
                  </a:extLst>
                </a:gridCol>
                <a:gridCol w="700019">
                  <a:extLst>
                    <a:ext uri="{9D8B030D-6E8A-4147-A177-3AD203B41FA5}">
                      <a16:colId xmlns:a16="http://schemas.microsoft.com/office/drawing/2014/main" val="1044803681"/>
                    </a:ext>
                  </a:extLst>
                </a:gridCol>
                <a:gridCol w="700019">
                  <a:extLst>
                    <a:ext uri="{9D8B030D-6E8A-4147-A177-3AD203B41FA5}">
                      <a16:colId xmlns:a16="http://schemas.microsoft.com/office/drawing/2014/main" val="2112204193"/>
                    </a:ext>
                  </a:extLst>
                </a:gridCol>
                <a:gridCol w="700019">
                  <a:extLst>
                    <a:ext uri="{9D8B030D-6E8A-4147-A177-3AD203B41FA5}">
                      <a16:colId xmlns:a16="http://schemas.microsoft.com/office/drawing/2014/main" val="3560151480"/>
                    </a:ext>
                  </a:extLst>
                </a:gridCol>
                <a:gridCol w="743770">
                  <a:extLst>
                    <a:ext uri="{9D8B030D-6E8A-4147-A177-3AD203B41FA5}">
                      <a16:colId xmlns:a16="http://schemas.microsoft.com/office/drawing/2014/main" val="1590721769"/>
                    </a:ext>
                  </a:extLst>
                </a:gridCol>
              </a:tblGrid>
              <a:tr h="238125">
                <a:tc>
                  <a:txBody>
                    <a:bodyPr/>
                    <a:lstStyle/>
                    <a:p>
                      <a:pPr algn="ctr" rtl="0" fontAlgn="ctr"/>
                      <a:r>
                        <a:rPr lang="es-CO" sz="1400" b="1" i="0" u="none" strike="noStrike">
                          <a:solidFill>
                            <a:srgbClr val="000000"/>
                          </a:solidFill>
                          <a:effectLst/>
                          <a:latin typeface="Arial" panose="020B0604020202020204" pitchFamily="34" charset="0"/>
                        </a:rPr>
                        <a:t>2006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es-CO" sz="1400" b="1" i="0" u="none" strike="noStrike">
                          <a:solidFill>
                            <a:srgbClr val="000000"/>
                          </a:solidFill>
                          <a:effectLst/>
                          <a:latin typeface="Arial" panose="020B0604020202020204" pitchFamily="34" charset="0"/>
                        </a:rPr>
                        <a:t>2007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es-CO" sz="1400" b="1" i="0" u="none" strike="noStrike">
                          <a:solidFill>
                            <a:srgbClr val="000000"/>
                          </a:solidFill>
                          <a:effectLst/>
                          <a:latin typeface="Arial" panose="020B0604020202020204" pitchFamily="34" charset="0"/>
                        </a:rPr>
                        <a:t>2008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es-CO" sz="1400" b="1" i="0" u="none" strike="noStrike">
                          <a:solidFill>
                            <a:srgbClr val="000000"/>
                          </a:solidFill>
                          <a:effectLst/>
                          <a:latin typeface="Arial" panose="020B0604020202020204" pitchFamily="34" charset="0"/>
                        </a:rPr>
                        <a:t>2009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es-CO" sz="1400" b="1" i="0" u="none" strike="noStrike">
                          <a:solidFill>
                            <a:srgbClr val="000000"/>
                          </a:solidFill>
                          <a:effectLst/>
                          <a:latin typeface="Arial" panose="020B0604020202020204" pitchFamily="34" charset="0"/>
                        </a:rPr>
                        <a:t>2010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es-CO" sz="1400" b="1" i="0" u="none" strike="noStrike">
                          <a:solidFill>
                            <a:srgbClr val="000000"/>
                          </a:solidFill>
                          <a:effectLst/>
                          <a:latin typeface="Arial" panose="020B0604020202020204" pitchFamily="34" charset="0"/>
                        </a:rPr>
                        <a:t>2011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es-CO" sz="1400" b="1" i="0" u="none" strike="noStrike">
                          <a:solidFill>
                            <a:srgbClr val="000000"/>
                          </a:solidFill>
                          <a:effectLst/>
                          <a:latin typeface="Arial" panose="020B0604020202020204" pitchFamily="34" charset="0"/>
                        </a:rPr>
                        <a:t>2012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es-CO" sz="1400" b="1" i="0" u="none" strike="noStrike">
                          <a:solidFill>
                            <a:srgbClr val="000000"/>
                          </a:solidFill>
                          <a:effectLst/>
                          <a:latin typeface="Arial" panose="020B0604020202020204" pitchFamily="34" charset="0"/>
                        </a:rPr>
                        <a:t>2013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es-CO" sz="1400" b="1" i="0" u="none" strike="noStrike">
                          <a:solidFill>
                            <a:srgbClr val="000000"/>
                          </a:solidFill>
                          <a:effectLst/>
                          <a:latin typeface="Arial" panose="020B0604020202020204" pitchFamily="34" charset="0"/>
                        </a:rPr>
                        <a:t>2014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es-CO" sz="1400" b="1" i="0" u="none" strike="noStrike">
                          <a:solidFill>
                            <a:srgbClr val="000000"/>
                          </a:solidFill>
                          <a:effectLst/>
                          <a:latin typeface="Arial" panose="020B0604020202020204" pitchFamily="34" charset="0"/>
                        </a:rPr>
                        <a:t>2015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es-CO" sz="1400" b="1" i="0" u="none" strike="noStrike">
                          <a:solidFill>
                            <a:srgbClr val="000000"/>
                          </a:solidFill>
                          <a:effectLst/>
                          <a:latin typeface="Arial" panose="020B0604020202020204" pitchFamily="34" charset="0"/>
                        </a:rPr>
                        <a:t>2016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es-CO" sz="1400" b="1" i="0" u="none" strike="noStrike">
                          <a:solidFill>
                            <a:srgbClr val="000000"/>
                          </a:solidFill>
                          <a:effectLst/>
                          <a:latin typeface="Arial" panose="020B0604020202020204" pitchFamily="34" charset="0"/>
                        </a:rPr>
                        <a:t>2017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es-CO" sz="1400" b="1" i="0" u="none" strike="noStrike">
                          <a:solidFill>
                            <a:srgbClr val="000000"/>
                          </a:solidFill>
                          <a:effectLst/>
                          <a:latin typeface="Arial" panose="020B0604020202020204" pitchFamily="34" charset="0"/>
                        </a:rPr>
                        <a:t>2018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val="3292502552"/>
                  </a:ext>
                </a:extLst>
              </a:tr>
              <a:tr h="238125">
                <a:tc>
                  <a:txBody>
                    <a:bodyPr/>
                    <a:lstStyle/>
                    <a:p>
                      <a:pPr algn="ctr" rtl="0" fontAlgn="b"/>
                      <a:r>
                        <a:rPr lang="es-CO" sz="1400" b="1" i="0" u="none" strike="noStrike">
                          <a:solidFill>
                            <a:srgbClr val="000000"/>
                          </a:solidFill>
                          <a:effectLst/>
                          <a:latin typeface="Arial" panose="020B0604020202020204" pitchFamily="34" charset="0"/>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87%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97%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dirty="0">
                          <a:solidFill>
                            <a:srgbClr val="000000"/>
                          </a:solidFill>
                          <a:effectLst/>
                          <a:latin typeface="Arial" panose="020B0604020202020204" pitchFamily="34" charset="0"/>
                        </a:rPr>
                        <a:t>99%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97%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99%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96%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99%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es-CO" sz="1400" b="1" i="0" u="none" strike="noStrike">
                          <a:solidFill>
                            <a:srgbClr val="000000"/>
                          </a:solidFill>
                          <a:effectLst/>
                          <a:latin typeface="Arial" panose="020B0604020202020204" pitchFamily="34" charset="0"/>
                        </a:rPr>
                        <a:t>100%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2"/>
                    </a:solidFill>
                  </a:tcPr>
                </a:tc>
                <a:tc>
                  <a:txBody>
                    <a:bodyPr/>
                    <a:lstStyle/>
                    <a:p>
                      <a:pPr algn="ctr" fontAlgn="ctr"/>
                      <a:r>
                        <a:rPr lang="es-CO" sz="1400" b="1" i="0" u="none" strike="noStrike">
                          <a:solidFill>
                            <a:srgbClr val="000000"/>
                          </a:solidFill>
                          <a:effectLst/>
                          <a:latin typeface="Arial" panose="020B0604020202020204" pitchFamily="34" charset="0"/>
                        </a:rPr>
                        <a:t>99%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825968448"/>
                  </a:ext>
                </a:extLst>
              </a:tr>
              <a:tr h="238125">
                <a:tc>
                  <a:txBody>
                    <a:bodyPr/>
                    <a:lstStyle/>
                    <a:p>
                      <a:pPr algn="ctr" rtl="0" fontAlgn="b"/>
                      <a:r>
                        <a:rPr lang="es-CO" sz="1400" b="1" i="0" u="none" strike="noStrike">
                          <a:solidFill>
                            <a:srgbClr val="000000"/>
                          </a:solidFill>
                          <a:effectLst/>
                          <a:latin typeface="Arial" panose="020B0604020202020204" pitchFamily="34" charset="0"/>
                        </a:rPr>
                        <a:t>71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65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46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162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217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dirty="0">
                          <a:solidFill>
                            <a:srgbClr val="000000"/>
                          </a:solidFill>
                          <a:effectLst/>
                          <a:latin typeface="Arial" panose="020B0604020202020204" pitchFamily="34" charset="0"/>
                        </a:rPr>
                        <a:t>28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dirty="0">
                          <a:solidFill>
                            <a:srgbClr val="000000"/>
                          </a:solidFill>
                          <a:effectLst/>
                          <a:latin typeface="Arial" panose="020B0604020202020204" pitchFamily="34" charset="0"/>
                        </a:rPr>
                        <a:t>116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109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280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b"/>
                      <a:r>
                        <a:rPr lang="es-CO" sz="1400" b="1" i="0" u="none" strike="noStrike">
                          <a:solidFill>
                            <a:srgbClr val="000000"/>
                          </a:solidFill>
                          <a:effectLst/>
                          <a:latin typeface="Arial" panose="020B0604020202020204" pitchFamily="34" charset="0"/>
                        </a:rPr>
                        <a:t>451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ctr" rtl="0" fontAlgn="ctr"/>
                      <a:r>
                        <a:rPr lang="es-CO" sz="1400" b="1" i="0" u="none" strike="noStrike">
                          <a:solidFill>
                            <a:srgbClr val="000000"/>
                          </a:solidFill>
                          <a:effectLst/>
                          <a:latin typeface="Arial" panose="020B0604020202020204" pitchFamily="34" charset="0"/>
                        </a:rPr>
                        <a:t>534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2"/>
                    </a:solidFill>
                  </a:tcPr>
                </a:tc>
                <a:tc>
                  <a:txBody>
                    <a:bodyPr/>
                    <a:lstStyle/>
                    <a:p>
                      <a:pPr algn="ctr" fontAlgn="ctr"/>
                      <a:r>
                        <a:rPr lang="es-CO" sz="1400" b="1" i="0" u="none" strike="noStrike" dirty="0" smtClean="0">
                          <a:solidFill>
                            <a:srgbClr val="000000"/>
                          </a:solidFill>
                          <a:effectLst/>
                          <a:latin typeface="Arial" panose="020B0604020202020204" pitchFamily="34" charset="0"/>
                        </a:rPr>
                        <a:t>622</a:t>
                      </a:r>
                      <a:endParaRPr lang="es-CO" sz="14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31444616"/>
                  </a:ext>
                </a:extLst>
              </a:tr>
            </a:tbl>
          </a:graphicData>
        </a:graphic>
      </p:graphicFrame>
      <p:sp>
        <p:nvSpPr>
          <p:cNvPr id="5" name="Rectángulo 4"/>
          <p:cNvSpPr/>
          <p:nvPr/>
        </p:nvSpPr>
        <p:spPr>
          <a:xfrm>
            <a:off x="373488" y="199575"/>
            <a:ext cx="10599311" cy="1292662"/>
          </a:xfrm>
          <a:prstGeom prst="rect">
            <a:avLst/>
          </a:prstGeom>
        </p:spPr>
        <p:txBody>
          <a:bodyPr wrap="square">
            <a:spAutoFit/>
          </a:bodyPr>
          <a:lstStyle/>
          <a:p>
            <a:pPr lvl="0" algn="ctr" defTabSz="457200" fontAlgn="ctr">
              <a:lnSpc>
                <a:spcPct val="100000"/>
              </a:lnSpc>
              <a:spcBef>
                <a:spcPts val="0"/>
              </a:spcBef>
              <a:defRPr/>
            </a:pPr>
            <a:r>
              <a:rPr lang="es-MX" sz="2400" b="1" kern="0" dirty="0">
                <a:solidFill>
                  <a:srgbClr val="FF0000"/>
                </a:solidFill>
              </a:rPr>
              <a:t>CALIFICACIÓN DEL SERVICIO: </a:t>
            </a:r>
            <a:br>
              <a:rPr lang="es-MX" sz="2400" b="1" kern="0" dirty="0">
                <a:solidFill>
                  <a:srgbClr val="FF0000"/>
                </a:solidFill>
              </a:rPr>
            </a:br>
            <a:r>
              <a:rPr lang="es-CO" dirty="0">
                <a:solidFill>
                  <a:prstClr val="black"/>
                </a:solidFill>
              </a:rPr>
              <a:t>Mejorar en mínimo el 20%, la gestión de atención de quejas de manera eficaz y oportuna respecto a la medición del semestre anterior.</a:t>
            </a:r>
            <a:br>
              <a:rPr lang="es-CO" dirty="0">
                <a:solidFill>
                  <a:prstClr val="black"/>
                </a:solidFill>
              </a:rPr>
            </a:br>
            <a:endParaRPr lang="es-CO" dirty="0"/>
          </a:p>
        </p:txBody>
      </p:sp>
      <p:graphicFrame>
        <p:nvGraphicFramePr>
          <p:cNvPr id="6" name="Gráfico 5"/>
          <p:cNvGraphicFramePr>
            <a:graphicFrameLocks/>
          </p:cNvGraphicFramePr>
          <p:nvPr>
            <p:extLst>
              <p:ext uri="{D42A27DB-BD31-4B8C-83A1-F6EECF244321}">
                <p14:modId xmlns:p14="http://schemas.microsoft.com/office/powerpoint/2010/main" val="3646599018"/>
              </p:ext>
            </p:extLst>
          </p:nvPr>
        </p:nvGraphicFramePr>
        <p:xfrm>
          <a:off x="1524000" y="2027173"/>
          <a:ext cx="9124950" cy="3768320"/>
        </p:xfrm>
        <a:graphic>
          <a:graphicData uri="http://schemas.openxmlformats.org/drawingml/2006/chart">
            <c:chart xmlns:c="http://schemas.openxmlformats.org/drawingml/2006/chart" xmlns:r="http://schemas.openxmlformats.org/officeDocument/2006/relationships" r:id="rId3"/>
          </a:graphicData>
        </a:graphic>
      </p:graphicFrame>
      <p:pic>
        <p:nvPicPr>
          <p:cNvPr id="7" name="Imagen 6"/>
          <p:cNvPicPr>
            <a:picLocks noChangeAspect="1"/>
          </p:cNvPicPr>
          <p:nvPr/>
        </p:nvPicPr>
        <p:blipFill>
          <a:blip r:embed="rId4"/>
          <a:stretch>
            <a:fillRect/>
          </a:stretch>
        </p:blipFill>
        <p:spPr>
          <a:xfrm>
            <a:off x="0" y="5894248"/>
            <a:ext cx="12192000" cy="950382"/>
          </a:xfrm>
          <a:prstGeom prst="rect">
            <a:avLst/>
          </a:prstGeom>
        </p:spPr>
      </p:pic>
    </p:spTree>
    <p:extLst>
      <p:ext uri="{BB962C8B-B14F-4D97-AF65-F5344CB8AC3E}">
        <p14:creationId xmlns:p14="http://schemas.microsoft.com/office/powerpoint/2010/main" val="3626114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572</TotalTime>
  <Words>1546</Words>
  <Application>Microsoft Office PowerPoint</Application>
  <PresentationFormat>Panorámica</PresentationFormat>
  <Paragraphs>450</Paragraphs>
  <Slides>20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20</vt:i4>
      </vt:variant>
    </vt:vector>
  </HeadingPairs>
  <TitlesOfParts>
    <vt:vector size="27" baseType="lpstr">
      <vt:lpstr>MS PGothic</vt:lpstr>
      <vt:lpstr>Arial</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Alejandro Cadena</dc:creator>
  <cp:lastModifiedBy>Gloria A. Sanchez M.</cp:lastModifiedBy>
  <cp:revision>71</cp:revision>
  <dcterms:created xsi:type="dcterms:W3CDTF">2019-03-10T18:08:05Z</dcterms:created>
  <dcterms:modified xsi:type="dcterms:W3CDTF">2019-10-30T18:02:05Z</dcterms:modified>
</cp:coreProperties>
</file>