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4" r:id="rId5"/>
    <p:sldId id="265" r:id="rId6"/>
    <p:sldId id="266" r:id="rId7"/>
    <p:sldId id="267" r:id="rId8"/>
    <p:sldId id="268" r:id="rId9"/>
    <p:sldId id="269" r:id="rId10"/>
    <p:sldId id="270" r:id="rId11"/>
    <p:sldId id="271" r:id="rId12"/>
    <p:sldId id="290" r:id="rId13"/>
    <p:sldId id="291" r:id="rId14"/>
    <p:sldId id="276" r:id="rId15"/>
    <p:sldId id="277" r:id="rId16"/>
    <p:sldId id="278" r:id="rId17"/>
    <p:sldId id="279" r:id="rId18"/>
    <p:sldId id="280" r:id="rId19"/>
    <p:sldId id="292" r:id="rId20"/>
    <p:sldId id="281" r:id="rId21"/>
    <p:sldId id="289" r:id="rId2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8\Satisfacci&#243;n%20del%20cliente%202018.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s-CO"/>
              <a:t>CALIFICACIÓN DEL SERVICIO  2017 -2018</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2"/>
          <c:order val="2"/>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Internacionaliz!$G$2:$H$2</c:f>
              <c:strCache>
                <c:ptCount val="2"/>
                <c:pt idx="0">
                  <c:v>2017
</c:v>
                </c:pt>
                <c:pt idx="1">
                  <c:v>2018
</c:v>
                </c:pt>
              </c:strCache>
            </c:strRef>
          </c:cat>
          <c:val>
            <c:numRef>
              <c:f>Internacionaliz!$G$5:$H$5</c:f>
              <c:numCache>
                <c:formatCode>0%</c:formatCode>
                <c:ptCount val="2"/>
                <c:pt idx="0">
                  <c:v>0.99</c:v>
                </c:pt>
                <c:pt idx="1">
                  <c:v>0.8</c:v>
                </c:pt>
              </c:numCache>
            </c:numRef>
          </c:val>
          <c:extLst>
            <c:ext xmlns:c16="http://schemas.microsoft.com/office/drawing/2014/chart" uri="{C3380CC4-5D6E-409C-BE32-E72D297353CC}">
              <c16:uniqueId val="{00000000-1024-4C70-ADE5-D6219E40AB16}"/>
            </c:ext>
          </c:extLst>
        </c:ser>
        <c:ser>
          <c:idx val="3"/>
          <c:order val="3"/>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Internacionaliz!$G$2:$H$2</c:f>
              <c:strCache>
                <c:ptCount val="2"/>
                <c:pt idx="0">
                  <c:v>2017
</c:v>
                </c:pt>
                <c:pt idx="1">
                  <c:v>2018
</c:v>
                </c:pt>
              </c:strCache>
            </c:strRef>
          </c:cat>
          <c:val>
            <c:numRef>
              <c:f>Internacionaliz!$G$6:$H$6</c:f>
              <c:numCache>
                <c:formatCode>General</c:formatCode>
                <c:ptCount val="2"/>
                <c:pt idx="0">
                  <c:v>11</c:v>
                </c:pt>
                <c:pt idx="1">
                  <c:v>19</c:v>
                </c:pt>
              </c:numCache>
            </c:numRef>
          </c:val>
          <c:extLst>
            <c:ext xmlns:c16="http://schemas.microsoft.com/office/drawing/2014/chart" uri="{C3380CC4-5D6E-409C-BE32-E72D297353CC}">
              <c16:uniqueId val="{00000001-1024-4C70-ADE5-D6219E40AB16}"/>
            </c:ext>
          </c:extLst>
        </c:ser>
        <c:dLbls>
          <c:dLblPos val="outEnd"/>
          <c:showLegendKey val="0"/>
          <c:showVal val="1"/>
          <c:showCatName val="0"/>
          <c:showSerName val="0"/>
          <c:showPercent val="0"/>
          <c:showBubbleSize val="0"/>
        </c:dLbls>
        <c:gapWidth val="219"/>
        <c:overlap val="-27"/>
        <c:axId val="69422464"/>
        <c:axId val="69432448"/>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Internacionaliz!$G$2:$H$2</c15:sqref>
                        </c15:formulaRef>
                      </c:ext>
                    </c:extLst>
                    <c:strCache>
                      <c:ptCount val="2"/>
                      <c:pt idx="0">
                        <c:v>2017
</c:v>
                      </c:pt>
                      <c:pt idx="1">
                        <c:v>2018
</c:v>
                      </c:pt>
                    </c:strCache>
                  </c:strRef>
                </c:cat>
                <c:val>
                  <c:numRef>
                    <c:extLst>
                      <c:ext uri="{02D57815-91ED-43cb-92C2-25804820EDAC}">
                        <c15:formulaRef>
                          <c15:sqref>Internacionaliz!$G$3:$H$3</c15:sqref>
                        </c15:formulaRef>
                      </c:ext>
                    </c:extLst>
                    <c:numCache>
                      <c:formatCode>General</c:formatCode>
                      <c:ptCount val="2"/>
                    </c:numCache>
                  </c:numRef>
                </c:val>
                <c:extLst>
                  <c:ext xmlns:c16="http://schemas.microsoft.com/office/drawing/2014/chart" uri="{C3380CC4-5D6E-409C-BE32-E72D297353CC}">
                    <c16:uniqueId val="{00000002-1024-4C70-ADE5-D6219E40AB16}"/>
                  </c:ext>
                </c:extLst>
              </c15:ser>
            </c15:filteredBarSeries>
            <c15:filteredBarSeries>
              <c15: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Internacionaliz!$G$2:$H$2</c15:sqref>
                        </c15:formulaRef>
                      </c:ext>
                    </c:extLst>
                    <c:strCache>
                      <c:ptCount val="2"/>
                      <c:pt idx="0">
                        <c:v>2017
</c:v>
                      </c:pt>
                      <c:pt idx="1">
                        <c:v>2018
</c:v>
                      </c:pt>
                    </c:strCache>
                  </c:strRef>
                </c:cat>
                <c:val>
                  <c:numRef>
                    <c:extLst xmlns:c15="http://schemas.microsoft.com/office/drawing/2012/chart">
                      <c:ext xmlns:c15="http://schemas.microsoft.com/office/drawing/2012/chart" uri="{02D57815-91ED-43cb-92C2-25804820EDAC}">
                        <c15:formulaRef>
                          <c15:sqref>Internacionaliz!$G$4:$H$4</c15:sqref>
                        </c15:formulaRef>
                      </c:ext>
                    </c:extLst>
                    <c:numCache>
                      <c:formatCode>General</c:formatCode>
                      <c:ptCount val="2"/>
                    </c:numCache>
                  </c:numRef>
                </c:val>
                <c:extLst xmlns:c15="http://schemas.microsoft.com/office/drawing/2012/chart">
                  <c:ext xmlns:c16="http://schemas.microsoft.com/office/drawing/2014/chart" uri="{C3380CC4-5D6E-409C-BE32-E72D297353CC}">
                    <c16:uniqueId val="{00000003-1024-4C70-ADE5-D6219E40AB16}"/>
                  </c:ext>
                </c:extLst>
              </c15:ser>
            </c15:filteredBarSeries>
          </c:ext>
        </c:extLst>
      </c:barChart>
      <c:catAx>
        <c:axId val="6942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O"/>
          </a:p>
        </c:txPr>
        <c:crossAx val="69432448"/>
        <c:crosses val="autoZero"/>
        <c:auto val="1"/>
        <c:lblAlgn val="ctr"/>
        <c:lblOffset val="100"/>
        <c:noMultiLvlLbl val="0"/>
      </c:catAx>
      <c:valAx>
        <c:axId val="694324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O"/>
          </a:p>
        </c:txPr>
        <c:crossAx val="694224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sz="1400"/>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23/09/2019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23/09/2019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23/09/2019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23/09/2019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23/09/2019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23/09/2019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23/09/2019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23/09/2019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23/09/2019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a:solidFill>
                  <a:srgbClr val="FF0000"/>
                </a:solidFill>
              </a:rPr>
              <a:t>INTERNACIONALIZACIÓN</a:t>
            </a:r>
          </a:p>
        </p:txBody>
      </p:sp>
    </p:spTree>
    <p:extLst>
      <p:ext uri="{BB962C8B-B14F-4D97-AF65-F5344CB8AC3E}">
        <p14:creationId xmlns:p14="http://schemas.microsoft.com/office/powerpoint/2010/main" val="3586542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4" y="1227878"/>
            <a:ext cx="9941859" cy="5958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1800" b="1" dirty="0"/>
              <a:t>QUEJAS:</a:t>
            </a:r>
            <a:r>
              <a:rPr lang="es-ES" sz="1600" b="1" dirty="0">
                <a:solidFill>
                  <a:srgbClr val="FF3300"/>
                </a:solidFill>
              </a:rPr>
              <a:t/>
            </a:r>
            <a:br>
              <a:rPr lang="es-ES" sz="1600" b="1" dirty="0">
                <a:solidFill>
                  <a:srgbClr val="FF3300"/>
                </a:solidFill>
              </a:rPr>
            </a:br>
            <a:r>
              <a:rPr lang="es-CO" sz="1600" dirty="0"/>
              <a:t>Mejorar en mínimo el 20%, la gestión de atención de quejas de manera eficaz y oportuna respecto a la medición del semestre anterior.</a:t>
            </a:r>
            <a:br>
              <a:rPr lang="es-CO" sz="1600" dirty="0"/>
            </a:br>
            <a:r>
              <a:rPr lang="es-CO" sz="3200" dirty="0">
                <a:solidFill>
                  <a:srgbClr val="FF0000"/>
                </a:solidFill>
              </a:rPr>
              <a:t> </a:t>
            </a:r>
            <a:r>
              <a:rPr lang="es-CO" sz="1400" dirty="0">
                <a:solidFill>
                  <a:srgbClr val="FF0000"/>
                </a:solidFill>
              </a:rPr>
              <a:t>(</a:t>
            </a:r>
            <a:r>
              <a:rPr lang="es-CO" sz="1400" b="1" dirty="0">
                <a:solidFill>
                  <a:srgbClr val="FF0000"/>
                </a:solidFill>
              </a:rPr>
              <a:t>Recurrentes, cerradas y respuesta oportuna)</a:t>
            </a:r>
            <a:br>
              <a:rPr lang="es-CO" sz="1400" b="1" dirty="0">
                <a:solidFill>
                  <a:srgbClr val="FF0000"/>
                </a:solidFill>
              </a:rPr>
            </a:br>
            <a:r>
              <a:rPr lang="es-CO" sz="2000" dirty="0">
                <a:solidFill>
                  <a:srgbClr val="FF0000"/>
                </a:solidFill>
              </a:rPr>
              <a:t/>
            </a:r>
            <a:br>
              <a:rPr lang="es-CO" sz="2000" dirty="0">
                <a:solidFill>
                  <a:srgbClr val="FF0000"/>
                </a:solidFill>
              </a:rPr>
            </a:br>
            <a:endParaRPr lang="es-ES" sz="18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3640474073"/>
              </p:ext>
            </p:extLst>
          </p:nvPr>
        </p:nvGraphicFramePr>
        <p:xfrm>
          <a:off x="320662" y="1421160"/>
          <a:ext cx="10224165" cy="1878743"/>
        </p:xfrm>
        <a:graphic>
          <a:graphicData uri="http://schemas.openxmlformats.org/drawingml/2006/table">
            <a:tbl>
              <a:tblPr/>
              <a:tblGrid>
                <a:gridCol w="1064333">
                  <a:extLst>
                    <a:ext uri="{9D8B030D-6E8A-4147-A177-3AD203B41FA5}">
                      <a16:colId xmlns:a16="http://schemas.microsoft.com/office/drawing/2014/main" val="20000"/>
                    </a:ext>
                  </a:extLst>
                </a:gridCol>
                <a:gridCol w="1167300">
                  <a:extLst>
                    <a:ext uri="{9D8B030D-6E8A-4147-A177-3AD203B41FA5}">
                      <a16:colId xmlns:a16="http://schemas.microsoft.com/office/drawing/2014/main" val="20001"/>
                    </a:ext>
                  </a:extLst>
                </a:gridCol>
                <a:gridCol w="1453188">
                  <a:extLst>
                    <a:ext uri="{9D8B030D-6E8A-4147-A177-3AD203B41FA5}">
                      <a16:colId xmlns:a16="http://schemas.microsoft.com/office/drawing/2014/main" val="20002"/>
                    </a:ext>
                  </a:extLst>
                </a:gridCol>
                <a:gridCol w="1173728">
                  <a:extLst>
                    <a:ext uri="{9D8B030D-6E8A-4147-A177-3AD203B41FA5}">
                      <a16:colId xmlns:a16="http://schemas.microsoft.com/office/drawing/2014/main" val="20003"/>
                    </a:ext>
                  </a:extLst>
                </a:gridCol>
                <a:gridCol w="1145783">
                  <a:extLst>
                    <a:ext uri="{9D8B030D-6E8A-4147-A177-3AD203B41FA5}">
                      <a16:colId xmlns:a16="http://schemas.microsoft.com/office/drawing/2014/main" val="20004"/>
                    </a:ext>
                  </a:extLst>
                </a:gridCol>
                <a:gridCol w="1327431">
                  <a:extLst>
                    <a:ext uri="{9D8B030D-6E8A-4147-A177-3AD203B41FA5}">
                      <a16:colId xmlns:a16="http://schemas.microsoft.com/office/drawing/2014/main" val="20005"/>
                    </a:ext>
                  </a:extLst>
                </a:gridCol>
                <a:gridCol w="1299485">
                  <a:extLst>
                    <a:ext uri="{9D8B030D-6E8A-4147-A177-3AD203B41FA5}">
                      <a16:colId xmlns:a16="http://schemas.microsoft.com/office/drawing/2014/main" val="20006"/>
                    </a:ext>
                  </a:extLst>
                </a:gridCol>
                <a:gridCol w="1592917">
                  <a:extLst>
                    <a:ext uri="{9D8B030D-6E8A-4147-A177-3AD203B41FA5}">
                      <a16:colId xmlns:a16="http://schemas.microsoft.com/office/drawing/2014/main" val="20007"/>
                    </a:ext>
                  </a:extLst>
                </a:gridCol>
              </a:tblGrid>
              <a:tr h="330855">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196974">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196974">
                <a:tc>
                  <a:txBody>
                    <a:bodyPr/>
                    <a:lstStyle/>
                    <a:p>
                      <a:pPr algn="ctr" fontAlgn="ctr"/>
                      <a:r>
                        <a:rPr lang="es-CO" sz="1600" kern="1200" dirty="0">
                          <a:solidFill>
                            <a:schemeClr val="tx1"/>
                          </a:solidFill>
                          <a:effectLst/>
                          <a:latin typeface="+mn-lt"/>
                          <a:ea typeface="+mn-ea"/>
                          <a:cs typeface="+mn-cs"/>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11003">
                <a:tc gridSpan="8">
                  <a:txBody>
                    <a:bodyPr/>
                    <a:lstStyle/>
                    <a:p>
                      <a:pPr algn="just" fontAlgn="ctr"/>
                      <a:r>
                        <a:rPr lang="es-MX" sz="1400" kern="1200" baseline="0" dirty="0">
                          <a:solidFill>
                            <a:schemeClr val="tx1"/>
                          </a:solidFill>
                          <a:effectLst/>
                          <a:latin typeface="+mn-lt"/>
                          <a:ea typeface="+mn-ea"/>
                          <a:cs typeface="+mn-cs"/>
                        </a:rPr>
                        <a:t>Se presentaron 2  quejas en el proceso  durante el año </a:t>
                      </a:r>
                      <a:r>
                        <a:rPr lang="es-MX" sz="1400" kern="1200" dirty="0">
                          <a:solidFill>
                            <a:schemeClr val="tx1"/>
                          </a:solidFill>
                          <a:effectLst/>
                          <a:latin typeface="+mn-lt"/>
                          <a:ea typeface="+mn-ea"/>
                          <a:cs typeface="+mn-cs"/>
                        </a:rPr>
                        <a:t>2018 de</a:t>
                      </a:r>
                      <a:r>
                        <a:rPr lang="es-MX" sz="1400" kern="1200" baseline="0" dirty="0">
                          <a:solidFill>
                            <a:schemeClr val="tx1"/>
                          </a:solidFill>
                          <a:effectLst/>
                          <a:latin typeface="+mn-lt"/>
                          <a:ea typeface="+mn-ea"/>
                          <a:cs typeface="+mn-cs"/>
                        </a:rPr>
                        <a:t> la misma usuaria por el servicio</a:t>
                      </a:r>
                      <a:r>
                        <a:rPr lang="es-MX" sz="1400" kern="1200" dirty="0">
                          <a:solidFill>
                            <a:schemeClr val="tx1"/>
                          </a:solidFill>
                          <a:effectLst/>
                          <a:latin typeface="+mn-lt"/>
                          <a:ea typeface="+mn-ea"/>
                          <a:cs typeface="+mn-cs"/>
                        </a:rPr>
                        <a:t> en</a:t>
                      </a:r>
                      <a:r>
                        <a:rPr lang="es-MX" sz="1400" kern="1200" baseline="0" dirty="0">
                          <a:solidFill>
                            <a:schemeClr val="tx1"/>
                          </a:solidFill>
                          <a:effectLst/>
                          <a:latin typeface="+mn-lt"/>
                          <a:ea typeface="+mn-ea"/>
                          <a:cs typeface="+mn-cs"/>
                        </a:rPr>
                        <a:t> las herramientas disponibles del SGC.  Las tutelas y derechos de petición se han dado las respuestas oportunamente, a través de la Secretaría académica, el CUA y Secretaría Seccional</a:t>
                      </a:r>
                      <a:endParaRPr lang="es-MX" sz="105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550273977"/>
              </p:ext>
            </p:extLst>
          </p:nvPr>
        </p:nvGraphicFramePr>
        <p:xfrm>
          <a:off x="320662" y="3361765"/>
          <a:ext cx="10410090" cy="2518657"/>
        </p:xfrm>
        <a:graphic>
          <a:graphicData uri="http://schemas.openxmlformats.org/drawingml/2006/table">
            <a:tbl>
              <a:tblPr firstRow="1" firstCol="1" bandRow="1">
                <a:tableStyleId>{5C22544A-7EE6-4342-B048-85BDC9FD1C3A}</a:tableStyleId>
              </a:tblPr>
              <a:tblGrid>
                <a:gridCol w="10410090">
                  <a:extLst>
                    <a:ext uri="{9D8B030D-6E8A-4147-A177-3AD203B41FA5}">
                      <a16:colId xmlns:a16="http://schemas.microsoft.com/office/drawing/2014/main" val="3666396742"/>
                    </a:ext>
                  </a:extLst>
                </a:gridCol>
              </a:tblGrid>
              <a:tr h="65410">
                <a:tc>
                  <a:txBody>
                    <a:bodyPr/>
                    <a:lstStyle/>
                    <a:p>
                      <a:pPr algn="just">
                        <a:lnSpc>
                          <a:spcPct val="107000"/>
                        </a:lnSpc>
                        <a:spcAft>
                          <a:spcPts val="0"/>
                        </a:spcAft>
                      </a:pPr>
                      <a:r>
                        <a:rPr lang="es-CO" sz="500" dirty="0">
                          <a:effectLst/>
                        </a:rPr>
                        <a:t>RESPUESTA A QUEJA</a:t>
                      </a:r>
                      <a:endParaRPr lang="es-CO"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2168" marR="22168" marT="0" marB="0">
                    <a:solidFill>
                      <a:schemeClr val="bg1"/>
                    </a:solidFill>
                  </a:tcPr>
                </a:tc>
                <a:extLst>
                  <a:ext uri="{0D108BD9-81ED-4DB2-BD59-A6C34878D82A}">
                    <a16:rowId xmlns:a16="http://schemas.microsoft.com/office/drawing/2014/main" val="4248421981"/>
                  </a:ext>
                </a:extLst>
              </a:tr>
              <a:tr h="1882769">
                <a:tc>
                  <a:txBody>
                    <a:bodyPr/>
                    <a:lstStyle/>
                    <a:p>
                      <a:pPr>
                        <a:lnSpc>
                          <a:spcPct val="107000"/>
                        </a:lnSpc>
                        <a:spcAft>
                          <a:spcPts val="800"/>
                        </a:spcAft>
                      </a:pPr>
                      <a:r>
                        <a:rPr lang="es-CO" sz="900" dirty="0">
                          <a:solidFill>
                            <a:schemeClr val="tx1"/>
                          </a:solidFill>
                          <a:effectLst/>
                        </a:rPr>
                        <a:t>Desde la Rectoría Seccional, se envió respuesta a la usuaria: </a:t>
                      </a:r>
                      <a:br>
                        <a:rPr lang="es-CO" sz="900" dirty="0">
                          <a:solidFill>
                            <a:schemeClr val="tx1"/>
                          </a:solidFill>
                          <a:effectLst/>
                        </a:rPr>
                      </a:br>
                      <a:r>
                        <a:rPr lang="es-CO" sz="900" dirty="0">
                          <a:solidFill>
                            <a:schemeClr val="tx1"/>
                          </a:solidFill>
                          <a:effectLst/>
                        </a:rPr>
                        <a:t>En atención a la queja elevada por Usted respecto de la funcionaria que atiende el proceso de la ORI y específicamente en lo referente a la Doble Titulación, esta Rectoría realizó el seguimiento y verificación del procedimiento concebido para tal fin y el cual se encuentra publicado en el punto de consulta.</a:t>
                      </a:r>
                      <a:br>
                        <a:rPr lang="es-CO" sz="900" dirty="0">
                          <a:solidFill>
                            <a:schemeClr val="tx1"/>
                          </a:solidFill>
                          <a:effectLst/>
                        </a:rPr>
                      </a:br>
                      <a:r>
                        <a:rPr lang="es-CO" sz="900" dirty="0">
                          <a:solidFill>
                            <a:schemeClr val="tx1"/>
                          </a:solidFill>
                          <a:effectLst/>
                        </a:rPr>
                        <a:t>"En respuesta a la queja realizada por usted a través de la página web, quisiera manifestar lo siguiente:</a:t>
                      </a:r>
                      <a:br>
                        <a:rPr lang="es-CO" sz="900" dirty="0">
                          <a:solidFill>
                            <a:schemeClr val="tx1"/>
                          </a:solidFill>
                          <a:effectLst/>
                        </a:rPr>
                      </a:br>
                      <a:r>
                        <a:rPr lang="es-CO" sz="900" dirty="0">
                          <a:solidFill>
                            <a:schemeClr val="tx1"/>
                          </a:solidFill>
                          <a:effectLst/>
                        </a:rPr>
                        <a:t>Haciendo seguimiento con la Dra. Elizabeth López, coordinadora de la ORI, pude constatar que el proceso de postulación para la doble titulación en la Universidad de North Western </a:t>
                      </a:r>
                      <a:r>
                        <a:rPr lang="es-CO" sz="900" dirty="0" err="1">
                          <a:solidFill>
                            <a:schemeClr val="tx1"/>
                          </a:solidFill>
                          <a:effectLst/>
                        </a:rPr>
                        <a:t>State</a:t>
                      </a:r>
                      <a:r>
                        <a:rPr lang="es-CO" sz="900" dirty="0">
                          <a:solidFill>
                            <a:schemeClr val="tx1"/>
                          </a:solidFill>
                          <a:effectLst/>
                        </a:rPr>
                        <a:t> si se realizó a través de dicha oficina. De igual forma, se pudo evidenciar que los correos electrónicos y mensajes de </a:t>
                      </a:r>
                      <a:r>
                        <a:rPr lang="es-CO" sz="900" dirty="0" err="1">
                          <a:solidFill>
                            <a:schemeClr val="tx1"/>
                          </a:solidFill>
                          <a:effectLst/>
                        </a:rPr>
                        <a:t>whatsapp</a:t>
                      </a:r>
                      <a:r>
                        <a:rPr lang="es-CO" sz="900" dirty="0">
                          <a:solidFill>
                            <a:schemeClr val="tx1"/>
                          </a:solidFill>
                          <a:effectLst/>
                        </a:rPr>
                        <a:t> enviados por usted a la coordinadora de la ORI fueron contestados de manera efectiva y oportuna.</a:t>
                      </a:r>
                      <a:br>
                        <a:rPr lang="es-CO" sz="900" dirty="0">
                          <a:solidFill>
                            <a:schemeClr val="tx1"/>
                          </a:solidFill>
                          <a:effectLst/>
                        </a:rPr>
                      </a:br>
                      <a:r>
                        <a:rPr lang="es-CO" sz="900" dirty="0">
                          <a:solidFill>
                            <a:schemeClr val="tx1"/>
                          </a:solidFill>
                          <a:effectLst/>
                        </a:rPr>
                        <a:t>Así mismo se comprobó que el mismo día que usted envió los documentos de postulación completos (14 de marzo), la Doctora Elizabeth los remitió a la secretaría académica para el respectivo estudio y aprobación por parte del CUA. Este último, se reunió el 17 de abril y el día 23 le fue enviada a la Doctora Elizabeth la carta de aprobación, la cual ella le envió a usted el día 24 de abril.</a:t>
                      </a:r>
                      <a:br>
                        <a:rPr lang="es-CO" sz="900" dirty="0">
                          <a:solidFill>
                            <a:schemeClr val="tx1"/>
                          </a:solidFill>
                          <a:effectLst/>
                        </a:rPr>
                      </a:br>
                      <a:r>
                        <a:rPr lang="es-CO" sz="900" dirty="0">
                          <a:solidFill>
                            <a:schemeClr val="tx1"/>
                          </a:solidFill>
                          <a:effectLst/>
                        </a:rPr>
                        <a:t>Una vez aprobada la movilidad por parte del CUA, la coordinadora de la ORI debe enviar la documentación a la Universidad destino para que ellos puedan informar sobre los pasos a seguir. Sin embargo, haciendo el respectivo seguimiento de su caso, constatamos que ya se habían realizado la mayoría de los trámites con la Universidad destino y esto ocasionó algunos reprocesos, pero que no significaron un impedimento para continuar con el proceso de postulación.</a:t>
                      </a:r>
                      <a:br>
                        <a:rPr lang="es-CO" sz="900" dirty="0">
                          <a:solidFill>
                            <a:schemeClr val="tx1"/>
                          </a:solidFill>
                          <a:effectLst/>
                        </a:rPr>
                      </a:br>
                      <a:r>
                        <a:rPr lang="es-CO" sz="900" dirty="0">
                          <a:solidFill>
                            <a:schemeClr val="tx1"/>
                          </a:solidFill>
                          <a:effectLst/>
                        </a:rPr>
                        <a:t>Así las cosas, considero que la Doctora Elizabeth realizó el acompañamiento necesario en su proceso de postulación a la Universidad de North Western </a:t>
                      </a:r>
                      <a:r>
                        <a:rPr lang="es-CO" sz="900" dirty="0" err="1">
                          <a:solidFill>
                            <a:schemeClr val="tx1"/>
                          </a:solidFill>
                          <a:effectLst/>
                        </a:rPr>
                        <a:t>State</a:t>
                      </a:r>
                      <a:r>
                        <a:rPr lang="es-CO" sz="900" dirty="0">
                          <a:solidFill>
                            <a:schemeClr val="tx1"/>
                          </a:solidFill>
                          <a:effectLst/>
                        </a:rPr>
                        <a:t> y en ningún momento buscó entorpecerlo o prolongarlo. Sin embargo, teniendo en cuenta la queja presentada por usted, se revisará el procedimiento con el fin de hacer las mejoras que se consideren necesarias."</a:t>
                      </a:r>
                      <a:br>
                        <a:rPr lang="es-CO" sz="900" dirty="0">
                          <a:solidFill>
                            <a:schemeClr val="tx1"/>
                          </a:solidFill>
                          <a:effectLst/>
                        </a:rPr>
                      </a:br>
                      <a:r>
                        <a:rPr lang="es-CO" sz="900" dirty="0">
                          <a:solidFill>
                            <a:schemeClr val="tx1"/>
                          </a:solidFill>
                          <a:effectLst/>
                        </a:rPr>
                        <a:t>De igual forma estoy enviando un documento con algunos pantallazos que confirman la información.</a:t>
                      </a:r>
                      <a:endParaRPr lang="es-CO"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168" marR="22168" marT="0" marB="0" anchor="ctr">
                    <a:solidFill>
                      <a:schemeClr val="bg1"/>
                    </a:solidFill>
                  </a:tcPr>
                </a:tc>
                <a:extLst>
                  <a:ext uri="{0D108BD9-81ED-4DB2-BD59-A6C34878D82A}">
                    <a16:rowId xmlns:a16="http://schemas.microsoft.com/office/drawing/2014/main" val="672699164"/>
                  </a:ext>
                </a:extLst>
              </a:tr>
              <a:tr h="382644">
                <a:tc>
                  <a:txBody>
                    <a:bodyPr/>
                    <a:lstStyle/>
                    <a:p>
                      <a:pPr algn="just">
                        <a:lnSpc>
                          <a:spcPct val="107000"/>
                        </a:lnSpc>
                        <a:spcAft>
                          <a:spcPts val="800"/>
                        </a:spcAft>
                      </a:pPr>
                      <a:r>
                        <a:rPr lang="es-CO" sz="900" dirty="0">
                          <a:solidFill>
                            <a:schemeClr val="tx1"/>
                          </a:solidFill>
                          <a:effectLst/>
                        </a:rPr>
                        <a:t>En atención a la manifestación de la quejosa se programa cita para el día 31 de mayo a las 3:00 p.m. y una vez realizada la reunión la usuaria salió satisfecha que el Rector la haya escuchado y atendido</a:t>
                      </a:r>
                      <a:endParaRPr lang="es-CO"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2168" marR="22168" marT="0" marB="0" anchor="ctr">
                    <a:solidFill>
                      <a:schemeClr val="bg1"/>
                    </a:solidFill>
                  </a:tcPr>
                </a:tc>
                <a:extLst>
                  <a:ext uri="{0D108BD9-81ED-4DB2-BD59-A6C34878D82A}">
                    <a16:rowId xmlns:a16="http://schemas.microsoft.com/office/drawing/2014/main" val="4092544845"/>
                  </a:ext>
                </a:extLst>
              </a:tr>
            </a:tbl>
          </a:graphicData>
        </a:graphic>
      </p:graphicFrame>
    </p:spTree>
    <p:extLst>
      <p:ext uri="{BB962C8B-B14F-4D97-AF65-F5344CB8AC3E}">
        <p14:creationId xmlns:p14="http://schemas.microsoft.com/office/powerpoint/2010/main" val="2392786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3035" y="361098"/>
            <a:ext cx="9539687" cy="4401205"/>
          </a:xfrm>
          <a:prstGeom prst="rect">
            <a:avLst/>
          </a:prstGeom>
        </p:spPr>
        <p:txBody>
          <a:bodyPr wrap="square">
            <a:spAutoFit/>
          </a:bodyPr>
          <a:lstStyle/>
          <a:p>
            <a:pPr algn="ctr" defTabSz="457200" fontAlgn="ctr">
              <a:spcBef>
                <a:spcPts val="0"/>
              </a:spcBef>
              <a:spcAft>
                <a:spcPts val="0"/>
              </a:spcAft>
              <a:defRPr/>
            </a:pPr>
            <a:r>
              <a:rPr lang="es-CO" sz="2800" b="1" dirty="0">
                <a:solidFill>
                  <a:srgbClr val="FF0000"/>
                </a:solidFill>
              </a:rPr>
              <a:t>OBJETIVO 2</a:t>
            </a:r>
          </a:p>
          <a:p>
            <a:pPr algn="just" defTabSz="457200" fontAlgn="ctr">
              <a:defRPr/>
            </a:pPr>
            <a:r>
              <a:rPr lang="es-CO" sz="2800" b="1" dirty="0">
                <a:solidFill>
                  <a:srgbClr val="0000FF"/>
                </a:solidFill>
              </a:rPr>
              <a:t>NO APLICA </a:t>
            </a:r>
            <a:r>
              <a:rPr lang="es-CO" sz="2800" dirty="0">
                <a:solidFill>
                  <a:srgbClr val="0000FF"/>
                </a:solidFill>
              </a:rPr>
              <a:t>(No se tiene acuerdo de servicio estandarizado)</a:t>
            </a:r>
          </a:p>
          <a:p>
            <a:pPr algn="ctr" defTabSz="457200" fontAlgn="ctr">
              <a:spcBef>
                <a:spcPts val="0"/>
              </a:spcBef>
              <a:spcAft>
                <a:spcPts val="0"/>
              </a:spcAft>
              <a:defRPr/>
            </a:pPr>
            <a:endParaRPr lang="es-CO" sz="2800" b="1" dirty="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p>
          <a:p>
            <a:pPr lvl="0" algn="just"/>
            <a:endParaRPr lang="es-CO" sz="2800" b="1" u="sng" dirty="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p>
        </p:txBody>
      </p:sp>
    </p:spTree>
    <p:extLst>
      <p:ext uri="{BB962C8B-B14F-4D97-AF65-F5344CB8AC3E}">
        <p14:creationId xmlns:p14="http://schemas.microsoft.com/office/powerpoint/2010/main" val="2394262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7116" y="472306"/>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0000"/>
                </a:solidFill>
              </a:rPr>
              <a:t>Análisis del Objetivo “3” de Calidad </a:t>
            </a:r>
            <a:r>
              <a:rPr lang="es-ES" sz="1600" b="1" dirty="0">
                <a:solidFill>
                  <a:srgbClr val="FF0000"/>
                </a:solidFill>
              </a:rPr>
              <a:t/>
            </a:r>
            <a:br>
              <a:rPr lang="es-ES" sz="1600" b="1" dirty="0">
                <a:solidFill>
                  <a:srgbClr val="FF0000"/>
                </a:solidFill>
              </a:rPr>
            </a:br>
            <a:r>
              <a:rPr lang="es-CO" sz="1600" b="1" dirty="0"/>
              <a:t>Indicadores de Gestión del proceso</a:t>
            </a:r>
          </a:p>
          <a:p>
            <a:pPr eaLnBrk="0" hangingPunct="0">
              <a:defRPr/>
            </a:pPr>
            <a:endParaRPr lang="es-ES" sz="1800" b="1" kern="0" dirty="0">
              <a:solidFill>
                <a:srgbClr val="FF330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3260330126"/>
              </p:ext>
            </p:extLst>
          </p:nvPr>
        </p:nvGraphicFramePr>
        <p:xfrm>
          <a:off x="314279" y="855513"/>
          <a:ext cx="10135088" cy="2255240"/>
        </p:xfrm>
        <a:graphic>
          <a:graphicData uri="http://schemas.openxmlformats.org/drawingml/2006/table">
            <a:tbl>
              <a:tblPr>
                <a:tableStyleId>{5C22544A-7EE6-4342-B048-85BDC9FD1C3A}</a:tableStyleId>
              </a:tblPr>
              <a:tblGrid>
                <a:gridCol w="2533772">
                  <a:extLst>
                    <a:ext uri="{9D8B030D-6E8A-4147-A177-3AD203B41FA5}">
                      <a16:colId xmlns:a16="http://schemas.microsoft.com/office/drawing/2014/main" val="947808797"/>
                    </a:ext>
                  </a:extLst>
                </a:gridCol>
                <a:gridCol w="2533772">
                  <a:extLst>
                    <a:ext uri="{9D8B030D-6E8A-4147-A177-3AD203B41FA5}">
                      <a16:colId xmlns:a16="http://schemas.microsoft.com/office/drawing/2014/main" val="230472003"/>
                    </a:ext>
                  </a:extLst>
                </a:gridCol>
                <a:gridCol w="2533772">
                  <a:extLst>
                    <a:ext uri="{9D8B030D-6E8A-4147-A177-3AD203B41FA5}">
                      <a16:colId xmlns:a16="http://schemas.microsoft.com/office/drawing/2014/main" val="1153630392"/>
                    </a:ext>
                  </a:extLst>
                </a:gridCol>
                <a:gridCol w="2533772">
                  <a:extLst>
                    <a:ext uri="{9D8B030D-6E8A-4147-A177-3AD203B41FA5}">
                      <a16:colId xmlns:a16="http://schemas.microsoft.com/office/drawing/2014/main" val="1072595720"/>
                    </a:ext>
                  </a:extLst>
                </a:gridCol>
              </a:tblGrid>
              <a:tr h="347563">
                <a:tc>
                  <a:txBody>
                    <a:bodyPr/>
                    <a:lstStyle/>
                    <a:p>
                      <a:pPr algn="l" rtl="0" fontAlgn="ctr"/>
                      <a:r>
                        <a:rPr lang="es-CO" sz="1600" u="none" strike="noStrike" dirty="0">
                          <a:effectLst/>
                        </a:rPr>
                        <a:t>INDICADOR</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dirty="0">
                          <a:effectLst/>
                        </a:rPr>
                        <a:t>2018-1</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dirty="0">
                          <a:effectLst/>
                        </a:rPr>
                        <a:t>2018-2</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dirty="0">
                          <a:effectLst/>
                        </a:rPr>
                        <a:t>PROMEDIO</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4988372"/>
                  </a:ext>
                </a:extLst>
              </a:tr>
              <a:tr h="263939">
                <a:tc>
                  <a:txBody>
                    <a:bodyPr/>
                    <a:lstStyle/>
                    <a:p>
                      <a:pPr algn="l" rtl="0" fontAlgn="ctr"/>
                      <a:r>
                        <a:rPr lang="es-CO" sz="1200" b="1" i="0" u="none" strike="noStrike" dirty="0">
                          <a:solidFill>
                            <a:schemeClr val="tx1"/>
                          </a:solidFill>
                          <a:effectLst/>
                          <a:latin typeface="Arial" panose="020B0604020202020204" pitchFamily="34" charset="0"/>
                        </a:rPr>
                        <a:t>Movilidad</a:t>
                      </a:r>
                      <a:r>
                        <a:rPr lang="es-CO" sz="1200" b="1" i="0" u="none" strike="noStrike" baseline="0" dirty="0">
                          <a:solidFill>
                            <a:schemeClr val="tx1"/>
                          </a:solidFill>
                          <a:effectLst/>
                          <a:latin typeface="Arial" panose="020B0604020202020204" pitchFamily="34" charset="0"/>
                        </a:rPr>
                        <a:t> estudiantil</a:t>
                      </a:r>
                      <a:endParaRPr lang="es-CO" sz="1200" b="1"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i="0" u="none" strike="noStrike" dirty="0">
                          <a:solidFill>
                            <a:schemeClr val="tx1"/>
                          </a:solidFill>
                          <a:effectLst/>
                          <a:latin typeface="Arial" panose="020B0604020202020204" pitchFamily="34" charset="0"/>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i="0" u="none" strike="noStrike" dirty="0">
                          <a:solidFill>
                            <a:schemeClr val="tx1"/>
                          </a:solidFill>
                          <a:effectLst/>
                          <a:latin typeface="Arial" panose="020B0604020202020204" pitchFamily="34"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i="0" u="none" strike="noStrike" dirty="0">
                          <a:solidFill>
                            <a:schemeClr val="tx1"/>
                          </a:solidFill>
                          <a:effectLst/>
                          <a:latin typeface="Arial" panose="020B0604020202020204" pitchFamily="34" charset="0"/>
                        </a:rPr>
                        <a:t>2,35%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758842"/>
                  </a:ext>
                </a:extLst>
              </a:tr>
              <a:tr h="1643738">
                <a:tc gridSpan="4">
                  <a:txBody>
                    <a:bodyPr/>
                    <a:lstStyle/>
                    <a:p>
                      <a:pPr algn="just" rtl="0" fontAlgn="ctr"/>
                      <a:r>
                        <a:rPr lang="es-CO" sz="1200" b="1" i="0" u="none" strike="noStrike" dirty="0">
                          <a:solidFill>
                            <a:srgbClr val="000000"/>
                          </a:solidFill>
                          <a:effectLst/>
                          <a:latin typeface="Arial" panose="020B0604020202020204" pitchFamily="34" charset="0"/>
                        </a:rPr>
                        <a:t>2018-1: </a:t>
                      </a:r>
                      <a:r>
                        <a:rPr lang="es-CO" sz="1100" b="0" i="0" u="none" strike="noStrike" dirty="0">
                          <a:solidFill>
                            <a:srgbClr val="000000"/>
                          </a:solidFill>
                          <a:effectLst/>
                          <a:latin typeface="Arial" panose="020B0604020202020204" pitchFamily="34" charset="0"/>
                        </a:rPr>
                        <a:t>En la Seccional se tuvo para el 2018-1 un porcentaje de cumplimiento del 2%.</a:t>
                      </a:r>
                    </a:p>
                    <a:p>
                      <a:pPr algn="just" rtl="0" fontAlgn="ctr"/>
                      <a:r>
                        <a:rPr lang="es-CO" sz="1100" b="0" i="0" u="none" strike="noStrike" dirty="0">
                          <a:solidFill>
                            <a:srgbClr val="000000"/>
                          </a:solidFill>
                          <a:effectLst/>
                          <a:latin typeface="Arial" panose="020B0604020202020204" pitchFamily="34" charset="0"/>
                        </a:rPr>
                        <a:t>Se cumple el rango bueno en la seccional: De un total de 4012 estudiantes de pregrado se beneficiaron con programas de movilidad internacional entrante y saliente 82  estudiantes, donde el mayor porcentaje se visualizó en la Facultad de Ingenierías y Ciencias Económicas, administrativas y contables.</a:t>
                      </a:r>
                    </a:p>
                    <a:p>
                      <a:pPr algn="just" rtl="0" fontAlgn="ctr"/>
                      <a:endParaRPr lang="es-CO" sz="1100" b="0" i="0" u="none" strike="noStrike" dirty="0">
                        <a:solidFill>
                          <a:srgbClr val="000000"/>
                        </a:solidFill>
                        <a:effectLst/>
                        <a:latin typeface="Arial" panose="020B0604020202020204" pitchFamily="34" charset="0"/>
                      </a:endParaRPr>
                    </a:p>
                    <a:p>
                      <a:pPr algn="just" rtl="0" fontAlgn="ctr"/>
                      <a:r>
                        <a:rPr lang="es-CO" sz="1100" b="1" i="0" u="none" strike="noStrike" dirty="0">
                          <a:solidFill>
                            <a:srgbClr val="000000"/>
                          </a:solidFill>
                          <a:effectLst/>
                          <a:latin typeface="Arial" panose="020B0604020202020204" pitchFamily="34" charset="0"/>
                        </a:rPr>
                        <a:t>2018-2:</a:t>
                      </a:r>
                      <a:r>
                        <a:rPr lang="es-CO" sz="1100" b="0" i="0" u="none" strike="noStrike" dirty="0">
                          <a:solidFill>
                            <a:srgbClr val="000000"/>
                          </a:solidFill>
                          <a:effectLst/>
                          <a:latin typeface="Arial" panose="020B0604020202020204" pitchFamily="34" charset="0"/>
                        </a:rPr>
                        <a:t> En la Seccional se tuvo para el 2018-2 un porcentaje de cumplimiento del 2,7%.</a:t>
                      </a:r>
                    </a:p>
                    <a:p>
                      <a:pPr algn="just" rtl="0" fontAlgn="ctr"/>
                      <a:r>
                        <a:rPr lang="es-CO" sz="1100" b="0" i="0" u="none" strike="noStrike" dirty="0">
                          <a:solidFill>
                            <a:srgbClr val="000000"/>
                          </a:solidFill>
                          <a:effectLst/>
                          <a:latin typeface="Arial" panose="020B0604020202020204" pitchFamily="34" charset="0"/>
                        </a:rPr>
                        <a:t>Se cumple el rango bueno en la seccional: De un total de 3920 estudiantes de pregrado se beneficiaron con  programas de movilidad internacional entrante y saliente 104 estudiantes, donde el mayor porcentaje se visualizó en las facultades de Ingenierías y Derecho.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rtl="0" fontAlgn="ctr"/>
                      <a:endParaRPr lang="es-CO" sz="2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pPr algn="ctr" rtl="0" fontAlgn="ctr"/>
                      <a:endParaRPr lang="es-CO" sz="2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20922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903231593"/>
              </p:ext>
            </p:extLst>
          </p:nvPr>
        </p:nvGraphicFramePr>
        <p:xfrm>
          <a:off x="314279" y="3290608"/>
          <a:ext cx="10135087" cy="1741170"/>
        </p:xfrm>
        <a:graphic>
          <a:graphicData uri="http://schemas.openxmlformats.org/drawingml/2006/table">
            <a:tbl>
              <a:tblPr>
                <a:tableStyleId>{5C22544A-7EE6-4342-B048-85BDC9FD1C3A}</a:tableStyleId>
              </a:tblPr>
              <a:tblGrid>
                <a:gridCol w="3254359">
                  <a:extLst>
                    <a:ext uri="{9D8B030D-6E8A-4147-A177-3AD203B41FA5}">
                      <a16:colId xmlns:a16="http://schemas.microsoft.com/office/drawing/2014/main" val="3771105503"/>
                    </a:ext>
                  </a:extLst>
                </a:gridCol>
                <a:gridCol w="1028054">
                  <a:extLst>
                    <a:ext uri="{9D8B030D-6E8A-4147-A177-3AD203B41FA5}">
                      <a16:colId xmlns:a16="http://schemas.microsoft.com/office/drawing/2014/main" val="1208597956"/>
                    </a:ext>
                  </a:extLst>
                </a:gridCol>
                <a:gridCol w="1129024">
                  <a:extLst>
                    <a:ext uri="{9D8B030D-6E8A-4147-A177-3AD203B41FA5}">
                      <a16:colId xmlns:a16="http://schemas.microsoft.com/office/drawing/2014/main" val="843167515"/>
                    </a:ext>
                  </a:extLst>
                </a:gridCol>
                <a:gridCol w="1881706">
                  <a:extLst>
                    <a:ext uri="{9D8B030D-6E8A-4147-A177-3AD203B41FA5}">
                      <a16:colId xmlns:a16="http://schemas.microsoft.com/office/drawing/2014/main" val="3537210256"/>
                    </a:ext>
                  </a:extLst>
                </a:gridCol>
                <a:gridCol w="1753200">
                  <a:extLst>
                    <a:ext uri="{9D8B030D-6E8A-4147-A177-3AD203B41FA5}">
                      <a16:colId xmlns:a16="http://schemas.microsoft.com/office/drawing/2014/main" val="3120467273"/>
                    </a:ext>
                  </a:extLst>
                </a:gridCol>
                <a:gridCol w="1088744">
                  <a:extLst>
                    <a:ext uri="{9D8B030D-6E8A-4147-A177-3AD203B41FA5}">
                      <a16:colId xmlns:a16="http://schemas.microsoft.com/office/drawing/2014/main" val="2637320576"/>
                    </a:ext>
                  </a:extLst>
                </a:gridCol>
              </a:tblGrid>
              <a:tr h="200025">
                <a:tc gridSpan="6">
                  <a:txBody>
                    <a:bodyPr/>
                    <a:lstStyle/>
                    <a:p>
                      <a:pPr algn="ctr" fontAlgn="b"/>
                      <a:r>
                        <a:rPr lang="es-CO" sz="1800" u="none" strike="noStrike" dirty="0">
                          <a:effectLst/>
                        </a:rPr>
                        <a:t>AÑO 2018</a:t>
                      </a:r>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2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482366"/>
                  </a:ext>
                </a:extLst>
              </a:tr>
              <a:tr h="638175">
                <a:tc>
                  <a:txBody>
                    <a:bodyPr/>
                    <a:lstStyle/>
                    <a:p>
                      <a:pPr algn="just" fontAlgn="ctr"/>
                      <a:r>
                        <a:rPr lang="es-CO" sz="1400" u="none" strike="noStrike" dirty="0">
                          <a:effectLst/>
                        </a:rPr>
                        <a:t>FACULTADES</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FCEAC</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F.CCIAS SALUD</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 INGENIERÍAS</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 DERECHO</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1800" u="none" strike="noStrike" dirty="0">
                          <a:effectLst/>
                        </a:rPr>
                        <a:t>TOTAL</a:t>
                      </a:r>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0664956"/>
                  </a:ext>
                </a:extLst>
              </a:tr>
              <a:tr h="819150">
                <a:tc>
                  <a:txBody>
                    <a:bodyPr/>
                    <a:lstStyle/>
                    <a:p>
                      <a:pPr algn="just" fontAlgn="ctr"/>
                      <a:r>
                        <a:rPr lang="es-CO" sz="1400" u="none" strike="noStrike" dirty="0">
                          <a:effectLst/>
                        </a:rPr>
                        <a:t>No. de Estudiante de pregrado y postgrado beneficiados con programas de movilidad internacional entrante y saliente</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26</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6</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a:effectLst/>
                        </a:rPr>
                        <a:t>112</a:t>
                      </a:r>
                      <a:endParaRPr lang="es-CO" sz="1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39</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183</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6334628"/>
                  </a:ext>
                </a:extLst>
              </a:tr>
            </a:tbl>
          </a:graphicData>
        </a:graphic>
      </p:graphicFrame>
    </p:spTree>
    <p:extLst>
      <p:ext uri="{BB962C8B-B14F-4D97-AF65-F5344CB8AC3E}">
        <p14:creationId xmlns:p14="http://schemas.microsoft.com/office/powerpoint/2010/main" val="3157196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17116" y="472306"/>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0000"/>
                </a:solidFill>
              </a:rPr>
              <a:t>Análisis del Objetivo “3” de Calidad </a:t>
            </a:r>
            <a:r>
              <a:rPr lang="es-ES" sz="1600" b="1" dirty="0">
                <a:solidFill>
                  <a:srgbClr val="FF0000"/>
                </a:solidFill>
              </a:rPr>
              <a:t/>
            </a:r>
            <a:br>
              <a:rPr lang="es-ES" sz="1600" b="1" dirty="0">
                <a:solidFill>
                  <a:srgbClr val="FF0000"/>
                </a:solidFill>
              </a:rPr>
            </a:br>
            <a:r>
              <a:rPr lang="es-CO" sz="1600" b="1" dirty="0"/>
              <a:t>Indicadores de Gestión del proceso</a:t>
            </a:r>
          </a:p>
          <a:p>
            <a:pPr eaLnBrk="0" hangingPunct="0">
              <a:defRPr/>
            </a:pPr>
            <a:endParaRPr lang="es-ES" sz="1800" b="1" kern="0" dirty="0">
              <a:solidFill>
                <a:srgbClr val="FF3300"/>
              </a:solidFill>
            </a:endParaRPr>
          </a:p>
        </p:txBody>
      </p:sp>
      <p:graphicFrame>
        <p:nvGraphicFramePr>
          <p:cNvPr id="4" name="Tabla 3"/>
          <p:cNvGraphicFramePr>
            <a:graphicFrameLocks noGrp="1"/>
          </p:cNvGraphicFramePr>
          <p:nvPr>
            <p:extLst>
              <p:ext uri="{D42A27DB-BD31-4B8C-83A1-F6EECF244321}">
                <p14:modId xmlns:p14="http://schemas.microsoft.com/office/powerpoint/2010/main" val="1248382114"/>
              </p:ext>
            </p:extLst>
          </p:nvPr>
        </p:nvGraphicFramePr>
        <p:xfrm>
          <a:off x="314279" y="855513"/>
          <a:ext cx="10135088" cy="2255240"/>
        </p:xfrm>
        <a:graphic>
          <a:graphicData uri="http://schemas.openxmlformats.org/drawingml/2006/table">
            <a:tbl>
              <a:tblPr>
                <a:tableStyleId>{5C22544A-7EE6-4342-B048-85BDC9FD1C3A}</a:tableStyleId>
              </a:tblPr>
              <a:tblGrid>
                <a:gridCol w="2533772">
                  <a:extLst>
                    <a:ext uri="{9D8B030D-6E8A-4147-A177-3AD203B41FA5}">
                      <a16:colId xmlns:a16="http://schemas.microsoft.com/office/drawing/2014/main" val="947808797"/>
                    </a:ext>
                  </a:extLst>
                </a:gridCol>
                <a:gridCol w="3420227">
                  <a:extLst>
                    <a:ext uri="{9D8B030D-6E8A-4147-A177-3AD203B41FA5}">
                      <a16:colId xmlns:a16="http://schemas.microsoft.com/office/drawing/2014/main" val="230472003"/>
                    </a:ext>
                  </a:extLst>
                </a:gridCol>
                <a:gridCol w="4181089">
                  <a:extLst>
                    <a:ext uri="{9D8B030D-6E8A-4147-A177-3AD203B41FA5}">
                      <a16:colId xmlns:a16="http://schemas.microsoft.com/office/drawing/2014/main" val="1153630392"/>
                    </a:ext>
                  </a:extLst>
                </a:gridCol>
              </a:tblGrid>
              <a:tr h="347563">
                <a:tc>
                  <a:txBody>
                    <a:bodyPr/>
                    <a:lstStyle/>
                    <a:p>
                      <a:pPr algn="l" rtl="0" fontAlgn="ctr"/>
                      <a:r>
                        <a:rPr lang="es-CO" sz="1600" u="none" strike="noStrike" dirty="0">
                          <a:effectLst/>
                        </a:rPr>
                        <a:t>INDICADOR</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dirty="0">
                          <a:effectLst/>
                        </a:rPr>
                        <a:t>2017</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dirty="0">
                          <a:effectLst/>
                        </a:rPr>
                        <a:t>2018</a:t>
                      </a:r>
                      <a:endParaRPr lang="es-CO" sz="1600" b="1" i="0" u="none" strike="noStrike" dirty="0">
                        <a:solidFill>
                          <a:srgbClr val="F2F2F2"/>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4988372"/>
                  </a:ext>
                </a:extLst>
              </a:tr>
              <a:tr h="263939">
                <a:tc>
                  <a:txBody>
                    <a:bodyPr/>
                    <a:lstStyle/>
                    <a:p>
                      <a:pPr algn="l" rtl="0" fontAlgn="ctr"/>
                      <a:r>
                        <a:rPr lang="es-CO" sz="1200" b="1" i="0" u="none" strike="noStrike" dirty="0">
                          <a:solidFill>
                            <a:schemeClr val="tx1"/>
                          </a:solidFill>
                          <a:effectLst/>
                          <a:latin typeface="Arial" panose="020B0604020202020204" pitchFamily="34" charset="0"/>
                        </a:rPr>
                        <a:t>Movilidad</a:t>
                      </a:r>
                      <a:r>
                        <a:rPr lang="es-CO" sz="1200" b="1" i="0" u="none" strike="noStrike" baseline="0" dirty="0">
                          <a:solidFill>
                            <a:schemeClr val="tx1"/>
                          </a:solidFill>
                          <a:effectLst/>
                          <a:latin typeface="Arial" panose="020B0604020202020204" pitchFamily="34" charset="0"/>
                        </a:rPr>
                        <a:t> Docente</a:t>
                      </a:r>
                      <a:endParaRPr lang="es-CO" sz="1200" b="1"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i="0" u="none" strike="noStrike" dirty="0">
                          <a:solidFill>
                            <a:schemeClr val="tx1"/>
                          </a:solidFill>
                          <a:effectLst/>
                          <a:latin typeface="Arial" panose="020B0604020202020204" pitchFamily="34"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200" b="1" i="0" u="none" strike="noStrike" dirty="0">
                          <a:solidFill>
                            <a:schemeClr val="tx1"/>
                          </a:solidFill>
                          <a:effectLst/>
                          <a:latin typeface="Arial" panose="020B0604020202020204" pitchFamily="34" charset="0"/>
                        </a:rPr>
                        <a:t>12,4%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758842"/>
                  </a:ext>
                </a:extLst>
              </a:tr>
              <a:tr h="1643738">
                <a:tc gridSpan="3">
                  <a:txBody>
                    <a:bodyPr/>
                    <a:lstStyle/>
                    <a:p>
                      <a:pPr algn="just" rtl="0" fontAlgn="ctr"/>
                      <a:r>
                        <a:rPr lang="es-CO" sz="1400" b="1" i="0" u="none" strike="noStrike" dirty="0">
                          <a:solidFill>
                            <a:srgbClr val="000000"/>
                          </a:solidFill>
                          <a:effectLst/>
                          <a:latin typeface="Arial" panose="020B0604020202020204" pitchFamily="34" charset="0"/>
                        </a:rPr>
                        <a:t>2018:</a:t>
                      </a:r>
                      <a:r>
                        <a:rPr lang="es-CO" sz="1400" b="0" i="0" u="none" strike="noStrike" dirty="0">
                          <a:solidFill>
                            <a:srgbClr val="000000"/>
                          </a:solidFill>
                          <a:effectLst/>
                          <a:latin typeface="Arial" panose="020B0604020202020204" pitchFamily="34" charset="0"/>
                        </a:rPr>
                        <a:t>   En la Seccional se tuvo un incremento de la movilidad internacional entrante y saliente de docentes con respecto a la vigencia anterior. </a:t>
                      </a:r>
                    </a:p>
                    <a:p>
                      <a:pPr algn="just" rtl="0" fontAlgn="ctr"/>
                      <a:endParaRPr lang="es-CO" sz="1400" b="0" i="0" u="none" strike="noStrike" dirty="0">
                        <a:solidFill>
                          <a:srgbClr val="000000"/>
                        </a:solidFill>
                        <a:effectLst/>
                        <a:latin typeface="Arial" panose="020B0604020202020204" pitchFamily="34" charset="0"/>
                      </a:endParaRPr>
                    </a:p>
                    <a:p>
                      <a:pPr algn="just" rtl="0" fontAlgn="ctr"/>
                      <a:r>
                        <a:rPr lang="es-CO" sz="1400" b="0" i="0" u="none" strike="noStrike" dirty="0">
                          <a:solidFill>
                            <a:srgbClr val="000000"/>
                          </a:solidFill>
                          <a:effectLst/>
                          <a:latin typeface="Arial" panose="020B0604020202020204" pitchFamily="34" charset="0"/>
                        </a:rPr>
                        <a:t>En el año 2017, se movilizaron 19 docentes y durante  el año 2018 la movilidad fue de 38 docentes,</a:t>
                      </a:r>
                      <a:r>
                        <a:rPr lang="es-CO" sz="1400" b="0" i="0" u="none" strike="noStrike" baseline="0" dirty="0">
                          <a:solidFill>
                            <a:srgbClr val="000000"/>
                          </a:solidFill>
                          <a:effectLst/>
                          <a:latin typeface="Arial" panose="020B0604020202020204" pitchFamily="34" charset="0"/>
                        </a:rPr>
                        <a:t> </a:t>
                      </a:r>
                      <a:r>
                        <a:rPr lang="es-CO" sz="1400" b="0" i="0" u="none" strike="noStrike" dirty="0">
                          <a:solidFill>
                            <a:srgbClr val="000000"/>
                          </a:solidFill>
                          <a:effectLst/>
                          <a:latin typeface="Arial" panose="020B0604020202020204" pitchFamily="34" charset="0"/>
                        </a:rPr>
                        <a:t>equivalente al 12,4%,</a:t>
                      </a:r>
                      <a:r>
                        <a:rPr lang="es-CO" sz="1400" b="0" i="0" u="none" strike="noStrike" baseline="0" dirty="0">
                          <a:solidFill>
                            <a:srgbClr val="000000"/>
                          </a:solidFill>
                          <a:effectLst/>
                          <a:latin typeface="Arial" panose="020B0604020202020204" pitchFamily="34" charset="0"/>
                        </a:rPr>
                        <a:t> </a:t>
                      </a:r>
                      <a:r>
                        <a:rPr lang="es-CO" sz="1400" b="0" i="0" u="none" strike="noStrike" dirty="0">
                          <a:solidFill>
                            <a:srgbClr val="000000"/>
                          </a:solidFill>
                          <a:effectLst/>
                          <a:latin typeface="Arial" panose="020B0604020202020204" pitchFamily="34" charset="0"/>
                        </a:rPr>
                        <a:t>lo cual es muy positivo y mejora los indicadores de acreditación.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rtl="0" fontAlgn="ctr"/>
                      <a:endParaRPr lang="es-CO" sz="20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188620922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1214489639"/>
              </p:ext>
            </p:extLst>
          </p:nvPr>
        </p:nvGraphicFramePr>
        <p:xfrm>
          <a:off x="314279" y="3290608"/>
          <a:ext cx="10135087" cy="1741170"/>
        </p:xfrm>
        <a:graphic>
          <a:graphicData uri="http://schemas.openxmlformats.org/drawingml/2006/table">
            <a:tbl>
              <a:tblPr>
                <a:tableStyleId>{5C22544A-7EE6-4342-B048-85BDC9FD1C3A}</a:tableStyleId>
              </a:tblPr>
              <a:tblGrid>
                <a:gridCol w="3254359">
                  <a:extLst>
                    <a:ext uri="{9D8B030D-6E8A-4147-A177-3AD203B41FA5}">
                      <a16:colId xmlns:a16="http://schemas.microsoft.com/office/drawing/2014/main" val="3771105503"/>
                    </a:ext>
                  </a:extLst>
                </a:gridCol>
                <a:gridCol w="1028054">
                  <a:extLst>
                    <a:ext uri="{9D8B030D-6E8A-4147-A177-3AD203B41FA5}">
                      <a16:colId xmlns:a16="http://schemas.microsoft.com/office/drawing/2014/main" val="1208597956"/>
                    </a:ext>
                  </a:extLst>
                </a:gridCol>
                <a:gridCol w="1129024">
                  <a:extLst>
                    <a:ext uri="{9D8B030D-6E8A-4147-A177-3AD203B41FA5}">
                      <a16:colId xmlns:a16="http://schemas.microsoft.com/office/drawing/2014/main" val="843167515"/>
                    </a:ext>
                  </a:extLst>
                </a:gridCol>
                <a:gridCol w="1881706">
                  <a:extLst>
                    <a:ext uri="{9D8B030D-6E8A-4147-A177-3AD203B41FA5}">
                      <a16:colId xmlns:a16="http://schemas.microsoft.com/office/drawing/2014/main" val="3537210256"/>
                    </a:ext>
                  </a:extLst>
                </a:gridCol>
                <a:gridCol w="1753200">
                  <a:extLst>
                    <a:ext uri="{9D8B030D-6E8A-4147-A177-3AD203B41FA5}">
                      <a16:colId xmlns:a16="http://schemas.microsoft.com/office/drawing/2014/main" val="3120467273"/>
                    </a:ext>
                  </a:extLst>
                </a:gridCol>
                <a:gridCol w="1088744">
                  <a:extLst>
                    <a:ext uri="{9D8B030D-6E8A-4147-A177-3AD203B41FA5}">
                      <a16:colId xmlns:a16="http://schemas.microsoft.com/office/drawing/2014/main" val="2637320576"/>
                    </a:ext>
                  </a:extLst>
                </a:gridCol>
              </a:tblGrid>
              <a:tr h="200025">
                <a:tc gridSpan="6">
                  <a:txBody>
                    <a:bodyPr/>
                    <a:lstStyle/>
                    <a:p>
                      <a:pPr algn="ctr" fontAlgn="b"/>
                      <a:r>
                        <a:rPr lang="es-CO" sz="1800" u="none" strike="noStrike" dirty="0">
                          <a:effectLst/>
                        </a:rPr>
                        <a:t>AÑO 2018</a:t>
                      </a:r>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2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1482366"/>
                  </a:ext>
                </a:extLst>
              </a:tr>
              <a:tr h="638175">
                <a:tc>
                  <a:txBody>
                    <a:bodyPr/>
                    <a:lstStyle/>
                    <a:p>
                      <a:pPr algn="just" fontAlgn="ctr"/>
                      <a:r>
                        <a:rPr lang="es-CO" sz="1400" u="none" strike="noStrike" dirty="0">
                          <a:effectLst/>
                        </a:rPr>
                        <a:t>FACULTADES</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FCEAC</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F.CCIAS SALUD</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 INGENIERÍAS</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F. DERECHO</a:t>
                      </a:r>
                      <a:endParaRPr lang="es-CO"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1800" u="none" strike="noStrike" dirty="0">
                          <a:effectLst/>
                        </a:rPr>
                        <a:t>TOTAL</a:t>
                      </a:r>
                      <a:endParaRPr lang="es-CO"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0664956"/>
                  </a:ext>
                </a:extLst>
              </a:tr>
              <a:tr h="819150">
                <a:tc>
                  <a:txBody>
                    <a:bodyPr/>
                    <a:lstStyle/>
                    <a:p>
                      <a:pPr algn="just" fontAlgn="ctr"/>
                      <a:r>
                        <a:rPr lang="es-CO" sz="1400" u="none" strike="noStrike" dirty="0">
                          <a:effectLst/>
                        </a:rPr>
                        <a:t>No. de Docentes de pregrado y postgrado beneficiados con programas de movilidad internacional entrante y saliente</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Calibri" panose="020F0502020204030204" pitchFamily="34"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Calibri" panose="020F0502020204030204" pitchFamily="34"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Calibri" panose="020F0502020204030204" pitchFamily="34" charset="0"/>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0" i="0" u="none" strike="noStrike">
                          <a:solidFill>
                            <a:srgbClr val="000000"/>
                          </a:solidFill>
                          <a:effectLst/>
                          <a:latin typeface="Calibri" panose="020F050202020403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0" i="0" u="none" strike="noStrike" dirty="0">
                          <a:solidFill>
                            <a:srgbClr val="000000"/>
                          </a:solidFill>
                          <a:effectLst/>
                          <a:latin typeface="Calibri" panose="020F050202020403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6334628"/>
                  </a:ext>
                </a:extLst>
              </a:tr>
            </a:tbl>
          </a:graphicData>
        </a:graphic>
      </p:graphicFrame>
    </p:spTree>
    <p:extLst>
      <p:ext uri="{BB962C8B-B14F-4D97-AF65-F5344CB8AC3E}">
        <p14:creationId xmlns:p14="http://schemas.microsoft.com/office/powerpoint/2010/main" val="1389631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199" y="413792"/>
            <a:ext cx="9789459"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dirty="0"/>
              <a:t>Producto y/o servicio no conforme identificado</a:t>
            </a:r>
            <a:endParaRPr lang="es-CO" sz="24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373162039"/>
              </p:ext>
            </p:extLst>
          </p:nvPr>
        </p:nvGraphicFramePr>
        <p:xfrm>
          <a:off x="1009356" y="2492896"/>
          <a:ext cx="9313920" cy="2279372"/>
        </p:xfrm>
        <a:graphic>
          <a:graphicData uri="http://schemas.openxmlformats.org/drawingml/2006/table">
            <a:tbl>
              <a:tblPr/>
              <a:tblGrid>
                <a:gridCol w="2410416">
                  <a:extLst>
                    <a:ext uri="{9D8B030D-6E8A-4147-A177-3AD203B41FA5}">
                      <a16:colId xmlns:a16="http://schemas.microsoft.com/office/drawing/2014/main" val="20000"/>
                    </a:ext>
                  </a:extLst>
                </a:gridCol>
                <a:gridCol w="5685247">
                  <a:extLst>
                    <a:ext uri="{9D8B030D-6E8A-4147-A177-3AD203B41FA5}">
                      <a16:colId xmlns:a16="http://schemas.microsoft.com/office/drawing/2014/main" val="20001"/>
                    </a:ext>
                  </a:extLst>
                </a:gridCol>
                <a:gridCol w="1218257">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a:solidFill>
                            <a:srgbClr val="000000"/>
                          </a:solidFill>
                          <a:latin typeface="Arial"/>
                        </a:rPr>
                        <a:t>Se</a:t>
                      </a:r>
                      <a:r>
                        <a:rPr lang="es-ES" sz="1600" b="0" i="0" u="none" strike="noStrike" baseline="0" dirty="0">
                          <a:solidFill>
                            <a:srgbClr val="000000"/>
                          </a:solidFill>
                          <a:latin typeface="Arial"/>
                        </a:rPr>
                        <a:t> presentó un servicio no conforme por queja recurrente en el servicio de asesoría en internacionalización  </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a:solidFill>
                  <a:srgbClr val="FF3300"/>
                </a:solidFill>
              </a:rPr>
              <a:t>RESULTADOS DE LAS AUDITORÍAS INTERNAS Y EXTERNAS</a:t>
            </a:r>
            <a:endParaRPr lang="es-MX" sz="2800" b="1" kern="0" dirty="0">
              <a:solidFill>
                <a:srgbClr val="FF3300"/>
              </a:solidFill>
            </a:endParaRPr>
          </a:p>
        </p:txBody>
      </p:sp>
    </p:spTree>
    <p:extLst>
      <p:ext uri="{BB962C8B-B14F-4D97-AF65-F5344CB8AC3E}">
        <p14:creationId xmlns:p14="http://schemas.microsoft.com/office/powerpoint/2010/main" val="3336003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53916" y="626714"/>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t>RESULTADOS DE LAS AUDITORÍAS INTERNAS Y EXTERNAS</a:t>
            </a:r>
            <a:r>
              <a:rPr lang="es-MX" sz="2400" b="1" kern="0" dirty="0"/>
              <a:t/>
            </a:r>
            <a:br>
              <a:rPr lang="es-MX" sz="2400" b="1" kern="0" dirty="0"/>
            </a:br>
            <a:r>
              <a:rPr lang="es-ES" sz="1800" b="1" dirty="0"/>
              <a:t>Resultados de Auditorias internas</a:t>
            </a:r>
          </a:p>
        </p:txBody>
      </p:sp>
      <p:graphicFrame>
        <p:nvGraphicFramePr>
          <p:cNvPr id="3" name="7 Tabla"/>
          <p:cNvGraphicFramePr>
            <a:graphicFrameLocks noGrp="1"/>
          </p:cNvGraphicFramePr>
          <p:nvPr>
            <p:extLst>
              <p:ext uri="{D42A27DB-BD31-4B8C-83A1-F6EECF244321}">
                <p14:modId xmlns:p14="http://schemas.microsoft.com/office/powerpoint/2010/main" val="959711373"/>
              </p:ext>
            </p:extLst>
          </p:nvPr>
        </p:nvGraphicFramePr>
        <p:xfrm>
          <a:off x="699077" y="952573"/>
          <a:ext cx="9574477" cy="3377381"/>
        </p:xfrm>
        <a:graphic>
          <a:graphicData uri="http://schemas.openxmlformats.org/drawingml/2006/table">
            <a:tbl>
              <a:tblPr/>
              <a:tblGrid>
                <a:gridCol w="2039957">
                  <a:extLst>
                    <a:ext uri="{9D8B030D-6E8A-4147-A177-3AD203B41FA5}">
                      <a16:colId xmlns:a16="http://schemas.microsoft.com/office/drawing/2014/main" val="20017"/>
                    </a:ext>
                  </a:extLst>
                </a:gridCol>
                <a:gridCol w="1883633">
                  <a:extLst>
                    <a:ext uri="{9D8B030D-6E8A-4147-A177-3AD203B41FA5}">
                      <a16:colId xmlns:a16="http://schemas.microsoft.com/office/drawing/2014/main" val="1419577080"/>
                    </a:ext>
                  </a:extLst>
                </a:gridCol>
                <a:gridCol w="2825450">
                  <a:extLst>
                    <a:ext uri="{9D8B030D-6E8A-4147-A177-3AD203B41FA5}">
                      <a16:colId xmlns:a16="http://schemas.microsoft.com/office/drawing/2014/main" val="20018"/>
                    </a:ext>
                  </a:extLst>
                </a:gridCol>
                <a:gridCol w="2825437">
                  <a:extLst>
                    <a:ext uri="{9D8B030D-6E8A-4147-A177-3AD203B41FA5}">
                      <a16:colId xmlns:a16="http://schemas.microsoft.com/office/drawing/2014/main" val="3123950714"/>
                    </a:ext>
                  </a:extLst>
                </a:gridCol>
              </a:tblGrid>
              <a:tr h="337626">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450169">
                <a:tc>
                  <a:txBody>
                    <a:bodyPr/>
                    <a:lstStyle/>
                    <a:p>
                      <a:pPr algn="ctr" fontAlgn="b"/>
                      <a:r>
                        <a:rPr lang="es-MX" sz="1400" b="1" i="0" u="none" strike="noStrike" dirty="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2018-1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2018-2</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450169">
                <a:tc>
                  <a:txBody>
                    <a:bodyPr/>
                    <a:lstStyle/>
                    <a:p>
                      <a:pPr algn="ctr" fontAlgn="ctr"/>
                      <a:r>
                        <a:rPr lang="es-CO" sz="14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139417">
                <a:tc gridSpan="4">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AUDITORÍAS INTERNAS  2018</a:t>
                      </a: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Durante la vigencia no se tuvo hallazgos en el proceso, se presentaron 5 observaciones en los dos ciclos de auditoría</a:t>
                      </a: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7882" y="-224678"/>
            <a:ext cx="9613934"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t>RESULTADOS DE LAS AUDITORÍAS INTERNAS Y EXTERNAS</a:t>
            </a:r>
            <a:r>
              <a:rPr lang="es-MX" sz="2400" b="1" kern="0" dirty="0"/>
              <a:t/>
            </a:r>
            <a:br>
              <a:rPr lang="es-MX" sz="2400" b="1" kern="0" dirty="0"/>
            </a:br>
            <a:r>
              <a:rPr lang="es-ES" sz="2400" b="1" dirty="0"/>
              <a:t>Resultados de Auditorias Externas</a:t>
            </a:r>
          </a:p>
        </p:txBody>
      </p:sp>
      <p:graphicFrame>
        <p:nvGraphicFramePr>
          <p:cNvPr id="3" name="Group 428"/>
          <p:cNvGraphicFramePr>
            <a:graphicFrameLocks/>
          </p:cNvGraphicFramePr>
          <p:nvPr>
            <p:extLst>
              <p:ext uri="{D42A27DB-BD31-4B8C-83A1-F6EECF244321}">
                <p14:modId xmlns:p14="http://schemas.microsoft.com/office/powerpoint/2010/main" val="3376478616"/>
              </p:ext>
            </p:extLst>
          </p:nvPr>
        </p:nvGraphicFramePr>
        <p:xfrm>
          <a:off x="170329" y="918322"/>
          <a:ext cx="10094259" cy="4899772"/>
        </p:xfrm>
        <a:graphic>
          <a:graphicData uri="http://schemas.openxmlformats.org/drawingml/2006/table">
            <a:tbl>
              <a:tblPr/>
              <a:tblGrid>
                <a:gridCol w="1726576">
                  <a:extLst>
                    <a:ext uri="{9D8B030D-6E8A-4147-A177-3AD203B41FA5}">
                      <a16:colId xmlns:a16="http://schemas.microsoft.com/office/drawing/2014/main" val="20000"/>
                    </a:ext>
                  </a:extLst>
                </a:gridCol>
                <a:gridCol w="3364135">
                  <a:extLst>
                    <a:ext uri="{9D8B030D-6E8A-4147-A177-3AD203B41FA5}">
                      <a16:colId xmlns:a16="http://schemas.microsoft.com/office/drawing/2014/main" val="20001"/>
                    </a:ext>
                  </a:extLst>
                </a:gridCol>
                <a:gridCol w="5003548">
                  <a:extLst>
                    <a:ext uri="{9D8B030D-6E8A-4147-A177-3AD203B41FA5}">
                      <a16:colId xmlns:a16="http://schemas.microsoft.com/office/drawing/2014/main" val="20002"/>
                    </a:ext>
                  </a:extLst>
                </a:gridCol>
              </a:tblGrid>
              <a:tr h="45808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807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6933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a:ln>
                            <a:noFill/>
                          </a:ln>
                          <a:solidFill>
                            <a:schemeClr val="tx1"/>
                          </a:solidFill>
                          <a:effectLst/>
                          <a:latin typeface="Arial" charset="0"/>
                        </a:rPr>
                        <a:t>INT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7611">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charset="0"/>
                        </a:rPr>
                        <a:t>Se recibió visita de auditoría externa  de seguimiento en  el mes de julio de 2018 para</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charset="0"/>
                        </a:rPr>
                        <a:t>las seccionales de: Bogotá, Barranquilla y Pereira y no se presentó ningún hallazgo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Arial" charset="0"/>
                        </a:rPr>
                        <a:t>en el proceso de Internacionalización</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425395726"/>
              </p:ext>
            </p:extLst>
          </p:nvPr>
        </p:nvGraphicFramePr>
        <p:xfrm>
          <a:off x="752866" y="2391945"/>
          <a:ext cx="9529650" cy="3274982"/>
        </p:xfrm>
        <a:graphic>
          <a:graphicData uri="http://schemas.openxmlformats.org/drawingml/2006/table">
            <a:tbl>
              <a:tblPr firstRow="1" firstCol="1" bandRow="1">
                <a:tableStyleId>{5C22544A-7EE6-4342-B048-85BDC9FD1C3A}</a:tableStyleId>
              </a:tblPr>
              <a:tblGrid>
                <a:gridCol w="3449104">
                  <a:extLst>
                    <a:ext uri="{9D8B030D-6E8A-4147-A177-3AD203B41FA5}">
                      <a16:colId xmlns:a16="http://schemas.microsoft.com/office/drawing/2014/main" val="3529620441"/>
                    </a:ext>
                  </a:extLst>
                </a:gridCol>
                <a:gridCol w="2715207">
                  <a:extLst>
                    <a:ext uri="{9D8B030D-6E8A-4147-A177-3AD203B41FA5}">
                      <a16:colId xmlns:a16="http://schemas.microsoft.com/office/drawing/2014/main" val="2723494346"/>
                    </a:ext>
                  </a:extLst>
                </a:gridCol>
                <a:gridCol w="3365339">
                  <a:extLst>
                    <a:ext uri="{9D8B030D-6E8A-4147-A177-3AD203B41FA5}">
                      <a16:colId xmlns:a16="http://schemas.microsoft.com/office/drawing/2014/main" val="504107030"/>
                    </a:ext>
                  </a:extLst>
                </a:gridCol>
              </a:tblGrid>
              <a:tr h="299499">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997000">
                <a:tc rowSpan="2">
                  <a:txBody>
                    <a:bodyPr/>
                    <a:lstStyle/>
                    <a:p>
                      <a:pPr algn="just">
                        <a:lnSpc>
                          <a:spcPct val="107000"/>
                        </a:lnSpc>
                        <a:spcAft>
                          <a:spcPts val="800"/>
                        </a:spcAft>
                      </a:pPr>
                      <a:r>
                        <a:rPr lang="es-CO" sz="1000" dirty="0">
                          <a:solidFill>
                            <a:schemeClr val="tx1"/>
                          </a:solidFill>
                          <a:effectLst/>
                        </a:rPr>
                        <a:t>AUDITORIA INTERNA 2018-1</a:t>
                      </a:r>
                    </a:p>
                    <a:p>
                      <a:pPr algn="just">
                        <a:lnSpc>
                          <a:spcPct val="107000"/>
                        </a:lnSpc>
                        <a:spcAft>
                          <a:spcPts val="800"/>
                        </a:spcAft>
                      </a:pPr>
                      <a:endParaRPr lang="es-CO" sz="1000" dirty="0">
                        <a:solidFill>
                          <a:schemeClr val="tx1"/>
                        </a:solidFill>
                        <a:effectLst/>
                      </a:endParaRPr>
                    </a:p>
                    <a:p>
                      <a:pPr algn="just">
                        <a:lnSpc>
                          <a:spcPct val="107000"/>
                        </a:lnSpc>
                        <a:spcAft>
                          <a:spcPts val="800"/>
                        </a:spcAft>
                      </a:pPr>
                      <a:r>
                        <a:rPr lang="es-CO" sz="1000" dirty="0">
                          <a:solidFill>
                            <a:schemeClr val="tx1"/>
                          </a:solidFill>
                          <a:effectLst/>
                        </a:rPr>
                        <a:t>Observación 1:  En el manejo de la información, se nota que tiene muy bien la documentación identificada  en las carpetas digitales que se tienen en el computador personal, por ello se recomienda  un respaldo físico o utilizar equipos  de la institución para garantizar la seguridad de la información, también se evidenció que la carpeta del Sistema de Gestión de Calidad no maneja los requerimientos estipulados en gestión documental.(Numeral 7.5.3 Control de la información documentada de la norma ISO9001:2005)</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a:solidFill>
                            <a:srgbClr val="000000"/>
                          </a:solidFill>
                          <a:effectLst/>
                          <a:latin typeface="Arial" panose="020B0604020202020204" pitchFamily="34" charset="0"/>
                        </a:rPr>
                        <a:t>Mantener la información del proceso en el equipo de cómputo de la oficina y mantener esta información actualizada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just">
                        <a:lnSpc>
                          <a:spcPct val="107000"/>
                        </a:lnSpc>
                        <a:spcAft>
                          <a:spcPts val="800"/>
                        </a:spcAft>
                      </a:pPr>
                      <a:r>
                        <a:rPr lang="es-CO"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a:t>
                      </a:r>
                      <a:r>
                        <a:rPr lang="es-CO" sz="16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Para la observación uno se evidencio que el líder del proceso ya tiene toda la información soportada en el equipo de la universidad Libre, donde manifiesta que está realizando copias de seguridad de su portátil personal al equipo de la Universidad.</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516003">
                <a:tc vMerge="1">
                  <a:txBody>
                    <a:bodyPr/>
                    <a:lstStyle/>
                    <a:p>
                      <a:endParaRPr lang="es-CO"/>
                    </a:p>
                  </a:txBody>
                  <a:tcPr/>
                </a:tc>
                <a:tc>
                  <a:txBody>
                    <a:bodyPr/>
                    <a:lstStyle/>
                    <a:p>
                      <a:pPr algn="just" fontAlgn="ctr"/>
                      <a:r>
                        <a:rPr lang="es-CO" sz="1100" b="0" i="0" u="none" strike="noStrike" dirty="0">
                          <a:solidFill>
                            <a:srgbClr val="000000"/>
                          </a:solidFill>
                          <a:effectLst/>
                          <a:latin typeface="Arial" panose="020B0604020202020204" pitchFamily="34" charset="0"/>
                        </a:rPr>
                        <a:t>Organizar la carpeta de Calidad con la normatividad del archivo general de la nación tal como están las demás carpetas de la oficina.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a:lnSpc>
                          <a:spcPct val="107000"/>
                        </a:lnSpc>
                        <a:spcAft>
                          <a:spcPts val="800"/>
                        </a:spcAft>
                      </a:pPr>
                      <a:endParaRPr lang="es-CO" sz="1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5096743"/>
                  </a:ext>
                </a:extLst>
              </a:tr>
              <a:tr h="705070">
                <a:tc>
                  <a:txBody>
                    <a:bodyPr/>
                    <a:lstStyle/>
                    <a:p>
                      <a:pPr algn="just">
                        <a:lnSpc>
                          <a:spcPct val="107000"/>
                        </a:lnSpc>
                        <a:spcAft>
                          <a:spcPts val="800"/>
                        </a:spcAft>
                      </a:pPr>
                      <a:r>
                        <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Observación 2:  Se evidencian dificultades para la entrega de apoyos financieros a los estudiantes visitantes, donde la universidad se comprometió en brindarles un apoyo de manutención durante su instancia o permanencia de la movilidad Internacional. (Numeral 8.2 Requisitos para los productos y servicios de la norma ISO9001:2005)</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a:solidFill>
                            <a:srgbClr val="000000"/>
                          </a:solidFill>
                          <a:effectLst/>
                          <a:latin typeface="Arial" panose="020B0604020202020204" pitchFamily="34" charset="0"/>
                        </a:rPr>
                        <a:t>Realizar un mayor control y seguimiento a las facultades para que den celeridad a los procesos de pago en materia de movilidad.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a:t>
                      </a:r>
                      <a:r>
                        <a:rPr lang="es-CO" sz="12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Para la observación dos, el Líder manifiesta que el desembolso se está dando en los términos acordados. Solo aplica para estudiantes que vienen con las siguiente categoría de beca: PILA MÉXICO, PILA ARGENTINA, O PAMEUDUAL.</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316788"/>
                  </a:ext>
                </a:extLst>
              </a:tr>
            </a:tbl>
          </a:graphicData>
        </a:graphic>
      </p:graphicFrame>
      <p:sp>
        <p:nvSpPr>
          <p:cNvPr id="3" name="Rectangle 2"/>
          <p:cNvSpPr txBox="1">
            <a:spLocks noChangeArrowheads="1"/>
          </p:cNvSpPr>
          <p:nvPr/>
        </p:nvSpPr>
        <p:spPr>
          <a:xfrm>
            <a:off x="1317812" y="248377"/>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2300023320"/>
              </p:ext>
            </p:extLst>
          </p:nvPr>
        </p:nvGraphicFramePr>
        <p:xfrm>
          <a:off x="708840" y="1095817"/>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a:solidFill>
                            <a:srgbClr val="000000"/>
                          </a:solidFill>
                          <a:effectLst/>
                          <a:latin typeface="Arial"/>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224814614"/>
              </p:ext>
            </p:extLst>
          </p:nvPr>
        </p:nvGraphicFramePr>
        <p:xfrm>
          <a:off x="277907" y="2158863"/>
          <a:ext cx="10004610" cy="3839878"/>
        </p:xfrm>
        <a:graphic>
          <a:graphicData uri="http://schemas.openxmlformats.org/drawingml/2006/table">
            <a:tbl>
              <a:tblPr firstRow="1" firstCol="1" bandRow="1">
                <a:tableStyleId>{5C22544A-7EE6-4342-B048-85BDC9FD1C3A}</a:tableStyleId>
              </a:tblPr>
              <a:tblGrid>
                <a:gridCol w="3621008">
                  <a:extLst>
                    <a:ext uri="{9D8B030D-6E8A-4147-A177-3AD203B41FA5}">
                      <a16:colId xmlns:a16="http://schemas.microsoft.com/office/drawing/2014/main" val="3529620441"/>
                    </a:ext>
                  </a:extLst>
                </a:gridCol>
                <a:gridCol w="3703157">
                  <a:extLst>
                    <a:ext uri="{9D8B030D-6E8A-4147-A177-3AD203B41FA5}">
                      <a16:colId xmlns:a16="http://schemas.microsoft.com/office/drawing/2014/main" val="2723494346"/>
                    </a:ext>
                  </a:extLst>
                </a:gridCol>
                <a:gridCol w="2680445">
                  <a:extLst>
                    <a:ext uri="{9D8B030D-6E8A-4147-A177-3AD203B41FA5}">
                      <a16:colId xmlns:a16="http://schemas.microsoft.com/office/drawing/2014/main" val="504107030"/>
                    </a:ext>
                  </a:extLst>
                </a:gridCol>
              </a:tblGrid>
              <a:tr h="221337">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CORRECCIONES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1002651">
                <a:tc>
                  <a:txBody>
                    <a:bodyPr/>
                    <a:lstStyle/>
                    <a:p>
                      <a:pPr algn="just" fontAlgn="ctr"/>
                      <a:r>
                        <a:rPr lang="es-CO" sz="1050" b="0" i="0" u="none" strike="noStrike" dirty="0">
                          <a:solidFill>
                            <a:schemeClr val="tx1"/>
                          </a:solidFill>
                          <a:effectLst/>
                          <a:latin typeface="Calibri" panose="020F0502020204030204" pitchFamily="34" charset="0"/>
                        </a:rPr>
                        <a:t>OBS1:  Se verifica el listado maestro de documentos y se recomienda que en dicho listado se encuentre como documento externo el Sistema de Información de Registro de Extranjeros (SIRE) y buscar la normatividad para el caso de reporte de obligatoriedad de estudiantes y docentes  (Numeral de la norma ISO9001:2015:5.1.2 Enfoque al cliente)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dirty="0">
                          <a:solidFill>
                            <a:srgbClr val="000000"/>
                          </a:solidFill>
                          <a:effectLst/>
                          <a:latin typeface="Arial" panose="020B0604020202020204" pitchFamily="34" charset="0"/>
                        </a:rPr>
                        <a:t>Se</a:t>
                      </a:r>
                      <a:r>
                        <a:rPr lang="es-CO" sz="1000" b="0" i="0" u="none" strike="noStrike" baseline="0" dirty="0">
                          <a:solidFill>
                            <a:srgbClr val="000000"/>
                          </a:solidFill>
                          <a:effectLst/>
                          <a:latin typeface="Arial" panose="020B0604020202020204" pitchFamily="34" charset="0"/>
                        </a:rPr>
                        <a:t> consultará </a:t>
                      </a:r>
                      <a:r>
                        <a:rPr lang="es-CO" sz="1000" b="0" i="0" u="none" strike="noStrike" dirty="0">
                          <a:solidFill>
                            <a:srgbClr val="000000"/>
                          </a:solidFill>
                          <a:effectLst/>
                          <a:latin typeface="Arial" panose="020B0604020202020204" pitchFamily="34" charset="0"/>
                        </a:rPr>
                        <a:t>sobre la normatividad que rige la obligatoriedad de reporte de extranjeros ante el SIRE y se informará a la Coordinación de calidad seccional para que sea incluida en el listado de documentación externa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 Proceso</a:t>
                      </a:r>
                      <a:r>
                        <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Se hizo</a:t>
                      </a:r>
                      <a:r>
                        <a:rPr lang="es-CO" sz="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la consulta con migración, pero aún no se ha incluida en el listado de documentación externa del SGC.</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1245941">
                <a:tc>
                  <a:txBody>
                    <a:bodyPr/>
                    <a:lstStyle/>
                    <a:p>
                      <a:pPr algn="just" fontAlgn="ctr"/>
                      <a:r>
                        <a:rPr lang="es-CO" sz="1050" b="0" i="0" u="none" strike="noStrike" dirty="0">
                          <a:solidFill>
                            <a:schemeClr val="tx1"/>
                          </a:solidFill>
                          <a:effectLst/>
                          <a:latin typeface="Calibri" panose="020F0502020204030204" pitchFamily="34" charset="0"/>
                        </a:rPr>
                        <a:t>OBS2:  Se verificó y se cumplió el diligenciamiento de la herramienta de trazabilidad para la movilidad, falta diligenciar algunos  docentes, donde la líder manifiesta que es porque la decanatura no ha enviado, como es semestral está pendiente, se recomienda que envíe correos a los decanos para el envío de la información y dar diligenciamiento a la herramienta (Numeral de la norma ISO9001:2015: 8.5.2 Identificación y trazabilidad)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dirty="0">
                          <a:solidFill>
                            <a:srgbClr val="000000"/>
                          </a:solidFill>
                          <a:effectLst/>
                          <a:latin typeface="Arial" panose="020B0604020202020204" pitchFamily="34" charset="0"/>
                        </a:rPr>
                        <a:t>En el momento de la auditoría  como es normal no se tenía diligenciada al 100% la herramienta de trazabilidad del segundo período del año debido a que no se había terminado este segundo semestre, lo  cual fue explicado a los auditores internos.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Cerrada</a:t>
                      </a:r>
                      <a:r>
                        <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200" kern="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enviaron los correos a los Decanos solicitando la información y ya se tiene la herramienta diligenciada a diciembre de 2018</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5096743"/>
                  </a:ext>
                </a:extLst>
              </a:tr>
              <a:tr h="1144479">
                <a:tc>
                  <a:txBody>
                    <a:bodyPr/>
                    <a:lstStyle/>
                    <a:p>
                      <a:pPr algn="just" fontAlgn="ctr"/>
                      <a:r>
                        <a:rPr lang="es-CO" sz="1050" b="0" i="0" u="none" strike="noStrike" dirty="0">
                          <a:solidFill>
                            <a:schemeClr val="tx1"/>
                          </a:solidFill>
                          <a:effectLst/>
                          <a:latin typeface="Calibri" panose="020F0502020204030204" pitchFamily="34" charset="0"/>
                        </a:rPr>
                        <a:t>OBS3: Se debe fortalecer el tema de comunicaciones de este  numeral utilizando además del </a:t>
                      </a:r>
                      <a:r>
                        <a:rPr lang="es-CO" sz="1050" b="0" i="0" u="none" strike="noStrike" dirty="0" err="1">
                          <a:solidFill>
                            <a:schemeClr val="tx1"/>
                          </a:solidFill>
                          <a:effectLst/>
                          <a:latin typeface="Calibri" panose="020F0502020204030204" pitchFamily="34" charset="0"/>
                        </a:rPr>
                        <a:t>Whatsapp</a:t>
                      </a:r>
                      <a:r>
                        <a:rPr lang="es-CO" sz="1050" b="0" i="0" u="none" strike="noStrike" dirty="0">
                          <a:solidFill>
                            <a:schemeClr val="tx1"/>
                          </a:solidFill>
                          <a:effectLst/>
                          <a:latin typeface="Calibri" panose="020F0502020204030204" pitchFamily="34" charset="0"/>
                        </a:rPr>
                        <a:t>, también el correo electrónico la opinión de estos estudiantes y docentes sobre su experiencia como la movilidad nacional como internacional  (Numeral de la norma ISO9001:2015:8.5.5  Actividades posteriores a la entrega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900" b="0" i="0" u="none" strike="noStrike" dirty="0">
                          <a:solidFill>
                            <a:srgbClr val="000000"/>
                          </a:solidFill>
                          <a:effectLst/>
                          <a:latin typeface="Arial" panose="020B0604020202020204" pitchFamily="34" charset="0"/>
                        </a:rPr>
                        <a:t>Con respecto a esta observación se aclara que se utiliza tanto correos electrónicos, como WhatsApp y videos, donde en este último los estudiantes cuentan su experiencia durante el intercambio.</a:t>
                      </a:r>
                      <a:br>
                        <a:rPr lang="es-CO" sz="900" b="0" i="0" u="none" strike="noStrike" dirty="0">
                          <a:solidFill>
                            <a:srgbClr val="000000"/>
                          </a:solidFill>
                          <a:effectLst/>
                          <a:latin typeface="Arial" panose="020B0604020202020204" pitchFamily="34" charset="0"/>
                        </a:rPr>
                      </a:br>
                      <a:r>
                        <a:rPr lang="es-CO" sz="900" b="0" i="0" u="none" strike="noStrike" dirty="0">
                          <a:solidFill>
                            <a:srgbClr val="000000"/>
                          </a:solidFill>
                          <a:effectLst/>
                          <a:latin typeface="Arial" panose="020B0604020202020204" pitchFamily="34" charset="0"/>
                        </a:rPr>
                        <a:t/>
                      </a:r>
                      <a:br>
                        <a:rPr lang="es-CO" sz="900" b="0" i="0" u="none" strike="noStrike" dirty="0">
                          <a:solidFill>
                            <a:srgbClr val="000000"/>
                          </a:solidFill>
                          <a:effectLst/>
                          <a:latin typeface="Arial" panose="020B0604020202020204" pitchFamily="34" charset="0"/>
                        </a:rPr>
                      </a:br>
                      <a:endParaRPr lang="es-CO" sz="9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auto" latinLnBrk="0" hangingPunct="1">
                        <a:lnSpc>
                          <a:spcPct val="107000"/>
                        </a:lnSpc>
                        <a:spcBef>
                          <a:spcPts val="0"/>
                        </a:spcBef>
                        <a:spcAft>
                          <a:spcPts val="800"/>
                        </a:spcAft>
                        <a:buClrTx/>
                        <a:buSzTx/>
                        <a:buFontTx/>
                        <a:buNone/>
                        <a:tabLst/>
                        <a:defRPr/>
                      </a:pPr>
                      <a:r>
                        <a:rPr lang="es-CO"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En proceso</a:t>
                      </a:r>
                      <a:r>
                        <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Se solicitó a </a:t>
                      </a:r>
                      <a:r>
                        <a:rPr lang="es-CO" sz="1200" b="0" i="0" u="none" strike="noStrike" dirty="0">
                          <a:solidFill>
                            <a:srgbClr val="000000"/>
                          </a:solidFill>
                          <a:effectLst/>
                          <a:latin typeface="Arial" panose="020B0604020202020204" pitchFamily="34" charset="0"/>
                        </a:rPr>
                        <a:t>Bienestar Universitario definir una herramienta o metodología que permita hacer el comparativo del perfil del estudiante antes de hacer la movilidad y después para determinar el impacto que tiene esta movilidad en el estudiante</a:t>
                      </a: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316788"/>
                  </a:ext>
                </a:extLst>
              </a:tr>
            </a:tbl>
          </a:graphicData>
        </a:graphic>
      </p:graphicFrame>
      <p:sp>
        <p:nvSpPr>
          <p:cNvPr id="3" name="Rectangle 2"/>
          <p:cNvSpPr txBox="1">
            <a:spLocks noChangeArrowheads="1"/>
          </p:cNvSpPr>
          <p:nvPr/>
        </p:nvSpPr>
        <p:spPr>
          <a:xfrm>
            <a:off x="1317812" y="248377"/>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956583539"/>
              </p:ext>
            </p:extLst>
          </p:nvPr>
        </p:nvGraphicFramePr>
        <p:xfrm>
          <a:off x="277908" y="1095817"/>
          <a:ext cx="10004610" cy="880864"/>
        </p:xfrm>
        <a:graphic>
          <a:graphicData uri="http://schemas.openxmlformats.org/drawingml/2006/table">
            <a:tbl>
              <a:tblPr/>
              <a:tblGrid>
                <a:gridCol w="2382051">
                  <a:extLst>
                    <a:ext uri="{9D8B030D-6E8A-4147-A177-3AD203B41FA5}">
                      <a16:colId xmlns:a16="http://schemas.microsoft.com/office/drawing/2014/main" val="20000"/>
                    </a:ext>
                  </a:extLst>
                </a:gridCol>
                <a:gridCol w="2579585">
                  <a:extLst>
                    <a:ext uri="{9D8B030D-6E8A-4147-A177-3AD203B41FA5}">
                      <a16:colId xmlns:a16="http://schemas.microsoft.com/office/drawing/2014/main" val="20001"/>
                    </a:ext>
                  </a:extLst>
                </a:gridCol>
                <a:gridCol w="2196133">
                  <a:extLst>
                    <a:ext uri="{9D8B030D-6E8A-4147-A177-3AD203B41FA5}">
                      <a16:colId xmlns:a16="http://schemas.microsoft.com/office/drawing/2014/main" val="20002"/>
                    </a:ext>
                  </a:extLst>
                </a:gridCol>
                <a:gridCol w="1301412">
                  <a:extLst>
                    <a:ext uri="{9D8B030D-6E8A-4147-A177-3AD203B41FA5}">
                      <a16:colId xmlns:a16="http://schemas.microsoft.com/office/drawing/2014/main" val="20003"/>
                    </a:ext>
                  </a:extLst>
                </a:gridCol>
                <a:gridCol w="1545429">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a:solidFill>
                            <a:srgbClr val="000000"/>
                          </a:solidFill>
                          <a:effectLst/>
                          <a:latin typeface="Arial"/>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5749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994335" y="5524916"/>
            <a:ext cx="1878784" cy="369332"/>
          </a:xfrm>
          <a:prstGeom prst="rect">
            <a:avLst/>
          </a:prstGeom>
        </p:spPr>
        <p:txBody>
          <a:bodyPr wrap="none">
            <a:spAutoFit/>
          </a:bodyPr>
          <a:lstStyle/>
          <a:p>
            <a:pPr algn="ctr"/>
            <a:r>
              <a:rPr lang="es-MX" dirty="0"/>
              <a:t>Marzo 28 de 2019</a:t>
            </a:r>
            <a:endParaRPr lang="es-ES" dirty="0"/>
          </a:p>
        </p:txBody>
      </p:sp>
      <p:sp>
        <p:nvSpPr>
          <p:cNvPr id="5" name="Text Box 6"/>
          <p:cNvSpPr txBox="1">
            <a:spLocks noChangeArrowheads="1"/>
          </p:cNvSpPr>
          <p:nvPr/>
        </p:nvSpPr>
        <p:spPr bwMode="auto">
          <a:xfrm>
            <a:off x="1646630" y="327466"/>
            <a:ext cx="7604918" cy="2123658"/>
          </a:xfrm>
          <a:prstGeom prst="rect">
            <a:avLst/>
          </a:prstGeom>
          <a:noFill/>
          <a:ln w="9525">
            <a:noFill/>
            <a:miter lim="800000"/>
            <a:headEnd/>
            <a:tailEnd/>
          </a:ln>
        </p:spPr>
        <p:txBody>
          <a:bodyPr wrap="square">
            <a:spAutoFit/>
          </a:bodyPr>
          <a:lstStyle/>
          <a:p>
            <a:pPr algn="ctr"/>
            <a:r>
              <a:rPr lang="es-MX" b="1" dirty="0"/>
              <a:t>SISTEMA DE GESTIÓN DE CALIDAD – ISO9001:2015</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000" b="1" i="1" dirty="0">
                <a:solidFill>
                  <a:srgbClr val="FF3300"/>
                </a:solidFill>
              </a:rPr>
              <a:t>MACROPROCESO:</a:t>
            </a:r>
            <a:r>
              <a:rPr lang="es-MX" sz="1600" dirty="0">
                <a:solidFill>
                  <a:srgbClr val="FF3300"/>
                </a:solidFill>
              </a:rPr>
              <a:t>  </a:t>
            </a:r>
            <a:r>
              <a:rPr lang="es-MX" sz="2000" b="1" i="1" dirty="0">
                <a:solidFill>
                  <a:srgbClr val="FF3300"/>
                </a:solidFill>
              </a:rPr>
              <a:t>MISIONAL</a:t>
            </a:r>
          </a:p>
          <a:p>
            <a:pPr algn="ctr"/>
            <a:endParaRPr lang="es-MX" sz="2000" b="1" i="1" dirty="0">
              <a:solidFill>
                <a:srgbClr val="FF3300"/>
              </a:solidFill>
            </a:endParaRPr>
          </a:p>
          <a:p>
            <a:pPr algn="ctr"/>
            <a:r>
              <a:rPr lang="es-MX" sz="2000" b="1" i="1" dirty="0">
                <a:solidFill>
                  <a:srgbClr val="FF3300"/>
                </a:solidFill>
              </a:rPr>
              <a:t>PROCESO:  INTERNACIONALIZACIÓN</a:t>
            </a:r>
          </a:p>
        </p:txBody>
      </p:sp>
      <p:graphicFrame>
        <p:nvGraphicFramePr>
          <p:cNvPr id="9" name="Tabla 8"/>
          <p:cNvGraphicFramePr>
            <a:graphicFrameLocks noGrp="1"/>
          </p:cNvGraphicFramePr>
          <p:nvPr>
            <p:extLst>
              <p:ext uri="{D42A27DB-BD31-4B8C-83A1-F6EECF244321}">
                <p14:modId xmlns:p14="http://schemas.microsoft.com/office/powerpoint/2010/main" val="3926052568"/>
              </p:ext>
            </p:extLst>
          </p:nvPr>
        </p:nvGraphicFramePr>
        <p:xfrm>
          <a:off x="708212" y="3058697"/>
          <a:ext cx="10488705" cy="2266338"/>
        </p:xfrm>
        <a:graphic>
          <a:graphicData uri="http://schemas.openxmlformats.org/drawingml/2006/table">
            <a:tbl>
              <a:tblPr firstRow="1" firstCol="1" bandRow="1">
                <a:tableStyleId>{5C22544A-7EE6-4342-B048-85BDC9FD1C3A}</a:tableStyleId>
              </a:tblPr>
              <a:tblGrid>
                <a:gridCol w="5243162">
                  <a:extLst>
                    <a:ext uri="{9D8B030D-6E8A-4147-A177-3AD203B41FA5}">
                      <a16:colId xmlns:a16="http://schemas.microsoft.com/office/drawing/2014/main" val="33211938"/>
                    </a:ext>
                  </a:extLst>
                </a:gridCol>
                <a:gridCol w="5245543">
                  <a:extLst>
                    <a:ext uri="{9D8B030D-6E8A-4147-A177-3AD203B41FA5}">
                      <a16:colId xmlns:a16="http://schemas.microsoft.com/office/drawing/2014/main" val="1464573718"/>
                    </a:ext>
                  </a:extLst>
                </a:gridCol>
              </a:tblGrid>
              <a:tr h="412695">
                <a:tc>
                  <a:txBody>
                    <a:bodyPr/>
                    <a:lstStyle/>
                    <a:p>
                      <a:pPr>
                        <a:lnSpc>
                          <a:spcPct val="107000"/>
                        </a:lnSpc>
                        <a:spcAft>
                          <a:spcPts val="0"/>
                        </a:spcAft>
                      </a:pPr>
                      <a:r>
                        <a:rPr lang="es-CO" sz="1600" dirty="0">
                          <a:solidFill>
                            <a:schemeClr val="tx1"/>
                          </a:solidFill>
                          <a:effectLst/>
                        </a:rPr>
                        <a:t>ARTICULACIÓN CON ACREDITACIÓN</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600">
                          <a:solidFill>
                            <a:schemeClr val="tx1"/>
                          </a:solidFill>
                          <a:effectLst/>
                        </a:rPr>
                        <a:t>PROYECTO PIDI ASOCIADO</a:t>
                      </a:r>
                      <a:endParaRPr lang="es-C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826164">
                <a:tc>
                  <a:txBody>
                    <a:bodyPr/>
                    <a:lstStyle/>
                    <a:p>
                      <a:pPr>
                        <a:lnSpc>
                          <a:spcPct val="107000"/>
                        </a:lnSpc>
                        <a:spcAft>
                          <a:spcPts val="0"/>
                        </a:spcAft>
                      </a:pPr>
                      <a:r>
                        <a:rPr lang="es-CO" sz="1600" dirty="0">
                          <a:solidFill>
                            <a:schemeClr val="tx1"/>
                          </a:solidFill>
                          <a:effectLst/>
                        </a:rPr>
                        <a:t>Factor 4. </a:t>
                      </a:r>
                      <a:r>
                        <a:rPr lang="es-CO" sz="1600" b="0" dirty="0">
                          <a:solidFill>
                            <a:schemeClr val="tx1"/>
                          </a:solidFill>
                          <a:effectLst/>
                        </a:rPr>
                        <a:t>Procesos Académicos</a:t>
                      </a: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a:solidFill>
                            <a:schemeClr val="tx1"/>
                          </a:solidFill>
                          <a:effectLst/>
                        </a:rPr>
                        <a:t>Proyecto 17</a:t>
                      </a:r>
                      <a:r>
                        <a:rPr lang="es-CO" sz="1600" dirty="0">
                          <a:solidFill>
                            <a:schemeClr val="tx1"/>
                          </a:solidFill>
                          <a:effectLst/>
                        </a:rPr>
                        <a:t>. Fortalecimiento y desarrollo de las relaciones interinstitucionales  </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851544738"/>
                  </a:ext>
                </a:extLst>
              </a:tr>
              <a:tr h="1027479">
                <a:tc>
                  <a:txBody>
                    <a:bodyPr/>
                    <a:lstStyle/>
                    <a:p>
                      <a:pPr>
                        <a:lnSpc>
                          <a:spcPct val="107000"/>
                        </a:lnSpc>
                        <a:spcAft>
                          <a:spcPts val="0"/>
                        </a:spcAft>
                      </a:pPr>
                      <a:r>
                        <a:rPr lang="es-CO" sz="1600" dirty="0">
                          <a:solidFill>
                            <a:schemeClr val="tx1"/>
                          </a:solidFill>
                          <a:effectLst/>
                        </a:rPr>
                        <a:t>Factor 5. </a:t>
                      </a:r>
                      <a:r>
                        <a:rPr lang="es-CO" sz="1600" b="0" dirty="0">
                          <a:solidFill>
                            <a:schemeClr val="tx1"/>
                          </a:solidFill>
                          <a:effectLst/>
                        </a:rPr>
                        <a:t>Visibilidad Nacional e Internacional.</a:t>
                      </a: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600" b="1" dirty="0">
                          <a:solidFill>
                            <a:schemeClr val="tx1"/>
                          </a:solidFill>
                          <a:effectLst/>
                        </a:rPr>
                        <a:t>Proyecto 18.  </a:t>
                      </a:r>
                      <a:r>
                        <a:rPr lang="es-CO" sz="1600" dirty="0">
                          <a:solidFill>
                            <a:schemeClr val="tx1"/>
                          </a:solidFill>
                          <a:effectLst/>
                        </a:rPr>
                        <a:t>Fomento y apoyo  a la movilidad y cuantificación académica e investigativa de docentes y estudiantes</a:t>
                      </a: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solidFill>
                  <a:srgbClr val="FF0000"/>
                </a:solidFill>
              </a:rPr>
              <a:t>GESTIÓN DEL RIESGO</a:t>
            </a:r>
            <a:br>
              <a:rPr lang="es-CO" sz="2400" b="1" kern="0" dirty="0">
                <a:solidFill>
                  <a:srgbClr val="FF0000"/>
                </a:solidFill>
              </a:rPr>
            </a:br>
            <a:r>
              <a:rPr lang="es-CO" sz="2000" b="1" kern="0" dirty="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173572388"/>
              </p:ext>
            </p:extLst>
          </p:nvPr>
        </p:nvGraphicFramePr>
        <p:xfrm>
          <a:off x="349511" y="2389826"/>
          <a:ext cx="10171804" cy="3862705"/>
        </p:xfrm>
        <a:graphic>
          <a:graphicData uri="http://schemas.openxmlformats.org/drawingml/2006/table">
            <a:tbl>
              <a:tblPr/>
              <a:tblGrid>
                <a:gridCol w="1999242">
                  <a:extLst>
                    <a:ext uri="{9D8B030D-6E8A-4147-A177-3AD203B41FA5}">
                      <a16:colId xmlns:a16="http://schemas.microsoft.com/office/drawing/2014/main" val="20000"/>
                    </a:ext>
                  </a:extLst>
                </a:gridCol>
                <a:gridCol w="2384612">
                  <a:extLst>
                    <a:ext uri="{9D8B030D-6E8A-4147-A177-3AD203B41FA5}">
                      <a16:colId xmlns:a16="http://schemas.microsoft.com/office/drawing/2014/main" val="20001"/>
                    </a:ext>
                  </a:extLst>
                </a:gridCol>
                <a:gridCol w="5757558">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81329">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1732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a:latin typeface="Century Gothic"/>
                        </a:rPr>
                        <a:t>OPORTUNIDADES DE MEJORA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3995">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2169808">
                <a:tc>
                  <a:txBody>
                    <a:bodyPr/>
                    <a:lstStyle/>
                    <a:p>
                      <a:pPr algn="just" fontAlgn="ctr"/>
                      <a:r>
                        <a:rPr lang="es-CO" sz="1100" b="1" i="0" u="none" strike="noStrike" kern="1200" dirty="0">
                          <a:solidFill>
                            <a:srgbClr val="000000"/>
                          </a:solidFill>
                          <a:latin typeface="Arial"/>
                          <a:ea typeface="+mn-ea"/>
                          <a:cs typeface="+mn-cs"/>
                        </a:rPr>
                        <a:t>RIESGO DE CUMPLIMIENTO: No reporte a migración de visitantes extranjeros </a:t>
                      </a: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Sensibilizar  a las decanaturas sobre la importancia de cumplir con el procedimiento de movilidad docente (enviar carta de invitación al docente, solicitar documentación necesaria al docente una vez esté en la Seccional, reportar dicha información a la ori, entre otros)</a:t>
                      </a: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De los eventos realizados en la seccional durante el segundo semestre del año  que han dado lugar a movilidad docente, se ha enviado información a las diferentes áreas académicas sobre procedimientos, requisitos , </a:t>
                      </a:r>
                      <a:r>
                        <a:rPr lang="es-CO" sz="1100" dirty="0" err="1">
                          <a:effectLst/>
                          <a:latin typeface="Calibri" panose="020F0502020204030204" pitchFamily="34" charset="0"/>
                          <a:ea typeface="Calibri" panose="020F0502020204030204" pitchFamily="34" charset="0"/>
                          <a:cs typeface="Times New Roman" panose="02020603050405020304" pitchFamily="18" charset="0"/>
                        </a:rPr>
                        <a:t>etc</a:t>
                      </a:r>
                      <a:r>
                        <a:rPr lang="es-CO" sz="1100" dirty="0">
                          <a:effectLst/>
                          <a:latin typeface="Calibri" panose="020F0502020204030204" pitchFamily="34" charset="0"/>
                          <a:ea typeface="Calibri" panose="020F0502020204030204" pitchFamily="34" charset="0"/>
                          <a:cs typeface="Times New Roman" panose="02020603050405020304" pitchFamily="18" charset="0"/>
                        </a:rPr>
                        <a:t>, obteniéndose buenos resultados debido a que ha disminuido el número de docentes que quedan por fuera de las estadísticas:</a:t>
                      </a:r>
                    </a:p>
                    <a:p>
                      <a:pPr algn="just">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 Se envió correo a los Decanos el día 6 de julio donde se les hace énfasis sobre el cumplimiento al procedimiento de movilidad docente entrante.</a:t>
                      </a:r>
                    </a:p>
                    <a:p>
                      <a:pPr algn="just">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 Para el evento de ciencias de la salud se envió la información oportunamente el 6 de julio de 2018,  sobre los requisitos migratorios que debían cumplir los invitados internacionales.</a:t>
                      </a:r>
                    </a:p>
                    <a:p>
                      <a:pPr algn="just">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 Para el congreso internacionales de investigaciones, se envió  el 1o. de octubre de 2018 una carta modelo para ser remitida a los docentes internacionales invitados, en donde se especifican los requisitos migratorios.</a:t>
                      </a:r>
                    </a:p>
                    <a:p>
                      <a:pPr algn="just">
                        <a:lnSpc>
                          <a:spcPct val="107000"/>
                        </a:lnSpc>
                        <a:spcAft>
                          <a:spcPts val="800"/>
                        </a:spcAft>
                      </a:pPr>
                      <a:r>
                        <a:rPr lang="es-CO" sz="1100" dirty="0">
                          <a:effectLst/>
                          <a:latin typeface="Calibri" panose="020F0502020204030204" pitchFamily="34" charset="0"/>
                          <a:ea typeface="Calibri" panose="020F0502020204030204" pitchFamily="34" charset="0"/>
                          <a:cs typeface="Times New Roman" panose="02020603050405020304" pitchFamily="18" charset="0"/>
                        </a:rPr>
                        <a:t>* Para el diplomado internacional organizado por la Facultad Ciencias EAC. se envió información el día 29 de octubre de 2018 sobre trámite migratorio de los docentes internacionales que dictarán el seminario.</a:t>
                      </a: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446501475"/>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a:latin typeface="Arial"/>
                        </a:rPr>
                        <a:t>OPORTUNIDADES</a:t>
                      </a:r>
                      <a:r>
                        <a:rPr lang="es-ES" sz="1000" b="1" i="0" u="none" strike="noStrike" baseline="0" dirty="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identificaron 2 riesgos (cumplimiento y estratégico) y se formularon 4 oportunidades de mejora  de las  cuales 3 se encuentran 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70217" y="-430845"/>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1800" b="1" kern="0" dirty="0"/>
              <a:t>GESTIÓN DEL RIESGO</a:t>
            </a:r>
            <a:br>
              <a:rPr lang="es-CO" sz="1800" b="1" kern="0" dirty="0"/>
            </a:br>
            <a:r>
              <a:rPr lang="es-CO" sz="1600" b="1" kern="0" dirty="0"/>
              <a:t>Eficacia de las acciones tomadas para </a:t>
            </a:r>
            <a:r>
              <a:rPr lang="es-CO" sz="1200" b="1" kern="0" dirty="0"/>
              <a:t>abordar</a:t>
            </a:r>
            <a:r>
              <a:rPr lang="es-CO" sz="1600" b="1" kern="0" dirty="0"/>
              <a:t> los riesgos y las oportunidades.</a:t>
            </a:r>
            <a:endParaRPr lang="es-ES" sz="16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2455349508"/>
              </p:ext>
            </p:extLst>
          </p:nvPr>
        </p:nvGraphicFramePr>
        <p:xfrm>
          <a:off x="438135" y="2107414"/>
          <a:ext cx="10171804" cy="3837941"/>
        </p:xfrm>
        <a:graphic>
          <a:graphicData uri="http://schemas.openxmlformats.org/drawingml/2006/table">
            <a:tbl>
              <a:tblPr/>
              <a:tblGrid>
                <a:gridCol w="1999242">
                  <a:extLst>
                    <a:ext uri="{9D8B030D-6E8A-4147-A177-3AD203B41FA5}">
                      <a16:colId xmlns:a16="http://schemas.microsoft.com/office/drawing/2014/main" val="20000"/>
                    </a:ext>
                  </a:extLst>
                </a:gridCol>
                <a:gridCol w="2635623">
                  <a:extLst>
                    <a:ext uri="{9D8B030D-6E8A-4147-A177-3AD203B41FA5}">
                      <a16:colId xmlns:a16="http://schemas.microsoft.com/office/drawing/2014/main" val="20001"/>
                    </a:ext>
                  </a:extLst>
                </a:gridCol>
                <a:gridCol w="5506547">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201214">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52125">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a:latin typeface="Century Gothic"/>
                        </a:rPr>
                        <a:t>OPORTUNIDADES DE MEJORA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26366">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933549">
                <a:tc rowSpan="3">
                  <a:txBody>
                    <a:bodyPr/>
                    <a:lstStyle/>
                    <a:p>
                      <a:pPr algn="just" fontAlgn="ctr"/>
                      <a:r>
                        <a:rPr lang="es-CO" sz="1100" b="1" i="0" u="none" strike="noStrike" kern="1200" dirty="0">
                          <a:solidFill>
                            <a:srgbClr val="000000"/>
                          </a:solidFill>
                          <a:latin typeface="Arial"/>
                          <a:ea typeface="+mn-ea"/>
                          <a:cs typeface="+mn-cs"/>
                        </a:rPr>
                        <a:t>RIESGO DE ESTRATÉGICO: Baja movilidad internacional</a:t>
                      </a: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a:effectLst/>
                          <a:latin typeface="Calibri" panose="020F0502020204030204" pitchFamily="34" charset="0"/>
                          <a:ea typeface="Calibri" panose="020F0502020204030204" pitchFamily="34" charset="0"/>
                          <a:cs typeface="Times New Roman" panose="02020603050405020304" pitchFamily="18" charset="0"/>
                        </a:rPr>
                        <a:t>Continuar con la Publicación en la Página Web, redes sociales y boletín informativo de las Convocatorias de Movilidad Internacional</a:t>
                      </a: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1" i="0" u="none" strike="noStrike" dirty="0">
                          <a:solidFill>
                            <a:srgbClr val="000000"/>
                          </a:solidFill>
                          <a:effectLst/>
                          <a:latin typeface="Calibri" panose="020F0502020204030204" pitchFamily="34" charset="0"/>
                        </a:rPr>
                        <a:t>Cerrada:</a:t>
                      </a:r>
                      <a:r>
                        <a:rPr lang="es-CO" sz="1400" b="1" i="0" u="none" strike="noStrike" baseline="0" dirty="0">
                          <a:solidFill>
                            <a:srgbClr val="000000"/>
                          </a:solidFill>
                          <a:effectLst/>
                          <a:latin typeface="Calibri" panose="020F0502020204030204" pitchFamily="34" charset="0"/>
                        </a:rPr>
                        <a:t> </a:t>
                      </a:r>
                      <a:r>
                        <a:rPr lang="es-CO" sz="1400" b="0" i="0" u="none" strike="noStrike" dirty="0">
                          <a:solidFill>
                            <a:srgbClr val="000000"/>
                          </a:solidFill>
                          <a:effectLst/>
                          <a:latin typeface="Calibri" panose="020F0502020204030204" pitchFamily="34" charset="0"/>
                        </a:rPr>
                        <a:t>Se han publicado 4 convocatorias de beca durante el segundo semestre de 2018 postulándose por lo menos un estudiante por convocatoria que cumplía requisitos </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6797">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a:effectLst/>
                          <a:latin typeface="Calibri" panose="020F0502020204030204" pitchFamily="34" charset="0"/>
                          <a:ea typeface="Calibri" panose="020F0502020204030204" pitchFamily="34" charset="0"/>
                          <a:cs typeface="Times New Roman" panose="02020603050405020304" pitchFamily="18" charset="0"/>
                        </a:rPr>
                        <a:t>Realizar visitas a salones dando información sobre las convocatorias</a:t>
                      </a: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1" i="0" u="none" strike="noStrike" dirty="0">
                          <a:solidFill>
                            <a:srgbClr val="FF0000"/>
                          </a:solidFill>
                          <a:effectLst/>
                          <a:latin typeface="Calibri" panose="020F0502020204030204" pitchFamily="34" charset="0"/>
                        </a:rPr>
                        <a:t>Abierta: </a:t>
                      </a:r>
                      <a:r>
                        <a:rPr lang="es-CO" sz="1400" b="0" i="0" u="none" strike="noStrike" dirty="0">
                          <a:solidFill>
                            <a:srgbClr val="000000"/>
                          </a:solidFill>
                          <a:effectLst/>
                          <a:latin typeface="Calibri" panose="020F0502020204030204" pitchFamily="34" charset="0"/>
                        </a:rPr>
                        <a:t>No se hizo esta acción debido a que muchas convocatorias llegan sobre el tiempo y no hubo espacio para hacer la programación de </a:t>
                      </a:r>
                      <a:r>
                        <a:rPr lang="es-CO" sz="1400" b="0" i="0" u="none" strike="noStrike" dirty="0" err="1">
                          <a:solidFill>
                            <a:srgbClr val="000000"/>
                          </a:solidFill>
                          <a:effectLst/>
                          <a:latin typeface="Calibri" panose="020F0502020204030204" pitchFamily="34" charset="0"/>
                        </a:rPr>
                        <a:t>saloneo</a:t>
                      </a:r>
                      <a:r>
                        <a:rPr lang="es-CO" sz="1400" b="0" i="0" u="none" strike="noStrike" dirty="0">
                          <a:solidFill>
                            <a:srgbClr val="000000"/>
                          </a:solidFill>
                          <a:effectLst/>
                          <a:latin typeface="Calibri" panose="020F0502020204030204" pitchFamily="34" charset="0"/>
                        </a:rPr>
                        <a:t>, se tiene previsto hacer esto para el próximo año.</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8986114"/>
                  </a:ext>
                </a:extLst>
              </a:tr>
              <a:tr h="880311">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a:effectLst/>
                          <a:latin typeface="Calibri" panose="020F0502020204030204" pitchFamily="34" charset="0"/>
                          <a:ea typeface="Calibri" panose="020F0502020204030204" pitchFamily="34" charset="0"/>
                          <a:cs typeface="Times New Roman" panose="02020603050405020304" pitchFamily="18" charset="0"/>
                        </a:rPr>
                        <a:t>Continuar con la elaboración de videos de testimonio de estudiante que han realizado movilidad entrante y saliente</a:t>
                      </a: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1" i="0" u="none" strike="noStrike" dirty="0">
                          <a:solidFill>
                            <a:srgbClr val="000000"/>
                          </a:solidFill>
                          <a:effectLst/>
                          <a:latin typeface="Calibri" panose="020F0502020204030204" pitchFamily="34" charset="0"/>
                        </a:rPr>
                        <a:t>Cerrada: </a:t>
                      </a:r>
                      <a:r>
                        <a:rPr lang="es-CO" sz="1400" b="0" i="0" u="none" strike="noStrike" dirty="0">
                          <a:solidFill>
                            <a:srgbClr val="000000"/>
                          </a:solidFill>
                          <a:effectLst/>
                          <a:latin typeface="Calibri" panose="020F0502020204030204" pitchFamily="34" charset="0"/>
                        </a:rPr>
                        <a:t>Durante el segundo semestre del año se elaboraron 6  videos de testimonio de estudiantes que han realizado movilidad entrante y saliente. </a:t>
                      </a:r>
                      <a:br>
                        <a:rPr lang="es-CO" sz="1400" b="0" i="0" u="none" strike="noStrike" dirty="0">
                          <a:solidFill>
                            <a:srgbClr val="000000"/>
                          </a:solidFill>
                          <a:effectLst/>
                          <a:latin typeface="Calibri" panose="020F0502020204030204" pitchFamily="34" charset="0"/>
                        </a:rPr>
                      </a:br>
                      <a:r>
                        <a:rPr lang="es-CO" sz="1400" b="0" i="0" u="none" strike="noStrike" dirty="0">
                          <a:solidFill>
                            <a:srgbClr val="000000"/>
                          </a:solidFill>
                          <a:effectLst/>
                          <a:latin typeface="Calibri" panose="020F0502020204030204" pitchFamily="34" charset="0"/>
                        </a:rPr>
                        <a:t/>
                      </a:r>
                      <a:br>
                        <a:rPr lang="es-CO" sz="1400" b="0" i="0" u="none" strike="noStrike" dirty="0">
                          <a:solidFill>
                            <a:srgbClr val="000000"/>
                          </a:solidFill>
                          <a:effectLst/>
                          <a:latin typeface="Calibri" panose="020F0502020204030204" pitchFamily="34" charset="0"/>
                        </a:rPr>
                      </a:br>
                      <a:r>
                        <a:rPr lang="es-CO" sz="1400" b="0" i="0" u="none" strike="noStrike" dirty="0">
                          <a:solidFill>
                            <a:srgbClr val="000000"/>
                          </a:solidFill>
                          <a:effectLst/>
                          <a:latin typeface="Calibri" panose="020F0502020204030204" pitchFamily="34" charset="0"/>
                        </a:rPr>
                        <a:t>De igual forma se proyectan permanentemente fotos de los estudiantes que realizan intercambio invitando a la comunidad </a:t>
                      </a:r>
                      <a:r>
                        <a:rPr lang="es-CO" sz="1400" b="0" i="0" u="none" strike="noStrike" dirty="0" err="1">
                          <a:solidFill>
                            <a:srgbClr val="000000"/>
                          </a:solidFill>
                          <a:effectLst/>
                          <a:latin typeface="Calibri" panose="020F0502020204030204" pitchFamily="34" charset="0"/>
                        </a:rPr>
                        <a:t>unilibrista</a:t>
                      </a:r>
                      <a:r>
                        <a:rPr lang="es-CO" sz="1400" b="0" i="0" u="none" strike="noStrike" dirty="0">
                          <a:solidFill>
                            <a:srgbClr val="000000"/>
                          </a:solidFill>
                          <a:effectLst/>
                          <a:latin typeface="Calibri" panose="020F0502020204030204" pitchFamily="34" charset="0"/>
                        </a:rPr>
                        <a:t> a participar.</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920508"/>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972178373"/>
              </p:ext>
            </p:extLst>
          </p:nvPr>
        </p:nvGraphicFramePr>
        <p:xfrm>
          <a:off x="438135" y="812437"/>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a:latin typeface="Arial"/>
                        </a:rPr>
                        <a:t>OPORTUNIDADES</a:t>
                      </a:r>
                      <a:r>
                        <a:rPr lang="es-ES" sz="1000" b="1" i="0" u="none" strike="noStrike" baseline="0" dirty="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identificaron  riesgos de cumplimiento y se formularon 4 oportunidades de mejora las cuales se encuentran 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364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91681121"/>
              </p:ext>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3</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a:solidFill>
                            <a:srgbClr val="000000"/>
                          </a:solidFill>
                          <a:effectLst/>
                          <a:latin typeface="Arial" panose="020B0604020202020204" pitchFamily="34"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a:solidFill>
                            <a:srgbClr val="000000"/>
                          </a:solidFill>
                          <a:effectLst/>
                          <a:latin typeface="Arial" panose="020B0604020202020204"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a:solidFill>
                            <a:srgbClr val="000000"/>
                          </a:solidFill>
                          <a:effectLst/>
                          <a:latin typeface="Arial" panose="020B0604020202020204" pitchFamily="34" charset="0"/>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a:solidFill>
                            <a:srgbClr val="000000"/>
                          </a:solidFill>
                          <a:effectLst/>
                          <a:latin typeface="Arial" panose="020B0604020202020204" pitchFamily="34" charset="0"/>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820821315"/>
              </p:ext>
            </p:extLst>
          </p:nvPr>
        </p:nvGraphicFramePr>
        <p:xfrm>
          <a:off x="423344" y="1655295"/>
          <a:ext cx="9886068" cy="3890121"/>
        </p:xfrm>
        <a:graphic>
          <a:graphicData uri="http://schemas.openxmlformats.org/drawingml/2006/table">
            <a:tbl>
              <a:tblPr>
                <a:tableStyleId>{5C22544A-7EE6-4342-B048-85BDC9FD1C3A}</a:tableStyleId>
              </a:tblPr>
              <a:tblGrid>
                <a:gridCol w="505639">
                  <a:extLst>
                    <a:ext uri="{9D8B030D-6E8A-4147-A177-3AD203B41FA5}">
                      <a16:colId xmlns:a16="http://schemas.microsoft.com/office/drawing/2014/main" val="473036732"/>
                    </a:ext>
                  </a:extLst>
                </a:gridCol>
                <a:gridCol w="3275464">
                  <a:extLst>
                    <a:ext uri="{9D8B030D-6E8A-4147-A177-3AD203B41FA5}">
                      <a16:colId xmlns:a16="http://schemas.microsoft.com/office/drawing/2014/main" val="221856804"/>
                    </a:ext>
                  </a:extLst>
                </a:gridCol>
                <a:gridCol w="259977">
                  <a:extLst>
                    <a:ext uri="{9D8B030D-6E8A-4147-A177-3AD203B41FA5}">
                      <a16:colId xmlns:a16="http://schemas.microsoft.com/office/drawing/2014/main" val="1096916639"/>
                    </a:ext>
                  </a:extLst>
                </a:gridCol>
                <a:gridCol w="5844988">
                  <a:extLst>
                    <a:ext uri="{9D8B030D-6E8A-4147-A177-3AD203B41FA5}">
                      <a16:colId xmlns:a16="http://schemas.microsoft.com/office/drawing/2014/main" val="438088137"/>
                    </a:ext>
                  </a:extLst>
                </a:gridCol>
              </a:tblGrid>
              <a:tr h="650542">
                <a:tc gridSpan="2">
                  <a:txBody>
                    <a:bodyPr/>
                    <a:lstStyle/>
                    <a:p>
                      <a:pPr algn="ctr">
                        <a:lnSpc>
                          <a:spcPct val="107000"/>
                        </a:lnSpc>
                        <a:spcAft>
                          <a:spcPts val="800"/>
                        </a:spcAft>
                      </a:pPr>
                      <a:r>
                        <a:rPr lang="es-CO" sz="1600" b="1" dirty="0">
                          <a:solidFill>
                            <a:srgbClr val="FF0000"/>
                          </a:solidFill>
                          <a:effectLst/>
                        </a:rPr>
                        <a:t>SEGUIMIENTO A ACCIONES DE MEJORAMIENTO 2018</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gridSpan="2">
                  <a:txBody>
                    <a:bodyPr/>
                    <a:lstStyle/>
                    <a:p>
                      <a:pPr algn="ctr">
                        <a:lnSpc>
                          <a:spcPct val="107000"/>
                        </a:lnSpc>
                        <a:spcAft>
                          <a:spcPts val="800"/>
                        </a:spcAft>
                      </a:pPr>
                      <a:r>
                        <a:rPr lang="es-CO" sz="1600" b="1" dirty="0">
                          <a:solidFill>
                            <a:srgbClr val="FF0000"/>
                          </a:solidFill>
                          <a:effectLst/>
                        </a:rPr>
                        <a:t>SEGUMIENTO</a:t>
                      </a: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1608296700"/>
                  </a:ext>
                </a:extLst>
              </a:tr>
              <a:tr h="60845">
                <a:tc gridSpan="4">
                  <a:txBody>
                    <a:bodyPr/>
                    <a:lstStyle/>
                    <a:p>
                      <a:pPr algn="ctr">
                        <a:lnSpc>
                          <a:spcPct val="107000"/>
                        </a:lnSpc>
                        <a:spcAft>
                          <a:spcPts val="800"/>
                        </a:spcAft>
                      </a:pPr>
                      <a:endParaRPr lang="es-CO"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973107725"/>
                  </a:ext>
                </a:extLst>
              </a:tr>
              <a:tr h="1513856">
                <a:tc>
                  <a:txBody>
                    <a:bodyPr/>
                    <a:lstStyle/>
                    <a:p>
                      <a:pPr algn="ctr">
                        <a:lnSpc>
                          <a:spcPct val="107000"/>
                        </a:lnSpc>
                        <a:spcAft>
                          <a:spcPts val="800"/>
                        </a:spcAft>
                      </a:pPr>
                      <a:r>
                        <a:rPr lang="es-CO" sz="1800" dirty="0">
                          <a:effectLst/>
                        </a:rPr>
                        <a:t>1</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600" b="0" i="0" u="none" strike="noStrike" dirty="0">
                          <a:solidFill>
                            <a:srgbClr val="000000"/>
                          </a:solidFill>
                          <a:effectLst/>
                          <a:latin typeface="Arial" panose="020B0604020202020204" pitchFamily="34" charset="0"/>
                        </a:rPr>
                        <a:t>Realizar charlas informativas dentro de las aulas de clase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b="1" i="0" u="none" strike="noStrike" dirty="0">
                          <a:solidFill>
                            <a:srgbClr val="000000"/>
                          </a:solidFill>
                          <a:effectLst/>
                          <a:latin typeface="Arial" panose="020B0604020202020204" pitchFamily="34" charset="0"/>
                        </a:rPr>
                        <a:t>Cerrada</a:t>
                      </a:r>
                      <a:r>
                        <a:rPr lang="es-CO" sz="1600" b="0" i="0" u="none" strike="noStrike" dirty="0">
                          <a:solidFill>
                            <a:srgbClr val="000000"/>
                          </a:solidFill>
                          <a:effectLst/>
                          <a:latin typeface="Arial" panose="020B0604020202020204" pitchFamily="34" charset="0"/>
                        </a:rPr>
                        <a:t>:  Se realizaron charlas en algunas aulas de clase, para el año 2019, se cambiará la estrategia de comunicación para lograr mayor efectividad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768460"/>
                  </a:ext>
                </a:extLst>
              </a:tr>
              <a:tr h="1354583">
                <a:tc>
                  <a:txBody>
                    <a:bodyPr/>
                    <a:lstStyle/>
                    <a:p>
                      <a:pPr algn="ctr">
                        <a:lnSpc>
                          <a:spcPct val="107000"/>
                        </a:lnSpc>
                        <a:spcAft>
                          <a:spcPts val="800"/>
                        </a:spcAft>
                      </a:pPr>
                      <a:r>
                        <a:rPr lang="es-CO" sz="1800" dirty="0">
                          <a:effectLst/>
                        </a:rPr>
                        <a:t>2</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761" marR="1761" marT="176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600" b="0" i="0" u="none" strike="noStrike" dirty="0">
                          <a:solidFill>
                            <a:srgbClr val="000000"/>
                          </a:solidFill>
                          <a:effectLst/>
                          <a:latin typeface="Arial" panose="020B0604020202020204" pitchFamily="34" charset="0"/>
                        </a:rPr>
                        <a:t>Socializar y hacer seguimiento a la implementación del instrumento nacional  para internacionalización del currículo con Decanos y Directores del Programa.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fontAlgn="ctr"/>
                      <a:endParaRPr lang="es-CO" sz="1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b="1" i="0" u="none" strike="noStrike" dirty="0">
                          <a:solidFill>
                            <a:srgbClr val="000000"/>
                          </a:solidFill>
                          <a:effectLst/>
                          <a:latin typeface="Arial" panose="020B0604020202020204" pitchFamily="34" charset="0"/>
                        </a:rPr>
                        <a:t>Cerrado:  </a:t>
                      </a:r>
                      <a:r>
                        <a:rPr lang="es-CO" sz="1600" b="0" i="0" u="none" strike="noStrike" dirty="0">
                          <a:solidFill>
                            <a:srgbClr val="000000"/>
                          </a:solidFill>
                          <a:effectLst/>
                          <a:latin typeface="Arial" panose="020B0604020202020204" pitchFamily="34" charset="0"/>
                        </a:rPr>
                        <a:t>Se  realizó socialización y seguimiento a la implementación del instrumento nacional de internacionalización del currículo con Decanos y Directores de programa. Adicionalmente se realizó un taller de internacionalización del currículo que contó con la participación del Director Nacional de la ORI y de un experto en el tema.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509513"/>
                  </a:ext>
                </a:extLst>
              </a:tr>
            </a:tbl>
          </a:graphicData>
        </a:graphic>
      </p:graphicFrame>
    </p:spTree>
    <p:extLst>
      <p:ext uri="{BB962C8B-B14F-4D97-AF65-F5344CB8AC3E}">
        <p14:creationId xmlns:p14="http://schemas.microsoft.com/office/powerpoint/2010/main" val="244567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PERÍODO (</a:t>
            </a:r>
            <a:r>
              <a:rPr lang="es-ES" sz="2800" b="1" dirty="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5" name="Tabla 4"/>
          <p:cNvGraphicFramePr>
            <a:graphicFrameLocks noGrp="1"/>
          </p:cNvGraphicFramePr>
          <p:nvPr>
            <p:extLst>
              <p:ext uri="{D42A27DB-BD31-4B8C-83A1-F6EECF244321}">
                <p14:modId xmlns:p14="http://schemas.microsoft.com/office/powerpoint/2010/main" val="1680044945"/>
              </p:ext>
            </p:extLst>
          </p:nvPr>
        </p:nvGraphicFramePr>
        <p:xfrm>
          <a:off x="331692" y="612867"/>
          <a:ext cx="9917150" cy="5115579"/>
        </p:xfrm>
        <a:graphic>
          <a:graphicData uri="http://schemas.openxmlformats.org/drawingml/2006/table">
            <a:tbl>
              <a:tblPr>
                <a:tableStyleId>{5C22544A-7EE6-4342-B048-85BDC9FD1C3A}</a:tableStyleId>
              </a:tblPr>
              <a:tblGrid>
                <a:gridCol w="382333">
                  <a:extLst>
                    <a:ext uri="{9D8B030D-6E8A-4147-A177-3AD203B41FA5}">
                      <a16:colId xmlns:a16="http://schemas.microsoft.com/office/drawing/2014/main" val="2233821028"/>
                    </a:ext>
                  </a:extLst>
                </a:gridCol>
                <a:gridCol w="2523329">
                  <a:extLst>
                    <a:ext uri="{9D8B030D-6E8A-4147-A177-3AD203B41FA5}">
                      <a16:colId xmlns:a16="http://schemas.microsoft.com/office/drawing/2014/main" val="1444958652"/>
                    </a:ext>
                  </a:extLst>
                </a:gridCol>
                <a:gridCol w="402317">
                  <a:extLst>
                    <a:ext uri="{9D8B030D-6E8A-4147-A177-3AD203B41FA5}">
                      <a16:colId xmlns:a16="http://schemas.microsoft.com/office/drawing/2014/main" val="929601033"/>
                    </a:ext>
                  </a:extLst>
                </a:gridCol>
                <a:gridCol w="2437428">
                  <a:extLst>
                    <a:ext uri="{9D8B030D-6E8A-4147-A177-3AD203B41FA5}">
                      <a16:colId xmlns:a16="http://schemas.microsoft.com/office/drawing/2014/main" val="3505672522"/>
                    </a:ext>
                  </a:extLst>
                </a:gridCol>
                <a:gridCol w="520925">
                  <a:extLst>
                    <a:ext uri="{9D8B030D-6E8A-4147-A177-3AD203B41FA5}">
                      <a16:colId xmlns:a16="http://schemas.microsoft.com/office/drawing/2014/main" val="3710241725"/>
                    </a:ext>
                  </a:extLst>
                </a:gridCol>
                <a:gridCol w="2501152">
                  <a:extLst>
                    <a:ext uri="{9D8B030D-6E8A-4147-A177-3AD203B41FA5}">
                      <a16:colId xmlns:a16="http://schemas.microsoft.com/office/drawing/2014/main" val="2327132746"/>
                    </a:ext>
                  </a:extLst>
                </a:gridCol>
                <a:gridCol w="1149666">
                  <a:extLst>
                    <a:ext uri="{9D8B030D-6E8A-4147-A177-3AD203B41FA5}">
                      <a16:colId xmlns:a16="http://schemas.microsoft.com/office/drawing/2014/main" val="2261193262"/>
                    </a:ext>
                  </a:extLst>
                </a:gridCol>
              </a:tblGrid>
              <a:tr h="800829">
                <a:tc>
                  <a:txBody>
                    <a:bodyPr/>
                    <a:lstStyle/>
                    <a:p>
                      <a:pPr algn="just" fontAlgn="ctr"/>
                      <a:r>
                        <a:rPr lang="es-CO" sz="2400" u="none" strike="noStrike" dirty="0">
                          <a:effectLst/>
                        </a:rPr>
                        <a:t>No.</a:t>
                      </a:r>
                      <a:endParaRPr lang="es-CO" sz="2400" b="1" i="0" u="none" strike="noStrike" dirty="0">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1" u="none" strike="noStrike" dirty="0">
                          <a:solidFill>
                            <a:srgbClr val="FF0000"/>
                          </a:solidFill>
                          <a:effectLst/>
                        </a:rPr>
                        <a:t>ACCIÓN(ES) DE MEJORAMIENTO </a:t>
                      </a:r>
                      <a:endParaRPr lang="es-CO" sz="18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es-CO" sz="1800" b="1" u="none" strike="noStrike" dirty="0">
                          <a:solidFill>
                            <a:srgbClr val="FF0000"/>
                          </a:solidFill>
                          <a:effectLst/>
                        </a:rPr>
                        <a:t>IMPACTO</a:t>
                      </a:r>
                      <a:endParaRPr lang="es-CO" sz="18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gridSpan="2">
                  <a:txBody>
                    <a:bodyPr/>
                    <a:lstStyle/>
                    <a:p>
                      <a:pPr algn="ctr" fontAlgn="ctr"/>
                      <a:r>
                        <a:rPr lang="es-CO" sz="1800" b="1" u="none" strike="noStrike" dirty="0">
                          <a:solidFill>
                            <a:srgbClr val="FF0000"/>
                          </a:solidFill>
                          <a:effectLst/>
                        </a:rPr>
                        <a:t>RESPONSABLE(S)</a:t>
                      </a:r>
                      <a:endParaRPr lang="es-CO" sz="18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a:txBody>
                    <a:bodyPr/>
                    <a:lstStyle/>
                    <a:p>
                      <a:pPr algn="ctr" fontAlgn="ctr"/>
                      <a:r>
                        <a:rPr lang="es-CO" sz="2800" b="1" u="none" strike="noStrike" dirty="0">
                          <a:solidFill>
                            <a:srgbClr val="FF0000"/>
                          </a:solidFill>
                          <a:effectLst/>
                        </a:rPr>
                        <a:t>FECHA</a:t>
                      </a:r>
                      <a:endParaRPr lang="es-CO" sz="2800" b="1" i="0" u="none" strike="noStrike" dirty="0">
                        <a:solidFill>
                          <a:srgbClr val="FF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118096"/>
                  </a:ext>
                </a:extLst>
              </a:tr>
              <a:tr h="569891">
                <a:tc gridSpan="7">
                  <a:txBody>
                    <a:bodyPr/>
                    <a:lstStyle/>
                    <a:p>
                      <a:pPr algn="ctr" fontAlgn="ctr"/>
                      <a:r>
                        <a:rPr lang="es-CO" sz="2000" b="1" i="0" u="none" strike="noStrike" dirty="0">
                          <a:solidFill>
                            <a:srgbClr val="FF0000"/>
                          </a:solidFill>
                          <a:effectLst/>
                          <a:latin typeface="Arial" panose="020B0604020202020204" pitchFamily="34" charset="0"/>
                        </a:rPr>
                        <a:t>INTERNACIONALIZACIÓN</a:t>
                      </a: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790602264"/>
                  </a:ext>
                </a:extLst>
              </a:tr>
              <a:tr h="1108213">
                <a:tc>
                  <a:txBody>
                    <a:bodyPr/>
                    <a:lstStyle/>
                    <a:p>
                      <a:pPr algn="ctr" fontAlgn="ctr"/>
                      <a:r>
                        <a:rPr lang="es-CO" sz="2400" u="none" strike="noStrike">
                          <a:effectLst/>
                        </a:rPr>
                        <a:t>1</a:t>
                      </a:r>
                      <a:endParaRPr lang="es-CO" sz="24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b="0" i="0" u="none" strike="noStrike" dirty="0">
                          <a:solidFill>
                            <a:srgbClr val="000000"/>
                          </a:solidFill>
                          <a:effectLst/>
                          <a:latin typeface="Arial" panose="020B0604020202020204" pitchFamily="34" charset="0"/>
                        </a:rPr>
                        <a:t>Realizar charlas informativas en el marco del proceso de sensibilización convocado por la Rectoría Seccional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400" b="0" i="0" u="none" strike="noStrike" dirty="0">
                          <a:solidFill>
                            <a:srgbClr val="000000"/>
                          </a:solidFill>
                          <a:effectLst/>
                          <a:latin typeface="Arial" panose="020B0604020202020204" pitchFamily="34" charset="0"/>
                        </a:rPr>
                        <a:t>Ampliar los canales de comunicación con la comunidad estudiantil para lograr incrementar la participación en las convocatorias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a:solidFill>
                            <a:srgbClr val="000000"/>
                          </a:solidFill>
                          <a:effectLst/>
                          <a:latin typeface="Arial" panose="020B0604020202020204" pitchFamily="34" charset="0"/>
                        </a:rPr>
                        <a:t>Coordinadora de la ORI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a:solidFill>
                            <a:srgbClr val="000000"/>
                          </a:solidFill>
                          <a:effectLst/>
                          <a:latin typeface="Arial" panose="020B0604020202020204" pitchFamily="34" charset="0"/>
                        </a:rPr>
                        <a:t>Permanente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6671485"/>
                  </a:ext>
                </a:extLst>
              </a:tr>
              <a:tr h="1549183">
                <a:tc>
                  <a:txBody>
                    <a:bodyPr/>
                    <a:lstStyle/>
                    <a:p>
                      <a:pPr algn="ctr" fontAlgn="ctr"/>
                      <a:r>
                        <a:rPr lang="es-CO" sz="2400" u="none" strike="noStrike">
                          <a:effectLst/>
                        </a:rPr>
                        <a:t>2</a:t>
                      </a:r>
                      <a:endParaRPr lang="es-CO" sz="24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b="0" i="0" u="none" strike="noStrike" dirty="0">
                          <a:solidFill>
                            <a:srgbClr val="000000"/>
                          </a:solidFill>
                          <a:effectLst/>
                          <a:latin typeface="Arial" panose="020B0604020202020204" pitchFamily="34" charset="0"/>
                        </a:rPr>
                        <a:t>Realizar encuesta a estudiantes sobre movilidad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400" b="0" i="0" u="none" strike="noStrike" dirty="0">
                          <a:solidFill>
                            <a:srgbClr val="000000"/>
                          </a:solidFill>
                          <a:effectLst/>
                          <a:latin typeface="Arial" panose="020B0604020202020204" pitchFamily="34" charset="0"/>
                        </a:rPr>
                        <a:t>Determinar el grado de información que se tiene en procesos de movilidad.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a:solidFill>
                            <a:srgbClr val="000000"/>
                          </a:solidFill>
                          <a:effectLst/>
                          <a:latin typeface="Arial" panose="020B0604020202020204" pitchFamily="34" charset="0"/>
                        </a:rPr>
                        <a:t>Coordinadora de la ORI</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a:solidFill>
                            <a:srgbClr val="000000"/>
                          </a:solidFill>
                          <a:effectLst/>
                          <a:latin typeface="Arial" panose="020B0604020202020204" pitchFamily="34" charset="0"/>
                        </a:rPr>
                        <a:t>2019-2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8667866"/>
                  </a:ext>
                </a:extLst>
              </a:tr>
              <a:tr h="1087463">
                <a:tc>
                  <a:txBody>
                    <a:bodyPr/>
                    <a:lstStyle/>
                    <a:p>
                      <a:pPr algn="ctr" fontAlgn="ctr"/>
                      <a:r>
                        <a:rPr lang="es-CO" sz="2400" u="none" strike="noStrike">
                          <a:effectLst/>
                        </a:rPr>
                        <a:t>3</a:t>
                      </a:r>
                      <a:endParaRPr lang="es-CO" sz="2400" b="1" i="0" u="none" strike="noStrike">
                        <a:solidFill>
                          <a:srgbClr val="000000"/>
                        </a:solidFill>
                        <a:effectLst/>
                        <a:latin typeface="Arial" panose="020B0604020202020204" pitchFamily="34" charset="0"/>
                      </a:endParaRPr>
                    </a:p>
                  </a:txBody>
                  <a:tcPr marL="2301" marR="2301" marT="230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rtl="0" fontAlgn="ctr"/>
                      <a:r>
                        <a:rPr lang="es-CO" sz="1400" b="0" i="0" u="none" strike="noStrike" dirty="0">
                          <a:solidFill>
                            <a:srgbClr val="000000"/>
                          </a:solidFill>
                          <a:effectLst/>
                          <a:latin typeface="Arial" panose="020B0604020202020204" pitchFamily="34" charset="0"/>
                        </a:rPr>
                        <a:t>Realizar video promocionando Pereira como destino académico, para ser difundido en universidades internacionales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just" rtl="0" fontAlgn="ctr"/>
                      <a:r>
                        <a:rPr lang="es-CO" sz="1400" b="0" i="0" u="none" strike="noStrike">
                          <a:solidFill>
                            <a:srgbClr val="000000"/>
                          </a:solidFill>
                          <a:effectLst/>
                          <a:latin typeface="Arial" panose="020B0604020202020204" pitchFamily="34" charset="0"/>
                        </a:rPr>
                        <a:t>Mayor visibilidad internacional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rtl="0" fontAlgn="ctr"/>
                      <a:endParaRPr lang="es-CO" sz="14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Coordinadora de la ORI con apoyo de comunicaciones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2019-2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1634548"/>
                  </a:ext>
                </a:extLst>
              </a:tr>
            </a:tbl>
          </a:graphicData>
        </a:graphic>
      </p:graphicFrame>
    </p:spTree>
    <p:extLst>
      <p:ext uri="{BB962C8B-B14F-4D97-AF65-F5344CB8AC3E}">
        <p14:creationId xmlns:p14="http://schemas.microsoft.com/office/powerpoint/2010/main" val="3740302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3388" y="674552"/>
            <a:ext cx="9905978" cy="4401205"/>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1</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a:solidFill>
                  <a:srgbClr val="FF0000"/>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Servicio</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Quejas</a:t>
            </a:r>
            <a:endParaRPr lang="es-CO" sz="2000" dirty="0">
              <a:solidFill>
                <a:srgbClr val="FF0000"/>
              </a:solidFill>
              <a:latin typeface="Arial" charset="0"/>
            </a:endParaRPr>
          </a:p>
        </p:txBody>
      </p:sp>
    </p:spTree>
    <p:extLst>
      <p:ext uri="{BB962C8B-B14F-4D97-AF65-F5344CB8AC3E}">
        <p14:creationId xmlns:p14="http://schemas.microsoft.com/office/powerpoint/2010/main" val="825919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3300"/>
                </a:solidFill>
              </a:rPr>
              <a:t> </a:t>
            </a:r>
            <a:r>
              <a:rPr lang="es-MX" sz="1800" b="1" kern="0" dirty="0"/>
              <a:t>ENCUESTAS</a:t>
            </a:r>
            <a:r>
              <a:rPr lang="es-MX" sz="1600" b="1" kern="0" dirty="0">
                <a:solidFill>
                  <a:srgbClr val="FF3300"/>
                </a:solidFill>
              </a:rPr>
              <a:t/>
            </a:r>
            <a:br>
              <a:rPr lang="es-MX" sz="1600" b="1" kern="0" dirty="0">
                <a:solidFill>
                  <a:srgbClr val="FF3300"/>
                </a:solidFill>
              </a:rPr>
            </a:br>
            <a:r>
              <a:rPr lang="es-CO" sz="1400" b="1" dirty="0"/>
              <a:t>Garantizar que el nivel de satisfacción de la comunidad </a:t>
            </a:r>
            <a:r>
              <a:rPr lang="es-CO" sz="1400" b="1" dirty="0" err="1"/>
              <a:t>Unilibrista</a:t>
            </a:r>
            <a:r>
              <a:rPr lang="es-CO" sz="1400" b="1" dirty="0"/>
              <a:t> frente a la calidad de los servicios prestados por la universidad se encuentre como mínimo en un 80%.</a:t>
            </a:r>
            <a:endParaRPr lang="es-ES" sz="1400" b="1" kern="0" dirty="0">
              <a:solidFill>
                <a:srgbClr val="FF3300"/>
              </a:solidFill>
            </a:endParaRPr>
          </a:p>
        </p:txBody>
      </p:sp>
      <p:graphicFrame>
        <p:nvGraphicFramePr>
          <p:cNvPr id="3" name="1 Tabla"/>
          <p:cNvGraphicFramePr>
            <a:graphicFrameLocks noGrp="1"/>
          </p:cNvGraphicFramePr>
          <p:nvPr>
            <p:extLst>
              <p:ext uri="{D42A27DB-BD31-4B8C-83A1-F6EECF244321}">
                <p14:modId xmlns:p14="http://schemas.microsoft.com/office/powerpoint/2010/main" val="1505180383"/>
              </p:ext>
            </p:extLst>
          </p:nvPr>
        </p:nvGraphicFramePr>
        <p:xfrm>
          <a:off x="723358" y="898497"/>
          <a:ext cx="9491864" cy="1045280"/>
        </p:xfrm>
        <a:graphic>
          <a:graphicData uri="http://schemas.openxmlformats.org/drawingml/2006/table">
            <a:tbl>
              <a:tblPr/>
              <a:tblGrid>
                <a:gridCol w="1352756">
                  <a:extLst>
                    <a:ext uri="{9D8B030D-6E8A-4147-A177-3AD203B41FA5}">
                      <a16:colId xmlns:a16="http://schemas.microsoft.com/office/drawing/2014/main" val="20000"/>
                    </a:ext>
                  </a:extLst>
                </a:gridCol>
                <a:gridCol w="3329604">
                  <a:extLst>
                    <a:ext uri="{9D8B030D-6E8A-4147-A177-3AD203B41FA5}">
                      <a16:colId xmlns:a16="http://schemas.microsoft.com/office/drawing/2014/main" val="20001"/>
                    </a:ext>
                  </a:extLst>
                </a:gridCol>
                <a:gridCol w="4809504">
                  <a:extLst>
                    <a:ext uri="{9D8B030D-6E8A-4147-A177-3AD203B41FA5}">
                      <a16:colId xmlns:a16="http://schemas.microsoft.com/office/drawing/2014/main" val="3244246602"/>
                    </a:ext>
                  </a:extLst>
                </a:gridCol>
              </a:tblGrid>
              <a:tr h="316184">
                <a:tc gridSpan="3">
                  <a:txBody>
                    <a:bodyPr/>
                    <a:lstStyle/>
                    <a:p>
                      <a:pPr algn="ctr" rtl="0" fontAlgn="ctr"/>
                      <a:r>
                        <a:rPr lang="es-CO" sz="1800" b="1" i="0" u="none" strike="noStrike" dirty="0">
                          <a:solidFill>
                            <a:srgbClr val="FF0000"/>
                          </a:solidFill>
                          <a:effectLst/>
                          <a:latin typeface="+mn-lt"/>
                        </a:rPr>
                        <a:t>(Docentes: 170</a:t>
                      </a:r>
                      <a:r>
                        <a:rPr lang="es-CO" sz="1800" b="1" i="0" u="none" strike="noStrike" baseline="0" dirty="0">
                          <a:solidFill>
                            <a:srgbClr val="FF0000"/>
                          </a:solidFill>
                          <a:effectLst/>
                          <a:latin typeface="+mn-lt"/>
                        </a:rPr>
                        <a:t> y </a:t>
                      </a:r>
                      <a:r>
                        <a:rPr lang="es-CO" sz="1800" b="1" i="0" u="none" strike="noStrike" dirty="0">
                          <a:solidFill>
                            <a:srgbClr val="FF0000"/>
                          </a:solidFill>
                          <a:effectLst/>
                          <a:latin typeface="+mn-lt"/>
                        </a:rPr>
                        <a:t>Administrativos: 77) - 2017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2018</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a:solidFill>
                            <a:srgbClr val="000000"/>
                          </a:solidFill>
                          <a:effectLst/>
                          <a:latin typeface="Calibri"/>
                        </a:rPr>
                        <a:t>Resultado</a:t>
                      </a:r>
                      <a:r>
                        <a:rPr lang="es-CO" sz="1600" b="0" i="0" u="none" strike="noStrike" baseline="0" dirty="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0" i="0" u="none" strike="noStrike" kern="1200" dirty="0">
                          <a:solidFill>
                            <a:srgbClr val="000000"/>
                          </a:solidFill>
                          <a:effectLst/>
                          <a:latin typeface="Arial"/>
                          <a:ea typeface="+mn-ea"/>
                          <a:cs typeface="+mn-cs"/>
                        </a:rPr>
                        <a:t>72,40%</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a:solidFill>
                            <a:schemeClr val="tx1"/>
                          </a:solidFill>
                          <a:effectLst/>
                          <a:latin typeface="Arial"/>
                          <a:ea typeface="+mn-ea"/>
                          <a:cs typeface="+mn-cs"/>
                        </a:rPr>
                        <a:t>Necesidades</a:t>
                      </a:r>
                      <a:r>
                        <a:rPr lang="es-CO" sz="1000" b="1" i="0" u="none" strike="noStrike" kern="1200" baseline="0" dirty="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rtl="0" fontAlgn="ctr"/>
                      <a:r>
                        <a:rPr lang="es-CO" sz="1100" b="0" i="0" u="none" strike="noStrike" dirty="0">
                          <a:solidFill>
                            <a:srgbClr val="000000"/>
                          </a:solidFill>
                          <a:effectLst/>
                          <a:latin typeface="Arial"/>
                        </a:rPr>
                        <a:t>247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a:solidFill>
                            <a:schemeClr val="tx1"/>
                          </a:solidFill>
                          <a:effectLst/>
                          <a:latin typeface="Arial"/>
                          <a:ea typeface="+mn-ea"/>
                          <a:cs typeface="+mn-cs"/>
                        </a:rPr>
                        <a:t>157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577605726"/>
              </p:ext>
            </p:extLst>
          </p:nvPr>
        </p:nvGraphicFramePr>
        <p:xfrm>
          <a:off x="677674" y="2643272"/>
          <a:ext cx="9583231" cy="2630807"/>
        </p:xfrm>
        <a:graphic>
          <a:graphicData uri="http://schemas.openxmlformats.org/drawingml/2006/table">
            <a:tbl>
              <a:tblPr firstRow="1" firstCol="1" bandRow="1">
                <a:tableStyleId>{5C22544A-7EE6-4342-B048-85BDC9FD1C3A}</a:tableStyleId>
              </a:tblPr>
              <a:tblGrid>
                <a:gridCol w="4808726">
                  <a:extLst>
                    <a:ext uri="{9D8B030D-6E8A-4147-A177-3AD203B41FA5}">
                      <a16:colId xmlns:a16="http://schemas.microsoft.com/office/drawing/2014/main" val="1474683196"/>
                    </a:ext>
                  </a:extLst>
                </a:gridCol>
                <a:gridCol w="4774505">
                  <a:extLst>
                    <a:ext uri="{9D8B030D-6E8A-4147-A177-3AD203B41FA5}">
                      <a16:colId xmlns:a16="http://schemas.microsoft.com/office/drawing/2014/main" val="554971136"/>
                    </a:ext>
                  </a:extLst>
                </a:gridCol>
              </a:tblGrid>
              <a:tr h="476104">
                <a:tc>
                  <a:txBody>
                    <a:bodyPr/>
                    <a:lstStyle/>
                    <a:p>
                      <a:pPr algn="ctr">
                        <a:lnSpc>
                          <a:spcPct val="107000"/>
                        </a:lnSpc>
                        <a:spcAft>
                          <a:spcPts val="0"/>
                        </a:spcAft>
                      </a:pPr>
                      <a:r>
                        <a:rPr lang="es-CO" sz="1800" b="0" dirty="0">
                          <a:solidFill>
                            <a:schemeClr val="tx1"/>
                          </a:solidFill>
                          <a:effectLst/>
                        </a:rPr>
                        <a:t>ACCIONES</a:t>
                      </a:r>
                      <a:r>
                        <a:rPr lang="es-CO" sz="1800" b="0" baseline="0" dirty="0">
                          <a:solidFill>
                            <a:schemeClr val="tx1"/>
                          </a:solidFill>
                          <a:effectLst/>
                        </a:rPr>
                        <a:t> CORRECTIVAS RESULTADOS ENCUESTA 2017</a:t>
                      </a:r>
                      <a:endParaRPr lang="es-CO"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800" b="0" dirty="0">
                          <a:solidFill>
                            <a:schemeClr val="tx1"/>
                          </a:solidFill>
                          <a:effectLst/>
                        </a:rPr>
                        <a:t>SEGUMIENTO</a:t>
                      </a:r>
                      <a:endParaRPr lang="es-CO"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1166453">
                <a:tc>
                  <a:txBody>
                    <a:bodyPr/>
                    <a:lstStyle/>
                    <a:p>
                      <a:pPr algn="just" rtl="0" fontAlgn="ctr"/>
                      <a:r>
                        <a:rPr lang="es-CO" sz="1600" b="0" i="0" u="none" strike="noStrike" kern="1200" dirty="0">
                          <a:solidFill>
                            <a:schemeClr val="dk1"/>
                          </a:solidFill>
                          <a:effectLst/>
                          <a:latin typeface="Arial" panose="020B0604020202020204" pitchFamily="34" charset="0"/>
                          <a:ea typeface="+mn-ea"/>
                          <a:cs typeface="+mn-cs"/>
                        </a:rPr>
                        <a:t>1. Implementar políticas de internacionalización que tributen directamente al currículo.</a:t>
                      </a:r>
                      <a:br>
                        <a:rPr lang="es-CO" sz="1600" b="0" i="0" u="none" strike="noStrike" kern="1200" dirty="0">
                          <a:solidFill>
                            <a:schemeClr val="dk1"/>
                          </a:solidFill>
                          <a:effectLst/>
                          <a:latin typeface="Arial" panose="020B0604020202020204" pitchFamily="34" charset="0"/>
                          <a:ea typeface="+mn-ea"/>
                          <a:cs typeface="+mn-cs"/>
                        </a:rPr>
                      </a:br>
                      <a:r>
                        <a:rPr lang="es-CO" sz="1600" b="0" i="0" u="none" strike="noStrike" kern="1200" dirty="0">
                          <a:solidFill>
                            <a:schemeClr val="dk1"/>
                          </a:solidFill>
                          <a:effectLst/>
                          <a:latin typeface="Arial" panose="020B0604020202020204" pitchFamily="34" charset="0"/>
                          <a:ea typeface="+mn-ea"/>
                          <a:cs typeface="+mn-cs"/>
                        </a:rPr>
                        <a:t/>
                      </a:r>
                      <a:br>
                        <a:rPr lang="es-CO" sz="1600" b="0" i="0" u="none" strike="noStrike" kern="1200" dirty="0">
                          <a:solidFill>
                            <a:schemeClr val="dk1"/>
                          </a:solidFill>
                          <a:effectLst/>
                          <a:latin typeface="Arial" panose="020B0604020202020204" pitchFamily="34" charset="0"/>
                          <a:ea typeface="+mn-ea"/>
                          <a:cs typeface="+mn-cs"/>
                        </a:rPr>
                      </a:br>
                      <a:endParaRPr lang="es-CO" sz="1600" b="0" i="0" u="none" strike="noStrike" kern="1200" dirty="0">
                        <a:solidFill>
                          <a:schemeClr val="dk1"/>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600" b="1" i="0" u="none" strike="noStrike" dirty="0">
                          <a:solidFill>
                            <a:srgbClr val="FF0000"/>
                          </a:solidFill>
                          <a:effectLst/>
                          <a:latin typeface="Arial" panose="020B0604020202020204" pitchFamily="34" charset="0"/>
                        </a:rPr>
                        <a:t>En Proceso: </a:t>
                      </a:r>
                      <a:r>
                        <a:rPr lang="es-CO" sz="1600" b="0" i="0" u="none" strike="noStrike" dirty="0">
                          <a:solidFill>
                            <a:schemeClr val="tx1"/>
                          </a:solidFill>
                          <a:effectLst/>
                          <a:latin typeface="Arial" panose="020B0604020202020204" pitchFamily="34" charset="0"/>
                        </a:rPr>
                        <a:t>Haciendo</a:t>
                      </a:r>
                      <a:r>
                        <a:rPr lang="es-CO" sz="1600" b="0" i="0" u="none" strike="noStrike" baseline="0" dirty="0">
                          <a:solidFill>
                            <a:schemeClr val="tx1"/>
                          </a:solidFill>
                          <a:effectLst/>
                          <a:latin typeface="Arial" panose="020B0604020202020204" pitchFamily="34" charset="0"/>
                        </a:rPr>
                        <a:t> uso de la herramienta de internacionalización del currículo (</a:t>
                      </a:r>
                      <a:r>
                        <a:rPr lang="es-CO" sz="1600" b="0" i="0" u="none" strike="noStrike" dirty="0">
                          <a:effectLst/>
                          <a:latin typeface="Arial" panose="020B0604020202020204" pitchFamily="34" charset="0"/>
                        </a:rPr>
                        <a:t>Revista </a:t>
                      </a:r>
                      <a:r>
                        <a:rPr lang="es-CO" sz="1600" b="0" i="0" u="none" strike="noStrike" dirty="0" err="1">
                          <a:effectLst/>
                          <a:latin typeface="Arial" panose="020B0604020202020204" pitchFamily="34" charset="0"/>
                        </a:rPr>
                        <a:t>Ferenda</a:t>
                      </a:r>
                      <a:r>
                        <a:rPr lang="es-CO" sz="1600" b="0" i="0" u="none" strike="noStrike" dirty="0">
                          <a:effectLst/>
                          <a:latin typeface="Arial" panose="020B0604020202020204" pitchFamily="34" charset="0"/>
                        </a:rPr>
                        <a:t> primera edición) los diferentes programas académicos están</a:t>
                      </a:r>
                      <a:r>
                        <a:rPr lang="es-CO" sz="1600" b="0" i="0" u="none" strike="noStrike" baseline="0" dirty="0">
                          <a:effectLst/>
                          <a:latin typeface="Arial" panose="020B0604020202020204" pitchFamily="34" charset="0"/>
                        </a:rPr>
                        <a:t> trabajando en la </a:t>
                      </a:r>
                      <a:r>
                        <a:rPr lang="es-CO" sz="1600" b="0" i="0" u="none" strike="noStrike" dirty="0">
                          <a:effectLst/>
                          <a:latin typeface="Arial" panose="020B0604020202020204" pitchFamily="34" charset="0"/>
                        </a:rPr>
                        <a:t> internacionalización</a:t>
                      </a:r>
                      <a:r>
                        <a:rPr lang="es-CO" sz="1600" b="0" i="0" u="none" strike="noStrike" baseline="0" dirty="0">
                          <a:effectLst/>
                          <a:latin typeface="Arial" panose="020B0604020202020204" pitchFamily="34" charset="0"/>
                        </a:rPr>
                        <a:t> del</a:t>
                      </a:r>
                      <a:r>
                        <a:rPr lang="es-CO" sz="1600" b="0" i="0" u="none" strike="noStrike" dirty="0">
                          <a:effectLst/>
                          <a:latin typeface="Arial" panose="020B0604020202020204" pitchFamily="34" charset="0"/>
                        </a:rPr>
                        <a:t> currículo.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815088">
                <a:tc>
                  <a:txBody>
                    <a:bodyPr/>
                    <a:lstStyle/>
                    <a:p>
                      <a:pPr algn="just" rtl="0" fontAlgn="ctr"/>
                      <a:r>
                        <a:rPr lang="es-CO" sz="1600" b="0" i="0" u="none" strike="noStrike" kern="1200" dirty="0">
                          <a:solidFill>
                            <a:schemeClr val="dk1"/>
                          </a:solidFill>
                          <a:effectLst/>
                          <a:latin typeface="Arial" panose="020B0604020202020204" pitchFamily="34" charset="0"/>
                          <a:ea typeface="+mn-ea"/>
                          <a:cs typeface="+mn-cs"/>
                        </a:rPr>
                        <a:t>2. Proponer a la sede principal que se replantee la pregunta de tal forma que sea clara para los grupos focales encuestados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600" b="1" i="0" u="none" strike="noStrike" dirty="0">
                          <a:effectLst/>
                          <a:latin typeface="Arial" panose="020B0604020202020204" pitchFamily="34" charset="0"/>
                        </a:rPr>
                        <a:t>Cerrada</a:t>
                      </a:r>
                      <a:r>
                        <a:rPr lang="es-CO" sz="1600" b="0" i="0" u="none" strike="noStrike" dirty="0">
                          <a:effectLst/>
                          <a:latin typeface="Arial" panose="020B0604020202020204" pitchFamily="34" charset="0"/>
                        </a:rPr>
                        <a:t>:  Conjuntamente con la  Coordinación de Calidad se  propuso dicho cambio, el cual fue enviado a la sede principal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bl>
          </a:graphicData>
        </a:graphic>
      </p:graphicFrame>
    </p:spTree>
    <p:extLst>
      <p:ext uri="{BB962C8B-B14F-4D97-AF65-F5344CB8AC3E}">
        <p14:creationId xmlns:p14="http://schemas.microsoft.com/office/powerpoint/2010/main" val="3897458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457200" y="274638"/>
            <a:ext cx="9781504"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1200" cap="none" spc="0" normalizeH="0" baseline="0" noProof="0" dirty="0">
                <a:ln>
                  <a:noFill/>
                </a:ln>
                <a:effectLst/>
                <a:uLnTx/>
                <a:uFillTx/>
                <a:latin typeface="Calibri"/>
                <a:ea typeface="+mj-ea"/>
                <a:cs typeface="+mj-cs"/>
              </a:rPr>
              <a:t>En el año 2018 se hizo por  El</a:t>
            </a:r>
            <a:r>
              <a:rPr kumimoji="0" lang="es-CO" sz="2400" b="1" i="0" u="none" strike="noStrike" kern="1200" cap="none" spc="0" normalizeH="0" noProof="0" dirty="0">
                <a:ln>
                  <a:noFill/>
                </a:ln>
                <a:effectLst/>
                <a:uLnTx/>
                <a:uFillTx/>
                <a:latin typeface="Calibri"/>
                <a:ea typeface="+mj-ea"/>
                <a:cs typeface="+mj-cs"/>
              </a:rPr>
              <a:t> S</a:t>
            </a:r>
            <a:r>
              <a:rPr kumimoji="0" lang="es-CO" sz="2400" b="1" i="0" u="none" strike="noStrike" kern="1200" cap="none" spc="0" normalizeH="0" baseline="0" noProof="0" dirty="0">
                <a:ln>
                  <a:noFill/>
                </a:ln>
                <a:effectLst/>
                <a:uLnTx/>
                <a:uFillTx/>
                <a:latin typeface="Calibri"/>
                <a:ea typeface="+mj-ea"/>
                <a:cs typeface="+mj-cs"/>
              </a:rPr>
              <a:t>istemas de Gestión de la Calidad en el mes de octubre 2018, encuesta a nivel nacional de necesidades y expectativas (157</a:t>
            </a:r>
            <a:r>
              <a:rPr kumimoji="0" lang="es-CO" sz="2400" b="1" i="0" u="none" strike="noStrike" kern="1200" cap="none" spc="0" normalizeH="0" noProof="0" dirty="0">
                <a:ln>
                  <a:noFill/>
                </a:ln>
                <a:effectLst/>
                <a:uLnTx/>
                <a:uFillTx/>
                <a:latin typeface="Calibri"/>
                <a:ea typeface="+mj-ea"/>
                <a:cs typeface="+mj-cs"/>
              </a:rPr>
              <a:t> estudiantes encuestados – en espera de resultados de priorización de necesidades)</a:t>
            </a:r>
            <a:r>
              <a:rPr kumimoji="0" lang="es-CO" sz="2400" b="1" i="0" u="none" strike="noStrike" kern="1200" cap="none" spc="0" normalizeH="0" baseline="0" noProof="0" dirty="0">
                <a:ln>
                  <a:noFill/>
                </a:ln>
                <a:effectLst/>
                <a:uLnTx/>
                <a:uFillTx/>
                <a:latin typeface="Calibri"/>
                <a:ea typeface="+mj-ea"/>
                <a:cs typeface="+mj-cs"/>
              </a:rPr>
              <a:t>:</a:t>
            </a:r>
            <a:endParaRPr kumimoji="0" lang="es-CO" sz="4400" b="1" i="0" u="none" strike="noStrike" kern="1200" cap="none" spc="0" normalizeH="0" baseline="0" noProof="0" dirty="0">
              <a:ln>
                <a:noFill/>
              </a:ln>
              <a:effectLst/>
              <a:uLnTx/>
              <a:uFillTx/>
              <a:latin typeface="Calibri"/>
              <a:ea typeface="+mj-ea"/>
              <a:cs typeface="+mj-cs"/>
            </a:endParaRPr>
          </a:p>
        </p:txBody>
      </p:sp>
      <p:sp>
        <p:nvSpPr>
          <p:cNvPr id="3" name="Rectángulo 2"/>
          <p:cNvSpPr/>
          <p:nvPr/>
        </p:nvSpPr>
        <p:spPr>
          <a:xfrm>
            <a:off x="582706" y="2011687"/>
            <a:ext cx="10919012" cy="3693319"/>
          </a:xfrm>
          <a:prstGeom prst="rect">
            <a:avLst/>
          </a:prstGeom>
        </p:spPr>
        <p:txBody>
          <a:bodyPr wrap="square">
            <a:spAutoFit/>
          </a:bodyPr>
          <a:lstStyle/>
          <a:p>
            <a:r>
              <a:rPr lang="es-CO" b="1" dirty="0"/>
              <a:t>8. Qué necesidades o expectativas tiene del proceso de Internacionalización. *</a:t>
            </a:r>
            <a:br>
              <a:rPr lang="es-CO" b="1" dirty="0"/>
            </a:br>
            <a:r>
              <a:rPr lang="es-CO" dirty="0"/>
              <a:t>Seleccione máximo tres, que usted considere con mayor relevancia.</a:t>
            </a:r>
            <a:br>
              <a:rPr lang="es-CO" dirty="0"/>
            </a:br>
            <a:endParaRPr lang="es-CO" dirty="0"/>
          </a:p>
          <a:p>
            <a:r>
              <a:rPr lang="es-CO" dirty="0"/>
              <a:t>*Agilidad y facilidad en las Movilidades</a:t>
            </a:r>
            <a:br>
              <a:rPr lang="es-CO" dirty="0"/>
            </a:br>
            <a:r>
              <a:rPr lang="es-CO" dirty="0"/>
              <a:t>*Divulgación a toda la comunidad universitaria sobre las ofertas de becas a nivel nacional</a:t>
            </a:r>
            <a:br>
              <a:rPr lang="es-CO" dirty="0"/>
            </a:br>
            <a:r>
              <a:rPr lang="es-CO" dirty="0"/>
              <a:t>e internacional.</a:t>
            </a:r>
            <a:br>
              <a:rPr lang="es-CO" dirty="0"/>
            </a:br>
            <a:r>
              <a:rPr lang="es-CO" dirty="0"/>
              <a:t>*Acompañamiento en la aplicación de las diferentes convocatorias.</a:t>
            </a:r>
            <a:br>
              <a:rPr lang="es-CO" dirty="0"/>
            </a:br>
            <a:r>
              <a:rPr lang="es-CO" dirty="0"/>
              <a:t>*Apoyo económico para realizar la movilidad</a:t>
            </a:r>
            <a:br>
              <a:rPr lang="es-CO" dirty="0"/>
            </a:br>
            <a:r>
              <a:rPr lang="es-CO" dirty="0"/>
              <a:t>*Información clara de los convenios de doble titulación</a:t>
            </a:r>
            <a:br>
              <a:rPr lang="es-CO" dirty="0"/>
            </a:br>
            <a:r>
              <a:rPr lang="es-CO" dirty="0"/>
              <a:t>*Facilidad en la formación de una segunda lengua (Bilingüismo)</a:t>
            </a:r>
          </a:p>
          <a:p>
            <a:r>
              <a:rPr lang="es-CO" dirty="0"/>
              <a:t>* Ayudar los procesos para la movilidad nacional e internacional </a:t>
            </a:r>
          </a:p>
          <a:p>
            <a:r>
              <a:rPr lang="es-CO" dirty="0"/>
              <a:t>*Otras</a:t>
            </a:r>
            <a:br>
              <a:rPr lang="es-CO" dirty="0"/>
            </a:br>
            <a:endParaRPr lang="es-CO" dirty="0"/>
          </a:p>
        </p:txBody>
      </p:sp>
    </p:spTree>
    <p:extLst>
      <p:ext uri="{BB962C8B-B14F-4D97-AF65-F5344CB8AC3E}">
        <p14:creationId xmlns:p14="http://schemas.microsoft.com/office/powerpoint/2010/main" val="109084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186670216"/>
              </p:ext>
            </p:extLst>
          </p:nvPr>
        </p:nvGraphicFramePr>
        <p:xfrm>
          <a:off x="717176" y="245849"/>
          <a:ext cx="9493626" cy="2946035"/>
        </p:xfrm>
        <a:graphic>
          <a:graphicData uri="http://schemas.openxmlformats.org/drawingml/2006/table">
            <a:tbl>
              <a:tblPr>
                <a:tableStyleId>{5C22544A-7EE6-4342-B048-85BDC9FD1C3A}</a:tableStyleId>
              </a:tblPr>
              <a:tblGrid>
                <a:gridCol w="4685040">
                  <a:extLst>
                    <a:ext uri="{9D8B030D-6E8A-4147-A177-3AD203B41FA5}">
                      <a16:colId xmlns:a16="http://schemas.microsoft.com/office/drawing/2014/main" val="3002623768"/>
                    </a:ext>
                  </a:extLst>
                </a:gridCol>
                <a:gridCol w="2404293">
                  <a:extLst>
                    <a:ext uri="{9D8B030D-6E8A-4147-A177-3AD203B41FA5}">
                      <a16:colId xmlns:a16="http://schemas.microsoft.com/office/drawing/2014/main" val="1957764619"/>
                    </a:ext>
                  </a:extLst>
                </a:gridCol>
                <a:gridCol w="2404293">
                  <a:extLst>
                    <a:ext uri="{9D8B030D-6E8A-4147-A177-3AD203B41FA5}">
                      <a16:colId xmlns:a16="http://schemas.microsoft.com/office/drawing/2014/main" val="663373080"/>
                    </a:ext>
                  </a:extLst>
                </a:gridCol>
              </a:tblGrid>
              <a:tr h="697566">
                <a:tc gridSpan="3">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800" dirty="0"/>
                        <a:t>Mejorar en mínimo el 20%, la gestión de atención de quejas de manera eficaz y oportuna respecto a la medición del semestre anterior.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38243813"/>
                  </a:ext>
                </a:extLst>
              </a:tr>
              <a:tr h="495608">
                <a:tc>
                  <a:txBody>
                    <a:bodyPr/>
                    <a:lstStyle/>
                    <a:p>
                      <a:pPr algn="ctr" rtl="0" fontAlgn="ctr"/>
                      <a:r>
                        <a:rPr lang="es-CO" sz="1400" b="1" u="none" strike="noStrike" dirty="0">
                          <a:effectLst/>
                        </a:rPr>
                        <a:t>AÑO</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u="none" strike="noStrike" dirty="0">
                          <a:effectLst/>
                        </a:rPr>
                        <a:t>2017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i="0" u="none" strike="noStrike" dirty="0">
                          <a:solidFill>
                            <a:srgbClr val="000000"/>
                          </a:solidFill>
                          <a:effectLst/>
                          <a:latin typeface="Arial" panose="020B060402020202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3388208"/>
                  </a:ext>
                </a:extLst>
              </a:tr>
              <a:tr h="441923">
                <a:tc>
                  <a:txBody>
                    <a:bodyPr/>
                    <a:lstStyle/>
                    <a:p>
                      <a:pPr algn="ctr" rtl="0" fontAlgn="ctr"/>
                      <a:r>
                        <a:rPr lang="es-CO" sz="2000" u="none" strike="noStrike" dirty="0">
                          <a:effectLst/>
                        </a:rPr>
                        <a:t>%</a:t>
                      </a:r>
                      <a:endParaRPr lang="es-CO"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457200" rtl="0" eaLnBrk="1" fontAlgn="ctr" latinLnBrk="0" hangingPunct="1"/>
                      <a:r>
                        <a:rPr lang="es-CO" sz="1800" b="0" i="0" u="none" strike="noStrike" kern="1200" dirty="0">
                          <a:solidFill>
                            <a:schemeClr val="dk1"/>
                          </a:solidFill>
                          <a:effectLst/>
                          <a:latin typeface="Arial"/>
                          <a:ea typeface="+mn-ea"/>
                          <a:cs typeface="+mn-cs"/>
                        </a:rPr>
                        <a:t>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2400" u="none" strike="noStrike" dirty="0">
                          <a:effectLst/>
                        </a:rPr>
                        <a:t>80%</a:t>
                      </a:r>
                      <a:endParaRPr lang="es-CO" sz="2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5628315"/>
                  </a:ext>
                </a:extLst>
              </a:tr>
              <a:tr h="441923">
                <a:tc>
                  <a:txBody>
                    <a:bodyPr/>
                    <a:lstStyle/>
                    <a:p>
                      <a:pPr algn="ctr" rtl="0" fontAlgn="ctr"/>
                      <a:r>
                        <a:rPr lang="es-CO" sz="2000" u="none" strike="noStrike" dirty="0">
                          <a:effectLst/>
                        </a:rPr>
                        <a:t>Muestra </a:t>
                      </a:r>
                      <a:endParaRPr lang="es-CO" sz="2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457200" rtl="0" eaLnBrk="1" fontAlgn="ctr" latinLnBrk="0" hangingPunct="1"/>
                      <a:r>
                        <a:rPr lang="es-CO" sz="1800" b="0" i="0" u="none" strike="noStrike" kern="1200" dirty="0">
                          <a:solidFill>
                            <a:schemeClr val="dk1"/>
                          </a:solidFill>
                          <a:effectLst/>
                          <a:latin typeface="Arial"/>
                          <a:ea typeface="+mn-ea"/>
                          <a:cs typeface="+mn-cs"/>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2400" b="0" i="0" u="none" strike="noStrike" dirty="0">
                          <a:solidFill>
                            <a:srgbClr val="000000"/>
                          </a:solidFill>
                          <a:effectLst/>
                          <a:latin typeface="Arial" panose="020B0604020202020204" pitchFamily="34"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8675017"/>
                  </a:ext>
                </a:extLst>
              </a:tr>
              <a:tr h="734096">
                <a:tc gridSpan="3">
                  <a:txBody>
                    <a:bodyPr/>
                    <a:lstStyle/>
                    <a:p>
                      <a:pPr algn="ctr" rtl="0" fontAlgn="ctr"/>
                      <a:r>
                        <a:rPr lang="es-CO" sz="1800" b="0" i="0" u="none" strike="noStrike" dirty="0">
                          <a:solidFill>
                            <a:srgbClr val="000000"/>
                          </a:solidFill>
                          <a:effectLst/>
                          <a:latin typeface="Calibri" panose="020F0502020204030204" pitchFamily="34" charset="0"/>
                        </a:rPr>
                        <a:t>Estas</a:t>
                      </a:r>
                      <a:r>
                        <a:rPr lang="es-CO" sz="1800" b="0" i="0" u="none" strike="noStrike" baseline="0" dirty="0">
                          <a:solidFill>
                            <a:srgbClr val="000000"/>
                          </a:solidFill>
                          <a:effectLst/>
                          <a:latin typeface="Calibri" panose="020F0502020204030204" pitchFamily="34" charset="0"/>
                        </a:rPr>
                        <a:t> calificaciones del servicio las realizan los estudiantes que solicitan asesorías en la ORI, a través del link de la página web</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rtl="0" fontAlgn="ctr"/>
                      <a:endParaRPr lang="es-CO"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CO"/>
                    </a:p>
                  </a:txBody>
                  <a:tcPr/>
                </a:tc>
                <a:extLst>
                  <a:ext uri="{0D108BD9-81ED-4DB2-BD59-A6C34878D82A}">
                    <a16:rowId xmlns:a16="http://schemas.microsoft.com/office/drawing/2014/main" val="3989656694"/>
                  </a:ext>
                </a:extLst>
              </a:tr>
            </a:tbl>
          </a:graphicData>
        </a:graphic>
      </p:graphicFrame>
      <p:graphicFrame>
        <p:nvGraphicFramePr>
          <p:cNvPr id="3" name="Gráfico 2"/>
          <p:cNvGraphicFramePr>
            <a:graphicFrameLocks/>
          </p:cNvGraphicFramePr>
          <p:nvPr>
            <p:extLst>
              <p:ext uri="{D42A27DB-BD31-4B8C-83A1-F6EECF244321}">
                <p14:modId xmlns:p14="http://schemas.microsoft.com/office/powerpoint/2010/main" val="2022397741"/>
              </p:ext>
            </p:extLst>
          </p:nvPr>
        </p:nvGraphicFramePr>
        <p:xfrm>
          <a:off x="683277" y="3711388"/>
          <a:ext cx="9617171" cy="1918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44142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TotalTime>
  <Words>2456</Words>
  <Application>Microsoft Office PowerPoint</Application>
  <PresentationFormat>Panorámica</PresentationFormat>
  <Paragraphs>320</Paragraphs>
  <Slides>21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21</vt:i4>
      </vt:variant>
    </vt:vector>
  </HeadingPairs>
  <TitlesOfParts>
    <vt:vector size="28" baseType="lpstr">
      <vt:lpstr>MS PGothic</vt: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163</cp:revision>
  <dcterms:created xsi:type="dcterms:W3CDTF">2019-03-10T18:08:05Z</dcterms:created>
  <dcterms:modified xsi:type="dcterms:W3CDTF">2019-09-23T14:38:10Z</dcterms:modified>
</cp:coreProperties>
</file>