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82" r:id="rId5"/>
    <p:sldId id="283" r:id="rId6"/>
    <p:sldId id="284" r:id="rId7"/>
    <p:sldId id="285" r:id="rId8"/>
    <p:sldId id="264" r:id="rId9"/>
    <p:sldId id="265" r:id="rId10"/>
    <p:sldId id="286" r:id="rId11"/>
    <p:sldId id="287" r:id="rId12"/>
    <p:sldId id="288" r:id="rId13"/>
    <p:sldId id="266" r:id="rId14"/>
    <p:sldId id="267" r:id="rId15"/>
    <p:sldId id="268" r:id="rId16"/>
    <p:sldId id="269" r:id="rId17"/>
    <p:sldId id="270" r:id="rId18"/>
    <p:sldId id="271" r:id="rId19"/>
    <p:sldId id="275" r:id="rId20"/>
    <p:sldId id="276" r:id="rId21"/>
    <p:sldId id="277" r:id="rId22"/>
    <p:sldId id="278" r:id="rId23"/>
    <p:sldId id="279" r:id="rId24"/>
    <p:sldId id="280" r:id="rId25"/>
    <p:sldId id="290" r:id="rId26"/>
    <p:sldId id="281" r:id="rId27"/>
    <p:sldId id="289" r:id="rId2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9/10/2019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9/10/2019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9/10/2019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9/10/2019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smtClean="0">
                <a:solidFill>
                  <a:srgbClr val="FF0000"/>
                </a:solidFill>
              </a:rPr>
              <a:t>INVESTIGACIÓN</a:t>
            </a:r>
            <a:endParaRPr lang="es-CO" sz="3600" b="1" dirty="0">
              <a:solidFill>
                <a:srgbClr val="FF0000"/>
              </a:solidFill>
            </a:endParaRPr>
          </a:p>
        </p:txBody>
      </p:sp>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2027345379"/>
              </p:ext>
            </p:extLst>
          </p:nvPr>
        </p:nvGraphicFramePr>
        <p:xfrm>
          <a:off x="331694" y="612867"/>
          <a:ext cx="10210801" cy="5494423"/>
        </p:xfrm>
        <a:graphic>
          <a:graphicData uri="http://schemas.openxmlformats.org/drawingml/2006/table">
            <a:tbl>
              <a:tblPr>
                <a:tableStyleId>{5C22544A-7EE6-4342-B048-85BDC9FD1C3A}</a:tableStyleId>
              </a:tblPr>
              <a:tblGrid>
                <a:gridCol w="393654">
                  <a:extLst>
                    <a:ext uri="{9D8B030D-6E8A-4147-A177-3AD203B41FA5}">
                      <a16:colId xmlns:a16="http://schemas.microsoft.com/office/drawing/2014/main" val="2233821028"/>
                    </a:ext>
                  </a:extLst>
                </a:gridCol>
                <a:gridCol w="2598046">
                  <a:extLst>
                    <a:ext uri="{9D8B030D-6E8A-4147-A177-3AD203B41FA5}">
                      <a16:colId xmlns:a16="http://schemas.microsoft.com/office/drawing/2014/main" val="1444958652"/>
                    </a:ext>
                  </a:extLst>
                </a:gridCol>
                <a:gridCol w="2923831">
                  <a:extLst>
                    <a:ext uri="{9D8B030D-6E8A-4147-A177-3AD203B41FA5}">
                      <a16:colId xmlns:a16="http://schemas.microsoft.com/office/drawing/2014/main" val="929601033"/>
                    </a:ext>
                  </a:extLst>
                </a:gridCol>
                <a:gridCol w="574916">
                  <a:extLst>
                    <a:ext uri="{9D8B030D-6E8A-4147-A177-3AD203B41FA5}">
                      <a16:colId xmlns:a16="http://schemas.microsoft.com/office/drawing/2014/main" val="3710241725"/>
                    </a:ext>
                  </a:extLst>
                </a:gridCol>
                <a:gridCol w="2767966">
                  <a:extLst>
                    <a:ext uri="{9D8B030D-6E8A-4147-A177-3AD203B41FA5}">
                      <a16:colId xmlns:a16="http://schemas.microsoft.com/office/drawing/2014/main" val="2395298401"/>
                    </a:ext>
                  </a:extLst>
                </a:gridCol>
                <a:gridCol w="952388">
                  <a:extLst>
                    <a:ext uri="{9D8B030D-6E8A-4147-A177-3AD203B41FA5}">
                      <a16:colId xmlns:a16="http://schemas.microsoft.com/office/drawing/2014/main" val="2116937914"/>
                    </a:ext>
                  </a:extLst>
                </a:gridCol>
              </a:tblGrid>
              <a:tr h="172504">
                <a:tc>
                  <a:txBody>
                    <a:bodyPr/>
                    <a:lstStyle/>
                    <a:p>
                      <a:pPr algn="just" fontAlgn="ctr"/>
                      <a:r>
                        <a:rPr lang="es-CO" sz="1100" u="none" strike="noStrike">
                          <a:effectLst/>
                        </a:rPr>
                        <a:t>No.</a:t>
                      </a:r>
                      <a:endParaRPr lang="es-CO" sz="1100" b="1"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00898">
                <a:tc gridSpan="6">
                  <a:txBody>
                    <a:bodyPr/>
                    <a:lstStyle/>
                    <a:p>
                      <a:pPr algn="ctr" fontAlgn="ctr"/>
                      <a:r>
                        <a:rPr lang="es-CO" sz="1400" b="1" i="0" u="none" strike="noStrike" dirty="0" smtClean="0">
                          <a:solidFill>
                            <a:srgbClr val="FF0000"/>
                          </a:solidFill>
                          <a:effectLst/>
                          <a:latin typeface="Arial" panose="020B0604020202020204" pitchFamily="34" charset="0"/>
                        </a:rPr>
                        <a:t>CENTRO DE INVESTIGACIONES FACULTAD DE CIENCIAS DE LA SALUD</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745458">
                <a:tc>
                  <a:txBody>
                    <a:bodyPr/>
                    <a:lstStyle/>
                    <a:p>
                      <a:pPr algn="ctr" fontAlgn="ctr"/>
                      <a:r>
                        <a:rPr lang="es-CO" sz="1100" u="none" strike="noStrike">
                          <a:effectLst/>
                        </a:rPr>
                        <a:t>1</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Trabajo articulado con las demás seccionales a través de proyectos integradores y trabajo en red.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Mayor reconocimiento de los programas de la seccional, potencializar capacidades de los participantes de la red, mayor visibilidad nacional e internacional, aprovechar los recursos humanos, técnicos, científicos y económicos de las seccionales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s-CO" sz="1000" b="0"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s-CO" sz="1000" b="0" i="0" u="none" strike="noStrike">
                          <a:effectLst/>
                          <a:latin typeface="Arial" panose="020B0604020202020204" pitchFamily="34" charset="0"/>
                        </a:rPr>
                        <a:t>Dirección Centro de Investigaciones - Dirección Seccional- Editora de la revista- grupo de docentes investigadores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6671485"/>
                  </a:ext>
                </a:extLst>
              </a:tr>
              <a:tr h="546117">
                <a:tc>
                  <a:txBody>
                    <a:bodyPr/>
                    <a:lstStyle/>
                    <a:p>
                      <a:pPr algn="ctr" fontAlgn="ctr"/>
                      <a:r>
                        <a:rPr lang="es-CO" sz="1100" u="none" strike="noStrike">
                          <a:effectLst/>
                        </a:rPr>
                        <a:t>2</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Mejorar el nivel de indexación de la Revista Cultura del Cuidado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Mayor visibilidad nacional e internacional del programa de Enfermería y de la Universidad, a través de las ediciones de la revista.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s-CO"/>
                    </a:p>
                  </a:txBody>
                  <a:tcPr/>
                </a:tc>
                <a:tc>
                  <a:txBody>
                    <a:bodyPr/>
                    <a:lstStyle/>
                    <a:p>
                      <a:pPr algn="ctr" fontAlgn="ctr"/>
                      <a:r>
                        <a:rPr lang="es-CO" sz="10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667866"/>
                  </a:ext>
                </a:extLst>
              </a:tr>
              <a:tr h="991382">
                <a:tc>
                  <a:txBody>
                    <a:bodyPr/>
                    <a:lstStyle/>
                    <a:p>
                      <a:pPr algn="ctr" fontAlgn="ctr"/>
                      <a:r>
                        <a:rPr lang="es-CO" sz="1100" u="none" strike="noStrike">
                          <a:effectLst/>
                        </a:rPr>
                        <a:t>3</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Jornadas de trabajo con  Director Seccional de Investigación, Directores de centro, líderes de grupo y  docentes investigadores, para planeación estratégica en respuesta a los indicadores de investigación Colciencias y aspectos a evaluar de los factores de acreditación, procesos de auto evaluación del factor de investigación.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Trabajo eficaz entre los lideres de proceso y docenets investigadores para facilitar la gestión, ejecución e impacto de las actividades investigativas que respondan a indicadores de calidad e investigación formativa y aplicada.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fontAlgn="ctr"/>
                      <a:endParaRPr lang="es-CO" sz="1000" b="0"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000" b="0" i="0" u="none" strike="noStrike">
                          <a:effectLst/>
                          <a:latin typeface="Arial" panose="020B0604020202020204" pitchFamily="34" charset="0"/>
                        </a:rPr>
                        <a:t>Director seccional de investigaciones,  Directores de centro y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1634548"/>
                  </a:ext>
                </a:extLst>
              </a:tr>
              <a:tr h="622496">
                <a:tc>
                  <a:txBody>
                    <a:bodyPr/>
                    <a:lstStyle/>
                    <a:p>
                      <a:pPr algn="ctr" fontAlgn="ctr"/>
                      <a:r>
                        <a:rPr lang="es-CO" sz="1100" u="none" strike="noStrike" dirty="0">
                          <a:effectLst/>
                        </a:rPr>
                        <a:t>4</a:t>
                      </a:r>
                      <a:endParaRPr lang="es-CO" sz="11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Realizar jornada de investigación por parte de todas las direcciones de centro con el fin de divulgar a la comunidad los trabajos investigativos realizados por los grupos de investigación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Visibilidad a la comunidad academica Unilibrista sobre las propuestas investigativas, posibilita el trabajo cooperativo  entre los grupos y cohesión entre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fontAlgn="ctr"/>
                      <a:endParaRPr lang="es-CO" sz="1000" b="0"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000" b="0" i="0" u="none" strike="noStrike">
                          <a:effectLst/>
                          <a:latin typeface="Arial" panose="020B0604020202020204" pitchFamily="34" charset="0"/>
                        </a:rPr>
                        <a:t>Director seccional de investigaciones y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6813107"/>
                  </a:ext>
                </a:extLst>
              </a:tr>
              <a:tr h="868420">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5</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Mesas de trabajo con  líderes de lo grupos de investigación de la Facultad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Planeación de actividades que respondan al plan estratégico yde los grupos de investigación de la Facultad, además permite el direccionamiento estratégico de los docentes investigadores, en articulación con las líneas de investigación y semilleros. Permite avanzar en la producción científica tipo Colciencias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fontAlgn="ctr"/>
                      <a:endParaRPr lang="es-CO" sz="1000" b="0"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000" b="0" i="0" u="none" strike="noStrike">
                          <a:effectLst/>
                          <a:latin typeface="Arial" panose="020B0604020202020204" pitchFamily="34" charset="0"/>
                        </a:rPr>
                        <a:t>Director centro de investigación Facultad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96997"/>
                  </a:ext>
                </a:extLst>
              </a:tr>
              <a:tr h="851764">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6</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000" b="0" i="0" u="none" strike="noStrike">
                          <a:effectLst/>
                          <a:latin typeface="Arial" panose="020B0604020202020204" pitchFamily="34" charset="0"/>
                        </a:rPr>
                        <a:t>Trabajo articulado con las demás seccionales a través de proyectos integradores y trabajo en red.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fontAlgn="ctr"/>
                      <a:r>
                        <a:rPr lang="es-CO" sz="1000" b="0" i="0" u="none" strike="noStrike">
                          <a:effectLst/>
                          <a:latin typeface="Arial" panose="020B0604020202020204" pitchFamily="34" charset="0"/>
                        </a:rPr>
                        <a:t>Mayor reconocimiento de los programas de la seccional, potencializar capacidades de los participantes de la red, mayor visibilidad nacional e internacional, aprovechar los recursos humanos, técnicos, científicos y económicos de las seccionales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fontAlgn="ctr"/>
                      <a:endParaRPr lang="es-CO" sz="1000" b="0"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effectLst/>
                          <a:latin typeface="Arial" panose="020B0604020202020204" pitchFamily="34" charset="0"/>
                        </a:rPr>
                        <a:t>Dirección Centro de Investigaciones - Dirección Seccional- Editora de la revista- grupo de docentes investigadores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dirty="0">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7798232"/>
                  </a:ext>
                </a:extLst>
              </a:tr>
            </a:tbl>
          </a:graphicData>
        </a:graphic>
      </p:graphicFrame>
    </p:spTree>
    <p:extLst>
      <p:ext uri="{BB962C8B-B14F-4D97-AF65-F5344CB8AC3E}">
        <p14:creationId xmlns:p14="http://schemas.microsoft.com/office/powerpoint/2010/main" val="4230879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3476494584"/>
              </p:ext>
            </p:extLst>
          </p:nvPr>
        </p:nvGraphicFramePr>
        <p:xfrm>
          <a:off x="331694" y="612866"/>
          <a:ext cx="9179080" cy="5106615"/>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2335534">
                  <a:extLst>
                    <a:ext uri="{9D8B030D-6E8A-4147-A177-3AD203B41FA5}">
                      <a16:colId xmlns:a16="http://schemas.microsoft.com/office/drawing/2014/main" val="1444958652"/>
                    </a:ext>
                  </a:extLst>
                </a:gridCol>
                <a:gridCol w="2628401">
                  <a:extLst>
                    <a:ext uri="{9D8B030D-6E8A-4147-A177-3AD203B41FA5}">
                      <a16:colId xmlns:a16="http://schemas.microsoft.com/office/drawing/2014/main" val="929601033"/>
                    </a:ext>
                  </a:extLst>
                </a:gridCol>
                <a:gridCol w="3005110">
                  <a:extLst>
                    <a:ext uri="{9D8B030D-6E8A-4147-A177-3AD203B41FA5}">
                      <a16:colId xmlns:a16="http://schemas.microsoft.com/office/drawing/2014/main" val="3710241725"/>
                    </a:ext>
                  </a:extLst>
                </a:gridCol>
                <a:gridCol w="856157">
                  <a:extLst>
                    <a:ext uri="{9D8B030D-6E8A-4147-A177-3AD203B41FA5}">
                      <a16:colId xmlns:a16="http://schemas.microsoft.com/office/drawing/2014/main" val="2116937914"/>
                    </a:ext>
                  </a:extLst>
                </a:gridCol>
              </a:tblGrid>
              <a:tr h="497714">
                <a:tc>
                  <a:txBody>
                    <a:bodyPr/>
                    <a:lstStyle/>
                    <a:p>
                      <a:pPr algn="just" fontAlgn="ctr"/>
                      <a:r>
                        <a:rPr lang="es-CO" sz="1100" u="none" strike="noStrike">
                          <a:effectLst/>
                        </a:rPr>
                        <a:t>No.</a:t>
                      </a:r>
                      <a:endParaRPr lang="es-CO" sz="1100" b="1"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579636">
                <a:tc gridSpan="5">
                  <a:txBody>
                    <a:bodyPr/>
                    <a:lstStyle/>
                    <a:p>
                      <a:pPr algn="ctr" fontAlgn="ctr"/>
                      <a:r>
                        <a:rPr lang="es-CO" sz="1400" b="1" i="0" u="none" strike="noStrike" dirty="0" smtClean="0">
                          <a:solidFill>
                            <a:srgbClr val="FF0000"/>
                          </a:solidFill>
                          <a:effectLst/>
                          <a:latin typeface="Arial" panose="020B0604020202020204" pitchFamily="34" charset="0"/>
                        </a:rPr>
                        <a:t>CENTROS DE INVESTIGACIONES FACULTADES DE:  INGENIERÍAS Y  CIENCIAS ECONÓMICAS, ADMINISTRATIVAS Y CONTABLES</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1127163">
                <a:tc>
                  <a:txBody>
                    <a:bodyPr/>
                    <a:lstStyle/>
                    <a:p>
                      <a:pPr algn="ctr" fontAlgn="ctr"/>
                      <a:r>
                        <a:rPr lang="es-CO" sz="1100" u="none" strike="noStrike">
                          <a:effectLst/>
                        </a:rPr>
                        <a:t>1</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Sensibilizar y motivar a los docentes investigadores en el envío de artículos a revistas ISI-SCOPUS.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dirty="0">
                          <a:effectLst/>
                          <a:latin typeface="Arial" panose="020B0604020202020204" pitchFamily="34" charset="0"/>
                        </a:rPr>
                        <a:t>Mayor visibilidad de los grupos de investigación y mejora en categoría de COLCIENCAS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dirty="0">
                          <a:effectLst/>
                          <a:latin typeface="Arial" panose="020B0604020202020204" pitchFamily="34" charset="0"/>
                        </a:rPr>
                        <a:t>Director de Centro de Investigaciones y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200" b="0" i="0" u="none" strike="noStrike">
                          <a:effectLst/>
                          <a:latin typeface="Arial" panose="020B0604020202020204" pitchFamily="34" charset="0"/>
                        </a:rPr>
                        <a:t>Permanente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6671485"/>
                  </a:ext>
                </a:extLst>
              </a:tr>
              <a:tr h="1796043">
                <a:tc>
                  <a:txBody>
                    <a:bodyPr/>
                    <a:lstStyle/>
                    <a:p>
                      <a:pPr algn="ctr" fontAlgn="ctr"/>
                      <a:r>
                        <a:rPr lang="es-CO" sz="1100" u="none" strike="noStrike">
                          <a:effectLst/>
                        </a:rPr>
                        <a:t>2</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a:effectLst/>
                          <a:latin typeface="Arial" panose="020B0604020202020204" pitchFamily="34" charset="0"/>
                        </a:rPr>
                        <a:t>Fomentar la participación de estudiantes en las actividades de los semilleros:  Búsqueda en Bases de datos y participación en encuentros de semilleros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dirty="0">
                          <a:effectLst/>
                          <a:latin typeface="Arial" panose="020B0604020202020204" pitchFamily="34" charset="0"/>
                        </a:rPr>
                        <a:t>Vinculación de estudiantes a proyectos de investigación institucional. Incremento en los índices de movilidad.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dirty="0">
                          <a:effectLst/>
                          <a:latin typeface="Arial" panose="020B0604020202020204" pitchFamily="34" charset="0"/>
                        </a:rPr>
                        <a:t>Director de Centro de Investigaciones y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200" b="0" i="0" u="none" strike="noStrike" dirty="0">
                          <a:effectLst/>
                          <a:latin typeface="Arial" panose="020B0604020202020204" pitchFamily="34" charset="0"/>
                        </a:rPr>
                        <a:t>Permanente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667866"/>
                  </a:ext>
                </a:extLst>
              </a:tr>
              <a:tr h="1106059">
                <a:tc>
                  <a:txBody>
                    <a:bodyPr/>
                    <a:lstStyle/>
                    <a:p>
                      <a:pPr algn="ctr" fontAlgn="ctr"/>
                      <a:r>
                        <a:rPr lang="es-CO" sz="1100" u="none" strike="noStrike">
                          <a:effectLst/>
                        </a:rPr>
                        <a:t>3</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a:effectLst/>
                          <a:latin typeface="Arial" panose="020B0604020202020204" pitchFamily="34" charset="0"/>
                        </a:rPr>
                        <a:t>Incrementar la produción investigativa en tipología Colciencias.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a:effectLst/>
                          <a:latin typeface="Arial" panose="020B0604020202020204" pitchFamily="34" charset="0"/>
                        </a:rPr>
                        <a:t>Mantenimiento de la categoría del grupo de investigación en COLCIENCIAS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200" b="0" i="0" u="none" strike="noStrike">
                          <a:effectLst/>
                          <a:latin typeface="Arial" panose="020B0604020202020204" pitchFamily="34" charset="0"/>
                        </a:rPr>
                        <a:t>Director de Centro de Investigaciones y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200" b="0" i="0" u="none" strike="noStrike" dirty="0">
                          <a:effectLst/>
                          <a:latin typeface="Arial" panose="020B0604020202020204" pitchFamily="34" charset="0"/>
                        </a:rPr>
                        <a:t>Permanente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1634548"/>
                  </a:ext>
                </a:extLst>
              </a:tr>
            </a:tbl>
          </a:graphicData>
        </a:graphic>
      </p:graphicFrame>
    </p:spTree>
    <p:extLst>
      <p:ext uri="{BB962C8B-B14F-4D97-AF65-F5344CB8AC3E}">
        <p14:creationId xmlns:p14="http://schemas.microsoft.com/office/powerpoint/2010/main" val="1521451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639623515"/>
              </p:ext>
            </p:extLst>
          </p:nvPr>
        </p:nvGraphicFramePr>
        <p:xfrm>
          <a:off x="331694" y="612867"/>
          <a:ext cx="9179080" cy="4793652"/>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2335534">
                  <a:extLst>
                    <a:ext uri="{9D8B030D-6E8A-4147-A177-3AD203B41FA5}">
                      <a16:colId xmlns:a16="http://schemas.microsoft.com/office/drawing/2014/main" val="1444958652"/>
                    </a:ext>
                  </a:extLst>
                </a:gridCol>
                <a:gridCol w="582706">
                  <a:extLst>
                    <a:ext uri="{9D8B030D-6E8A-4147-A177-3AD203B41FA5}">
                      <a16:colId xmlns:a16="http://schemas.microsoft.com/office/drawing/2014/main" val="929601033"/>
                    </a:ext>
                  </a:extLst>
                </a:gridCol>
                <a:gridCol w="2045695">
                  <a:extLst>
                    <a:ext uri="{9D8B030D-6E8A-4147-A177-3AD203B41FA5}">
                      <a16:colId xmlns:a16="http://schemas.microsoft.com/office/drawing/2014/main" val="3017740949"/>
                    </a:ext>
                  </a:extLst>
                </a:gridCol>
                <a:gridCol w="814046">
                  <a:extLst>
                    <a:ext uri="{9D8B030D-6E8A-4147-A177-3AD203B41FA5}">
                      <a16:colId xmlns:a16="http://schemas.microsoft.com/office/drawing/2014/main" val="3710241725"/>
                    </a:ext>
                  </a:extLst>
                </a:gridCol>
                <a:gridCol w="2191064">
                  <a:extLst>
                    <a:ext uri="{9D8B030D-6E8A-4147-A177-3AD203B41FA5}">
                      <a16:colId xmlns:a16="http://schemas.microsoft.com/office/drawing/2014/main" val="1138335328"/>
                    </a:ext>
                  </a:extLst>
                </a:gridCol>
                <a:gridCol w="856157">
                  <a:extLst>
                    <a:ext uri="{9D8B030D-6E8A-4147-A177-3AD203B41FA5}">
                      <a16:colId xmlns:a16="http://schemas.microsoft.com/office/drawing/2014/main" val="2116937914"/>
                    </a:ext>
                  </a:extLst>
                </a:gridCol>
              </a:tblGrid>
              <a:tr h="213803">
                <a:tc>
                  <a:txBody>
                    <a:bodyPr/>
                    <a:lstStyle/>
                    <a:p>
                      <a:pPr algn="just" fontAlgn="ctr"/>
                      <a:r>
                        <a:rPr lang="es-CO" sz="1100" u="none" strike="noStrike">
                          <a:effectLst/>
                        </a:rPr>
                        <a:t>No.</a:t>
                      </a:r>
                      <a:endParaRPr lang="es-CO" sz="1100" b="1"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gridSpan="2">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48994">
                <a:tc gridSpan="7">
                  <a:txBody>
                    <a:bodyPr/>
                    <a:lstStyle/>
                    <a:p>
                      <a:pPr algn="ctr" fontAlgn="ctr"/>
                      <a:r>
                        <a:rPr lang="es-CO" sz="1400" b="1" i="0" u="none" strike="noStrike" dirty="0" smtClean="0">
                          <a:solidFill>
                            <a:srgbClr val="FF0000"/>
                          </a:solidFill>
                          <a:effectLst/>
                          <a:latin typeface="Arial" panose="020B0604020202020204" pitchFamily="34" charset="0"/>
                        </a:rPr>
                        <a:t>CENTRO DE INVESTIGACIONES SOCIOJURÍDICAS</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484195">
                <a:tc>
                  <a:txBody>
                    <a:bodyPr/>
                    <a:lstStyle/>
                    <a:p>
                      <a:pPr algn="ctr" fontAlgn="ctr"/>
                      <a:r>
                        <a:rPr lang="es-CO" sz="1100" u="none" strike="noStrike">
                          <a:effectLst/>
                        </a:rPr>
                        <a:t>1</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a:solidFill>
                            <a:srgbClr val="000000"/>
                          </a:solidFill>
                          <a:effectLst/>
                          <a:latin typeface="Arial" panose="020B0604020202020204" pitchFamily="34" charset="0"/>
                        </a:rPr>
                        <a:t>Consolidar acciones que permitan a los docentes y estudiantes del programa visibilidad nacional e internacional en representación de la universidad.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dirty="0">
                          <a:solidFill>
                            <a:srgbClr val="000000"/>
                          </a:solidFill>
                          <a:effectLst/>
                          <a:latin typeface="Arial" panose="020B0604020202020204" pitchFamily="34" charset="0"/>
                        </a:rPr>
                        <a:t>Generar indicadores de movilidad internacional a partir de la investigación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dirty="0">
                          <a:solidFill>
                            <a:srgbClr val="000000"/>
                          </a:solidFill>
                          <a:effectLst/>
                          <a:latin typeface="Arial" panose="020B0604020202020204" pitchFamily="34" charset="0"/>
                        </a:rPr>
                        <a:t>Decanatura - ORI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solidFill>
                            <a:srgbClr val="000000"/>
                          </a:solidFill>
                          <a:effectLst/>
                          <a:latin typeface="Arial" panose="020B0604020202020204" pitchFamily="34" charset="0"/>
                        </a:rPr>
                        <a:t>abril - diciembre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6671485"/>
                  </a:ext>
                </a:extLst>
              </a:tr>
              <a:tr h="676861">
                <a:tc>
                  <a:txBody>
                    <a:bodyPr/>
                    <a:lstStyle/>
                    <a:p>
                      <a:pPr algn="ctr" fontAlgn="ctr"/>
                      <a:r>
                        <a:rPr lang="es-CO" sz="1100" u="none" strike="noStrike">
                          <a:effectLst/>
                        </a:rPr>
                        <a:t>2</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a:solidFill>
                            <a:srgbClr val="000000"/>
                          </a:solidFill>
                          <a:effectLst/>
                          <a:latin typeface="Arial" panose="020B0604020202020204" pitchFamily="34" charset="0"/>
                        </a:rPr>
                        <a:t>Desarrollar una política de investigaciones de la facultad que integre los diversos programas y donde se priorice el trabajo interdisciplinario.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a:solidFill>
                            <a:srgbClr val="000000"/>
                          </a:solidFill>
                          <a:effectLst/>
                          <a:latin typeface="Arial" panose="020B0604020202020204" pitchFamily="34" charset="0"/>
                        </a:rPr>
                        <a:t>Inclusión del porgrama de Trabajo Social en la política instituiconal a nivel de Facutad para otorgar mayor visibilidad de los productos del grupo de investigación.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a:solidFill>
                            <a:srgbClr val="000000"/>
                          </a:solidFill>
                          <a:effectLst/>
                          <a:latin typeface="Arial" panose="020B0604020202020204" pitchFamily="34" charset="0"/>
                        </a:rPr>
                        <a:t>Comité de Investigaciones FD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solidFill>
                            <a:srgbClr val="000000"/>
                          </a:solidFill>
                          <a:effectLst/>
                          <a:latin typeface="Arial" panose="020B0604020202020204" pitchFamily="34" charset="0"/>
                        </a:rPr>
                        <a:t>agosto de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667866"/>
                  </a:ext>
                </a:extLst>
              </a:tr>
              <a:tr h="475129">
                <a:tc>
                  <a:txBody>
                    <a:bodyPr/>
                    <a:lstStyle/>
                    <a:p>
                      <a:pPr algn="ctr" fontAlgn="ctr"/>
                      <a:r>
                        <a:rPr lang="es-CO" sz="1100" u="none" strike="noStrike">
                          <a:effectLst/>
                        </a:rPr>
                        <a:t>3</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a:solidFill>
                            <a:srgbClr val="000000"/>
                          </a:solidFill>
                          <a:effectLst/>
                          <a:latin typeface="Arial" panose="020B0604020202020204" pitchFamily="34" charset="0"/>
                        </a:rPr>
                        <a:t>Impulsar desde las asignaturas investigativa el desarrollo de proyectos de aula continuos por cada año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a:solidFill>
                            <a:srgbClr val="000000"/>
                          </a:solidFill>
                          <a:effectLst/>
                          <a:latin typeface="Arial" panose="020B0604020202020204" pitchFamily="34" charset="0"/>
                        </a:rPr>
                        <a:t>Incrementar la producción investigativa en aula que impacta la formación en la compencia investigativa de los estudiantes.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a:solidFill>
                            <a:srgbClr val="000000"/>
                          </a:solidFill>
                          <a:effectLst/>
                          <a:latin typeface="Arial" panose="020B0604020202020204" pitchFamily="34" charset="0"/>
                        </a:rPr>
                        <a:t>Comité Curricular y Comité de Investigaciones FD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solidFill>
                            <a:srgbClr val="000000"/>
                          </a:solidFill>
                          <a:effectLst/>
                          <a:latin typeface="Arial" panose="020B0604020202020204" pitchFamily="34" charset="0"/>
                        </a:rPr>
                        <a:t>abril - diciembre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1634548"/>
                  </a:ext>
                </a:extLst>
              </a:tr>
              <a:tr h="583308">
                <a:tc>
                  <a:txBody>
                    <a:bodyPr/>
                    <a:lstStyle/>
                    <a:p>
                      <a:pPr algn="ctr" fontAlgn="ctr"/>
                      <a:r>
                        <a:rPr lang="es-CO" sz="1100" u="none" strike="noStrike" dirty="0">
                          <a:effectLst/>
                        </a:rPr>
                        <a:t>4</a:t>
                      </a:r>
                      <a:endParaRPr lang="es-CO" sz="11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a:solidFill>
                            <a:srgbClr val="000000"/>
                          </a:solidFill>
                          <a:effectLst/>
                          <a:latin typeface="Arial" panose="020B0604020202020204" pitchFamily="34" charset="0"/>
                        </a:rPr>
                        <a:t>Consolidación del grupo de investigación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dirty="0">
                          <a:solidFill>
                            <a:srgbClr val="000000"/>
                          </a:solidFill>
                          <a:effectLst/>
                          <a:latin typeface="Arial" panose="020B0604020202020204" pitchFamily="34" charset="0"/>
                        </a:rPr>
                        <a:t>Sostener y/o aumentar la categorización del grupo de investigación para visibilidad y liderazgo a nivel regional.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a:solidFill>
                            <a:srgbClr val="000000"/>
                          </a:solidFill>
                          <a:effectLst/>
                          <a:latin typeface="Arial" panose="020B0604020202020204" pitchFamily="34" charset="0"/>
                        </a:rPr>
                        <a:t>Docentes Investigadores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solidFill>
                            <a:srgbClr val="000000"/>
                          </a:solidFill>
                          <a:effectLst/>
                          <a:latin typeface="Arial" panose="020B0604020202020204" pitchFamily="34" charset="0"/>
                        </a:rPr>
                        <a:t>diciembre de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6813107"/>
                  </a:ext>
                </a:extLst>
              </a:tr>
              <a:tr h="1055681">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5</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dirty="0">
                          <a:solidFill>
                            <a:srgbClr val="000000"/>
                          </a:solidFill>
                          <a:effectLst/>
                          <a:latin typeface="Arial" panose="020B0604020202020204" pitchFamily="34" charset="0"/>
                        </a:rPr>
                        <a:t>Fomentar Producción intelectual con tipología Colciencias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a:solidFill>
                            <a:srgbClr val="000000"/>
                          </a:solidFill>
                          <a:effectLst/>
                          <a:latin typeface="Arial" panose="020B0604020202020204" pitchFamily="34" charset="0"/>
                        </a:rPr>
                        <a:t>Visibilidad de los productos resultados de investigación, mejor categorización del grupo de investigación y de los investigadores.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a:solidFill>
                            <a:srgbClr val="000000"/>
                          </a:solidFill>
                          <a:effectLst/>
                          <a:latin typeface="Arial" panose="020B0604020202020204" pitchFamily="34" charset="0"/>
                        </a:rPr>
                        <a:t>Docentes Investigadores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a:solidFill>
                            <a:srgbClr val="000000"/>
                          </a:solidFill>
                          <a:effectLst/>
                          <a:latin typeface="Arial" panose="020B0604020202020204" pitchFamily="34" charset="0"/>
                        </a:rPr>
                        <a:t>diciembre de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96997"/>
                  </a:ext>
                </a:extLst>
              </a:tr>
              <a:tr h="1055681">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6</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000" b="0" i="0" u="none" strike="noStrike">
                          <a:solidFill>
                            <a:srgbClr val="000000"/>
                          </a:solidFill>
                          <a:effectLst/>
                          <a:latin typeface="Arial" panose="020B0604020202020204" pitchFamily="34" charset="0"/>
                        </a:rPr>
                        <a:t>Consolidar acciones que permitan a los docentes y estudiantes del programa visibilidad nacional e internacional en representación de la universidad.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000" b="0" i="0" u="none" strike="noStrike">
                          <a:solidFill>
                            <a:srgbClr val="000000"/>
                          </a:solidFill>
                          <a:effectLst/>
                          <a:latin typeface="Arial" panose="020B0604020202020204" pitchFamily="34" charset="0"/>
                        </a:rPr>
                        <a:t>Generar indicadores de movilidad internacional a partir de la investigación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rtl="0" fontAlgn="ctr"/>
                      <a:endParaRPr lang="es-CO" sz="10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s-CO" sz="1000" b="0" i="0" u="none" strike="noStrike">
                          <a:solidFill>
                            <a:srgbClr val="000000"/>
                          </a:solidFill>
                          <a:effectLst/>
                          <a:latin typeface="Arial" panose="020B0604020202020204" pitchFamily="34" charset="0"/>
                        </a:rPr>
                        <a:t>Decanatura - ORI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000" b="0" i="0" u="none" strike="noStrike" dirty="0">
                          <a:solidFill>
                            <a:srgbClr val="000000"/>
                          </a:solidFill>
                          <a:effectLst/>
                          <a:latin typeface="Arial" panose="020B0604020202020204" pitchFamily="34" charset="0"/>
                        </a:rPr>
                        <a:t>abril - diciembre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7798232"/>
                  </a:ext>
                </a:extLst>
              </a:tr>
            </a:tbl>
          </a:graphicData>
        </a:graphic>
      </p:graphicFrame>
    </p:spTree>
    <p:extLst>
      <p:ext uri="{BB962C8B-B14F-4D97-AF65-F5344CB8AC3E}">
        <p14:creationId xmlns:p14="http://schemas.microsoft.com/office/powerpoint/2010/main" val="1851522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3388" y="674552"/>
            <a:ext cx="9905978" cy="4401205"/>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a:t>
            </a:r>
            <a:r>
              <a:rPr lang="es-CO" sz="2000" b="1" dirty="0" smtClean="0">
                <a:solidFill>
                  <a:prstClr val="black"/>
                </a:solidFill>
                <a:latin typeface="Arial" charset="0"/>
              </a:rPr>
              <a:t>1</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smtClean="0">
                <a:solidFill>
                  <a:srgbClr val="FF0000"/>
                </a:solidFill>
                <a:latin typeface="Arial" charset="0"/>
              </a:rPr>
              <a:t>.</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r>
              <a:rPr lang="es-CO" sz="2000" b="1" dirty="0" smtClean="0">
                <a:solidFill>
                  <a:prstClr val="black"/>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smtClean="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a:t>
            </a:r>
            <a:r>
              <a:rPr lang="es-CO" sz="2000" b="1" dirty="0" smtClean="0">
                <a:solidFill>
                  <a:srgbClr val="FF0000"/>
                </a:solidFill>
                <a:latin typeface="Arial" charset="0"/>
              </a:rPr>
              <a:t>Servicio</a:t>
            </a:r>
            <a:endParaRPr lang="es-CO" sz="2000" b="1" dirty="0">
              <a:solidFill>
                <a:srgbClr val="FF0000"/>
              </a:solidFill>
              <a:latin typeface="Arial" charset="0"/>
            </a:endParaRP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smtClean="0">
                <a:solidFill>
                  <a:srgbClr val="FF0000"/>
                </a:solidFill>
                <a:latin typeface="Arial" charset="0"/>
              </a:rPr>
              <a:t>Quejas</a:t>
            </a:r>
            <a:endParaRPr lang="es-CO" sz="2000" dirty="0">
              <a:solidFill>
                <a:srgbClr val="FF0000"/>
              </a:solidFill>
              <a:latin typeface="Arial" charset="0"/>
            </a:endParaRPr>
          </a:p>
        </p:txBody>
      </p:sp>
    </p:spTree>
    <p:extLst>
      <p:ext uri="{BB962C8B-B14F-4D97-AF65-F5344CB8AC3E}">
        <p14:creationId xmlns:p14="http://schemas.microsoft.com/office/powerpoint/2010/main" val="825919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smtClean="0">
                <a:solidFill>
                  <a:srgbClr val="FF3300"/>
                </a:solidFill>
              </a:rPr>
              <a:t> </a:t>
            </a:r>
            <a:r>
              <a:rPr lang="es-MX" sz="1800" b="1" kern="0" dirty="0" smtClean="0"/>
              <a:t>ENCUESTAS</a:t>
            </a:r>
            <a:r>
              <a:rPr lang="es-MX" sz="1600" b="1" kern="0" dirty="0" smtClean="0">
                <a:solidFill>
                  <a:srgbClr val="FF3300"/>
                </a:solidFill>
              </a:rPr>
              <a:t/>
            </a:r>
            <a:br>
              <a:rPr lang="es-MX" sz="1600" b="1" kern="0" dirty="0" smtClean="0">
                <a:solidFill>
                  <a:srgbClr val="FF3300"/>
                </a:solidFill>
              </a:rPr>
            </a:br>
            <a:r>
              <a:rPr lang="es-CO" sz="1400" b="1" dirty="0" smtClean="0"/>
              <a:t>Garantizar que el nivel de satisfacción de la comunidad </a:t>
            </a:r>
            <a:r>
              <a:rPr lang="es-CO" sz="1400" b="1" dirty="0" err="1" smtClean="0"/>
              <a:t>Unilibrista</a:t>
            </a:r>
            <a:r>
              <a:rPr lang="es-CO" sz="1400" b="1" dirty="0" smtClean="0"/>
              <a:t> frente a la calidad de los servicios prestados por la universidad se encuentre como mínimo en un 80%.</a:t>
            </a:r>
            <a:endParaRPr lang="es-ES" sz="1400" b="1" kern="0" dirty="0">
              <a:solidFill>
                <a:srgbClr val="FF3300"/>
              </a:solidFill>
            </a:endParaRPr>
          </a:p>
        </p:txBody>
      </p:sp>
      <p:graphicFrame>
        <p:nvGraphicFramePr>
          <p:cNvPr id="3" name="1 Tabla"/>
          <p:cNvGraphicFramePr>
            <a:graphicFrameLocks noGrp="1"/>
          </p:cNvGraphicFramePr>
          <p:nvPr>
            <p:extLst>
              <p:ext uri="{D42A27DB-BD31-4B8C-83A1-F6EECF244321}">
                <p14:modId xmlns:p14="http://schemas.microsoft.com/office/powerpoint/2010/main" val="872481262"/>
              </p:ext>
            </p:extLst>
          </p:nvPr>
        </p:nvGraphicFramePr>
        <p:xfrm>
          <a:off x="723358" y="898497"/>
          <a:ext cx="9491864" cy="1167200"/>
        </p:xfrm>
        <a:graphic>
          <a:graphicData uri="http://schemas.openxmlformats.org/drawingml/2006/table">
            <a:tbl>
              <a:tblPr/>
              <a:tblGrid>
                <a:gridCol w="1352756">
                  <a:extLst>
                    <a:ext uri="{9D8B030D-6E8A-4147-A177-3AD203B41FA5}">
                      <a16:colId xmlns:a16="http://schemas.microsoft.com/office/drawing/2014/main" val="20000"/>
                    </a:ext>
                  </a:extLst>
                </a:gridCol>
                <a:gridCol w="3329604">
                  <a:extLst>
                    <a:ext uri="{9D8B030D-6E8A-4147-A177-3AD203B41FA5}">
                      <a16:colId xmlns:a16="http://schemas.microsoft.com/office/drawing/2014/main" val="20001"/>
                    </a:ext>
                  </a:extLst>
                </a:gridCol>
                <a:gridCol w="4809504">
                  <a:extLst>
                    <a:ext uri="{9D8B030D-6E8A-4147-A177-3AD203B41FA5}">
                      <a16:colId xmlns:a16="http://schemas.microsoft.com/office/drawing/2014/main" val="3244246602"/>
                    </a:ext>
                  </a:extLst>
                </a:gridCol>
              </a:tblGrid>
              <a:tr h="316184">
                <a:tc gridSpan="3">
                  <a:txBody>
                    <a:bodyPr/>
                    <a:lstStyle/>
                    <a:p>
                      <a:pPr algn="ctr" rtl="0" fontAlgn="ct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Egresados:606, Sector externo: 34, Estudiantes:  1.626, </a:t>
                      </a:r>
                      <a:r>
                        <a:rPr lang="es-CO" sz="1800" b="1" i="0" u="none" strike="noStrike" dirty="0" smtClean="0">
                          <a:solidFill>
                            <a:srgbClr val="FF0000"/>
                          </a:solidFill>
                          <a:effectLst/>
                          <a:latin typeface="+mn-lt"/>
                        </a:rPr>
                        <a:t>Docentes: 170</a:t>
                      </a:r>
                      <a:r>
                        <a:rPr lang="es-CO" sz="1800" b="1" i="0" u="none" strike="noStrike" baseline="0" dirty="0" smtClean="0">
                          <a:solidFill>
                            <a:srgbClr val="FF0000"/>
                          </a:solidFill>
                          <a:effectLst/>
                          <a:latin typeface="+mn-lt"/>
                        </a:rPr>
                        <a:t> y </a:t>
                      </a:r>
                      <a:r>
                        <a:rPr lang="es-CO" sz="1800" b="1" i="0" u="none" strike="noStrike" dirty="0" smtClean="0">
                          <a:solidFill>
                            <a:srgbClr val="FF0000"/>
                          </a:solidFill>
                          <a:effectLst/>
                          <a:latin typeface="+mn-lt"/>
                        </a:rPr>
                        <a:t>Administrativos: 77)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smtClean="0">
                          <a:solidFill>
                            <a:srgbClr val="FF0000"/>
                          </a:solidFill>
                          <a:effectLst/>
                          <a:latin typeface="Arial"/>
                          <a:ea typeface="+mn-ea"/>
                          <a:cs typeface="+mn-cs"/>
                        </a:rPr>
                        <a:t>2017</a:t>
                      </a:r>
                      <a:endParaRPr lang="es-CO" sz="110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smtClean="0">
                          <a:solidFill>
                            <a:srgbClr val="FF0000"/>
                          </a:solidFill>
                          <a:effectLst/>
                          <a:latin typeface="Arial"/>
                          <a:ea typeface="+mn-ea"/>
                          <a:cs typeface="+mn-cs"/>
                        </a:rPr>
                        <a:t>2018</a:t>
                      </a:r>
                      <a:endParaRPr lang="es-CO" sz="110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smtClean="0">
                          <a:solidFill>
                            <a:srgbClr val="000000"/>
                          </a:solidFill>
                          <a:effectLst/>
                          <a:latin typeface="Calibri"/>
                        </a:rPr>
                        <a:t>Resultado</a:t>
                      </a:r>
                      <a:r>
                        <a:rPr lang="es-CO" sz="1600" b="0" i="0" u="none" strike="noStrike" baseline="0" dirty="0" smtClean="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200" b="1" i="0" u="none" strike="noStrike" kern="1200" dirty="0" smtClean="0">
                          <a:solidFill>
                            <a:srgbClr val="FF0000"/>
                          </a:solidFill>
                          <a:effectLst/>
                          <a:latin typeface="Arial"/>
                          <a:ea typeface="+mn-ea"/>
                          <a:cs typeface="+mn-cs"/>
                        </a:rPr>
                        <a:t>72,44%</a:t>
                      </a:r>
                      <a:endParaRPr lang="es-CO" sz="120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smtClean="0">
                          <a:solidFill>
                            <a:schemeClr val="tx1"/>
                          </a:solidFill>
                          <a:effectLst/>
                          <a:latin typeface="Arial"/>
                          <a:ea typeface="+mn-ea"/>
                          <a:cs typeface="+mn-cs"/>
                        </a:rPr>
                        <a:t>Necesidades</a:t>
                      </a:r>
                      <a:r>
                        <a:rPr lang="es-CO" sz="1000" b="1" i="0" u="none" strike="noStrike" kern="1200" baseline="0" dirty="0" smtClean="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200" b="0" i="0" u="none" strike="noStrike" dirty="0" smtClean="0">
                          <a:solidFill>
                            <a:srgbClr val="000000"/>
                          </a:solidFill>
                          <a:effectLst/>
                          <a:latin typeface="Arial"/>
                        </a:rPr>
                        <a:t>1.873</a:t>
                      </a:r>
                    </a:p>
                    <a:p>
                      <a:pPr algn="ctr" rtl="0" fontAlgn="ctr"/>
                      <a:endParaRPr lang="es-CO" sz="1200" b="1" i="0" u="none" strike="noStrike" dirty="0">
                        <a:solidFill>
                          <a:srgbClr val="000000"/>
                        </a:solidFill>
                        <a:effectLst/>
                        <a:latin typeface="Arial"/>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smtClean="0">
                          <a:solidFill>
                            <a:schemeClr val="tx1"/>
                          </a:solidFill>
                          <a:effectLst/>
                          <a:latin typeface="Arial"/>
                          <a:ea typeface="+mn-ea"/>
                          <a:cs typeface="+mn-cs"/>
                        </a:rPr>
                        <a:t>157</a:t>
                      </a:r>
                      <a:endParaRPr lang="es-CO" sz="11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759828195"/>
              </p:ext>
            </p:extLst>
          </p:nvPr>
        </p:nvGraphicFramePr>
        <p:xfrm>
          <a:off x="631990" y="2123320"/>
          <a:ext cx="9583231" cy="3685607"/>
        </p:xfrm>
        <a:graphic>
          <a:graphicData uri="http://schemas.openxmlformats.org/drawingml/2006/table">
            <a:tbl>
              <a:tblPr firstRow="1" firstCol="1" bandRow="1">
                <a:tableStyleId>{5C22544A-7EE6-4342-B048-85BDC9FD1C3A}</a:tableStyleId>
              </a:tblPr>
              <a:tblGrid>
                <a:gridCol w="4791657">
                  <a:extLst>
                    <a:ext uri="{9D8B030D-6E8A-4147-A177-3AD203B41FA5}">
                      <a16:colId xmlns:a16="http://schemas.microsoft.com/office/drawing/2014/main" val="1474683196"/>
                    </a:ext>
                  </a:extLst>
                </a:gridCol>
                <a:gridCol w="4791574">
                  <a:extLst>
                    <a:ext uri="{9D8B030D-6E8A-4147-A177-3AD203B41FA5}">
                      <a16:colId xmlns:a16="http://schemas.microsoft.com/office/drawing/2014/main" val="554971136"/>
                    </a:ext>
                  </a:extLst>
                </a:gridCol>
              </a:tblGrid>
              <a:tr h="333861">
                <a:tc>
                  <a:txBody>
                    <a:bodyPr/>
                    <a:lstStyle/>
                    <a:p>
                      <a:pPr algn="ctr">
                        <a:lnSpc>
                          <a:spcPct val="107000"/>
                        </a:lnSpc>
                        <a:spcAft>
                          <a:spcPts val="0"/>
                        </a:spcAft>
                      </a:pPr>
                      <a:r>
                        <a:rPr lang="es-CO" sz="1100" b="0" dirty="0" smtClean="0">
                          <a:solidFill>
                            <a:schemeClr val="tx1"/>
                          </a:solidFill>
                          <a:effectLst/>
                        </a:rPr>
                        <a:t>ACCIONES</a:t>
                      </a:r>
                      <a:r>
                        <a:rPr lang="es-CO" sz="1100" b="0" baseline="0" dirty="0" smtClean="0">
                          <a:solidFill>
                            <a:schemeClr val="tx1"/>
                          </a:solidFill>
                          <a:effectLst/>
                        </a:rPr>
                        <a:t> CORRECTIVAS RESULTADOS ENCUESTA 2017</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100" b="0" dirty="0">
                          <a:solidFill>
                            <a:schemeClr val="tx1"/>
                          </a:solidFill>
                          <a:effectLst/>
                        </a:rPr>
                        <a:t>SEGUMIENTO</a:t>
                      </a: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817958">
                <a:tc>
                  <a:txBody>
                    <a:bodyPr/>
                    <a:lstStyle/>
                    <a:p>
                      <a:pPr algn="just" fontAlgn="ctr"/>
                      <a:r>
                        <a:rPr lang="es-CO" sz="1200" b="0" i="0" u="none" strike="noStrike" dirty="0">
                          <a:solidFill>
                            <a:schemeClr val="tx1"/>
                          </a:solidFill>
                          <a:effectLst/>
                          <a:latin typeface="Calibri" panose="020F0502020204030204" pitchFamily="34" charset="0"/>
                        </a:rPr>
                        <a:t>1. Revisar y ajustar las preguntas de la encuesta que brinden mayor orientación al encuestado al momento de evaluar.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Se </a:t>
                      </a:r>
                      <a:r>
                        <a:rPr lang="es-CO" sz="1050" b="0" i="0" u="none" strike="noStrike" dirty="0">
                          <a:effectLst/>
                          <a:latin typeface="Arial" panose="020B0604020202020204" pitchFamily="34" charset="0"/>
                        </a:rPr>
                        <a:t>hizo propuesta de ajuste a las preguntas de la encuesta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571569">
                <a:tc>
                  <a:txBody>
                    <a:bodyPr/>
                    <a:lstStyle/>
                    <a:p>
                      <a:pPr algn="just" fontAlgn="ctr"/>
                      <a:r>
                        <a:rPr lang="es-CO" sz="1200" b="0" i="0" u="none" strike="noStrike" dirty="0">
                          <a:solidFill>
                            <a:schemeClr val="tx1"/>
                          </a:solidFill>
                          <a:effectLst/>
                          <a:latin typeface="Calibri" panose="020F0502020204030204" pitchFamily="34" charset="0"/>
                        </a:rPr>
                        <a:t>2. Semestralmente elaborar y socializar boletín informativo a la comunidad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solidFill>
                            <a:srgbClr val="FF0000"/>
                          </a:solidFill>
                          <a:effectLst/>
                          <a:latin typeface="Arial" panose="020B0604020202020204" pitchFamily="34" charset="0"/>
                        </a:rPr>
                        <a:t>En Proceso</a:t>
                      </a:r>
                      <a:r>
                        <a:rPr lang="es-CO" sz="1050" b="1" i="0" u="none" strike="noStrike" dirty="0" smtClean="0">
                          <a:effectLst/>
                          <a:latin typeface="Arial" panose="020B0604020202020204" pitchFamily="34" charset="0"/>
                        </a:rPr>
                        <a:t>: </a:t>
                      </a:r>
                      <a:r>
                        <a:rPr lang="es-CO" sz="1050" b="0" i="0" u="none" strike="noStrike" dirty="0" smtClean="0">
                          <a:effectLst/>
                          <a:latin typeface="Arial" panose="020B0604020202020204" pitchFamily="34" charset="0"/>
                        </a:rPr>
                        <a:t>Desde </a:t>
                      </a:r>
                      <a:r>
                        <a:rPr lang="es-CO" sz="1050" b="0" i="0" u="none" strike="noStrike" dirty="0">
                          <a:effectLst/>
                          <a:latin typeface="Arial" panose="020B0604020202020204" pitchFamily="34" charset="0"/>
                        </a:rPr>
                        <a:t>los centros de investigación se socializa con el personal administrativo, Decanos y </a:t>
                      </a:r>
                      <a:r>
                        <a:rPr lang="es-CO" sz="1050" b="0" i="0" u="none" strike="noStrike" dirty="0" smtClean="0">
                          <a:effectLst/>
                          <a:latin typeface="Arial" panose="020B0604020202020204" pitchFamily="34" charset="0"/>
                        </a:rPr>
                        <a:t>procesos </a:t>
                      </a:r>
                      <a:r>
                        <a:rPr lang="es-CO" sz="1050" b="0" i="0" u="none" strike="noStrike" dirty="0">
                          <a:effectLst/>
                          <a:latin typeface="Arial" panose="020B0604020202020204" pitchFamily="34" charset="0"/>
                        </a:rPr>
                        <a:t>académicos en general, igualmente con los docentes investigadores, publicaciones en la </a:t>
                      </a:r>
                      <a:r>
                        <a:rPr lang="es-CO" sz="1050" b="0" i="0" u="none" strike="noStrike" dirty="0" smtClean="0">
                          <a:effectLst/>
                          <a:latin typeface="Arial" panose="020B0604020202020204" pitchFamily="34" charset="0"/>
                        </a:rPr>
                        <a:t>web.</a:t>
                      </a:r>
                      <a:r>
                        <a:rPr lang="es-CO" sz="1050" b="0" i="0" u="none" strike="noStrike" baseline="0" dirty="0" smtClean="0">
                          <a:effectLst/>
                          <a:latin typeface="Arial" panose="020B0604020202020204" pitchFamily="34" charset="0"/>
                        </a:rPr>
                        <a:t> Para el 2019 se elaborará y publicará el boletín informativo.</a:t>
                      </a:r>
                      <a:endParaRPr lang="es-CO" sz="105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r h="571569">
                <a:tc>
                  <a:txBody>
                    <a:bodyPr/>
                    <a:lstStyle/>
                    <a:p>
                      <a:pPr algn="just" fontAlgn="ctr"/>
                      <a:r>
                        <a:rPr lang="es-CO" sz="1200" b="0" i="0" u="none" strike="noStrike" dirty="0">
                          <a:solidFill>
                            <a:schemeClr val="tx1"/>
                          </a:solidFill>
                          <a:effectLst/>
                          <a:latin typeface="Calibri" panose="020F0502020204030204" pitchFamily="34" charset="0"/>
                        </a:rPr>
                        <a:t>3. Realizar jornada de investigación por parte de todas las direcciones de centro con el fin de divulgar a la comunidad los trabajos investigativos realizados por los grupos de investigación.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Se </a:t>
                      </a:r>
                      <a:r>
                        <a:rPr lang="es-CO" sz="1050" b="0" i="0" u="none" strike="noStrike" dirty="0">
                          <a:effectLst/>
                          <a:latin typeface="Arial" panose="020B0604020202020204" pitchFamily="34" charset="0"/>
                        </a:rPr>
                        <a:t>hizo jornada de trabajo para pruebas SABER PRO a través de la escuela de docencia  el viernes 7 de diciembre se realizará una socialización de los cambios que tuvo el modelo de COLCIENCIAS para grupos de investigación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7591925"/>
                  </a:ext>
                </a:extLst>
              </a:tr>
              <a:tr h="571569">
                <a:tc>
                  <a:txBody>
                    <a:bodyPr/>
                    <a:lstStyle/>
                    <a:p>
                      <a:pPr algn="just" fontAlgn="ctr"/>
                      <a:r>
                        <a:rPr lang="es-CO" sz="1200" b="0" i="0" u="none" strike="noStrike" dirty="0">
                          <a:solidFill>
                            <a:schemeClr val="tx1"/>
                          </a:solidFill>
                          <a:effectLst/>
                          <a:latin typeface="Calibri" panose="020F0502020204030204" pitchFamily="34" charset="0"/>
                        </a:rPr>
                        <a:t>4. Proponer a la alta dirección que los docentes de JC y MJ en sus horas complementarias acompañen los proyectos investigativos de los estudiantes para así lograr que el docente investigador se dedique a sus actividades de producción investigativa.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El </a:t>
                      </a:r>
                      <a:r>
                        <a:rPr lang="es-CO" sz="1050" b="0" i="0" u="none" strike="noStrike" dirty="0">
                          <a:effectLst/>
                          <a:latin typeface="Arial" panose="020B0604020202020204" pitchFamily="34" charset="0"/>
                        </a:rPr>
                        <a:t>reglamento de investigaciones 06 consigna de manera expresa que los docentes investigadores tendrán actividades de docencia hasta 12 horas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673718"/>
                  </a:ext>
                </a:extLst>
              </a:tr>
              <a:tr h="571569">
                <a:tc>
                  <a:txBody>
                    <a:bodyPr/>
                    <a:lstStyle/>
                    <a:p>
                      <a:pPr algn="just" fontAlgn="ctr"/>
                      <a:r>
                        <a:rPr lang="es-CO" sz="1200" b="0" i="0" u="none" strike="noStrike" dirty="0">
                          <a:solidFill>
                            <a:schemeClr val="tx1"/>
                          </a:solidFill>
                          <a:effectLst/>
                          <a:latin typeface="Calibri" panose="020F0502020204030204" pitchFamily="34" charset="0"/>
                        </a:rPr>
                        <a:t>5. Continuar con la divulgación y aplicación del acuerdo de </a:t>
                      </a:r>
                      <a:r>
                        <a:rPr lang="es-CO" sz="1200" b="0" i="0" u="none" strike="noStrike" dirty="0" err="1">
                          <a:solidFill>
                            <a:schemeClr val="tx1"/>
                          </a:solidFill>
                          <a:effectLst/>
                          <a:latin typeface="Calibri" panose="020F0502020204030204" pitchFamily="34" charset="0"/>
                        </a:rPr>
                        <a:t>Consiliatura</a:t>
                      </a:r>
                      <a:r>
                        <a:rPr lang="es-CO" sz="1200" b="0" i="0" u="none" strike="noStrike" dirty="0">
                          <a:solidFill>
                            <a:schemeClr val="tx1"/>
                          </a:solidFill>
                          <a:effectLst/>
                          <a:latin typeface="Calibri" panose="020F0502020204030204" pitchFamily="34" charset="0"/>
                        </a:rPr>
                        <a:t> sobre estímulos por producción académica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Se </a:t>
                      </a:r>
                      <a:r>
                        <a:rPr lang="es-CO" sz="1050" b="0" i="0" u="none" strike="noStrike" dirty="0">
                          <a:effectLst/>
                          <a:latin typeface="Arial" panose="020B0604020202020204" pitchFamily="34" charset="0"/>
                        </a:rPr>
                        <a:t>está dando cumplimiento al acuerdo 04 de incentivos a la producción científica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3906950"/>
                  </a:ext>
                </a:extLst>
              </a:tr>
            </a:tbl>
          </a:graphicData>
        </a:graphic>
      </p:graphicFrame>
    </p:spTree>
    <p:extLst>
      <p:ext uri="{BB962C8B-B14F-4D97-AF65-F5344CB8AC3E}">
        <p14:creationId xmlns:p14="http://schemas.microsoft.com/office/powerpoint/2010/main" val="3897458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57200" y="274638"/>
            <a:ext cx="9781504"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1200" cap="none" spc="0" normalizeH="0" baseline="0" noProof="0" dirty="0" smtClean="0">
                <a:ln>
                  <a:noFill/>
                </a:ln>
                <a:effectLst/>
                <a:uLnTx/>
                <a:uFillTx/>
                <a:latin typeface="Calibri"/>
                <a:ea typeface="+mj-ea"/>
                <a:cs typeface="+mj-cs"/>
              </a:rPr>
              <a:t>En el año 2018 se hizo por  El</a:t>
            </a:r>
            <a:r>
              <a:rPr kumimoji="0" lang="es-CO" sz="2400" b="1" i="0" u="none" strike="noStrike" kern="1200" cap="none" spc="0" normalizeH="0" noProof="0" dirty="0" smtClean="0">
                <a:ln>
                  <a:noFill/>
                </a:ln>
                <a:effectLst/>
                <a:uLnTx/>
                <a:uFillTx/>
                <a:latin typeface="Calibri"/>
                <a:ea typeface="+mj-ea"/>
                <a:cs typeface="+mj-cs"/>
              </a:rPr>
              <a:t> S</a:t>
            </a:r>
            <a:r>
              <a:rPr kumimoji="0" lang="es-CO" sz="2400" b="1" i="0" u="none" strike="noStrike" kern="1200" cap="none" spc="0" normalizeH="0" baseline="0" noProof="0" dirty="0" smtClean="0">
                <a:ln>
                  <a:noFill/>
                </a:ln>
                <a:effectLst/>
                <a:uLnTx/>
                <a:uFillTx/>
                <a:latin typeface="Calibri"/>
                <a:ea typeface="+mj-ea"/>
                <a:cs typeface="+mj-cs"/>
              </a:rPr>
              <a:t>istemas de Gestión de la Calidad en el mes de octubre 2018, encuesta a nivel nacional de necesidades y expectativas (157</a:t>
            </a:r>
            <a:r>
              <a:rPr kumimoji="0" lang="es-CO" sz="2400" b="1" i="0" u="none" strike="noStrike" kern="1200" cap="none" spc="0" normalizeH="0" noProof="0" dirty="0" smtClean="0">
                <a:ln>
                  <a:noFill/>
                </a:ln>
                <a:effectLst/>
                <a:uLnTx/>
                <a:uFillTx/>
                <a:latin typeface="Calibri"/>
                <a:ea typeface="+mj-ea"/>
                <a:cs typeface="+mj-cs"/>
              </a:rPr>
              <a:t> estudiantes encuestados – en espera de resultados de priorización de necesidades)</a:t>
            </a:r>
            <a:r>
              <a:rPr kumimoji="0" lang="es-CO" sz="2400" b="1" i="0" u="none" strike="noStrike" kern="1200" cap="none" spc="0" normalizeH="0" baseline="0" noProof="0" dirty="0" smtClean="0">
                <a:ln>
                  <a:noFill/>
                </a:ln>
                <a:effectLst/>
                <a:uLnTx/>
                <a:uFillTx/>
                <a:latin typeface="Calibri"/>
                <a:ea typeface="+mj-ea"/>
                <a:cs typeface="+mj-cs"/>
              </a:rPr>
              <a:t>:</a:t>
            </a:r>
            <a:endParaRPr kumimoji="0" lang="es-CO" sz="4400" b="1" i="0" u="none" strike="noStrike" kern="1200" cap="none" spc="0" normalizeH="0" baseline="0" noProof="0" dirty="0">
              <a:ln>
                <a:noFill/>
              </a:ln>
              <a:effectLst/>
              <a:uLnTx/>
              <a:uFillTx/>
              <a:latin typeface="Calibri"/>
              <a:ea typeface="+mj-ea"/>
              <a:cs typeface="+mj-cs"/>
            </a:endParaRPr>
          </a:p>
        </p:txBody>
      </p:sp>
      <p:sp>
        <p:nvSpPr>
          <p:cNvPr id="3" name="Rectángulo 2"/>
          <p:cNvSpPr/>
          <p:nvPr/>
        </p:nvSpPr>
        <p:spPr>
          <a:xfrm>
            <a:off x="582706" y="2011687"/>
            <a:ext cx="10919012" cy="3693319"/>
          </a:xfrm>
          <a:prstGeom prst="rect">
            <a:avLst/>
          </a:prstGeom>
        </p:spPr>
        <p:txBody>
          <a:bodyPr wrap="square">
            <a:spAutoFit/>
          </a:bodyPr>
          <a:lstStyle/>
          <a:p>
            <a:r>
              <a:rPr lang="es-CO" b="1" dirty="0"/>
              <a:t>6. Qué necesidades o expectativas tiene del proceso de Investigación. *</a:t>
            </a:r>
            <a:br>
              <a:rPr lang="es-CO" b="1" dirty="0"/>
            </a:br>
            <a:r>
              <a:rPr lang="es-CO" dirty="0"/>
              <a:t>Seleccione máximo tres, que usted considere con mayor relevancia.</a:t>
            </a:r>
            <a:br>
              <a:rPr lang="es-CO" dirty="0"/>
            </a:br>
            <a:endParaRPr lang="es-CO" dirty="0"/>
          </a:p>
          <a:p>
            <a:r>
              <a:rPr lang="es-CO" dirty="0"/>
              <a:t>*Oportunidad de participar en los grupos de investigación.</a:t>
            </a:r>
            <a:br>
              <a:rPr lang="es-CO" dirty="0"/>
            </a:br>
            <a:r>
              <a:rPr lang="es-CO" dirty="0"/>
              <a:t>*Oportunidad de participar en los semillero de Investigación.</a:t>
            </a:r>
            <a:br>
              <a:rPr lang="es-CO" dirty="0"/>
            </a:br>
            <a:r>
              <a:rPr lang="es-CO" dirty="0"/>
              <a:t>*Incentivos por participar en Grupos y/o Semilleros de Investigación.</a:t>
            </a:r>
            <a:br>
              <a:rPr lang="es-CO" dirty="0"/>
            </a:br>
            <a:r>
              <a:rPr lang="es-CO" dirty="0"/>
              <a:t>*Acceso e información clara de los Procesos de Investigación (cómo llegar a ser un investigador,)</a:t>
            </a:r>
            <a:br>
              <a:rPr lang="es-CO" dirty="0"/>
            </a:br>
            <a:r>
              <a:rPr lang="es-CO" dirty="0"/>
              <a:t>*Recursos financieros para realizar las diferentes actividades de los Grupos y/o Semilleros</a:t>
            </a:r>
            <a:br>
              <a:rPr lang="es-CO" dirty="0"/>
            </a:br>
            <a:r>
              <a:rPr lang="es-CO" dirty="0"/>
              <a:t>de Investigación</a:t>
            </a:r>
            <a:br>
              <a:rPr lang="es-CO" dirty="0"/>
            </a:br>
            <a:r>
              <a:rPr lang="es-CO" dirty="0"/>
              <a:t>*Infraestructura suficiente y adecuada para desarrollar las actividades de Investigación</a:t>
            </a:r>
          </a:p>
          <a:p>
            <a:r>
              <a:rPr lang="es-CO" dirty="0"/>
              <a:t>* Incluir en el procedimiento investigativo que las propuestas investigativas pasen por un comité o consejo de Facultad para evaluar la pertinencia y el impacto.</a:t>
            </a:r>
            <a:br>
              <a:rPr lang="es-CO" dirty="0"/>
            </a:br>
            <a:r>
              <a:rPr lang="es-CO" dirty="0"/>
              <a:t>*Otras</a:t>
            </a:r>
          </a:p>
        </p:txBody>
      </p:sp>
    </p:spTree>
    <p:extLst>
      <p:ext uri="{BB962C8B-B14F-4D97-AF65-F5344CB8AC3E}">
        <p14:creationId xmlns:p14="http://schemas.microsoft.com/office/powerpoint/2010/main" val="109084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803830358"/>
              </p:ext>
            </p:extLst>
          </p:nvPr>
        </p:nvGraphicFramePr>
        <p:xfrm>
          <a:off x="611560" y="523755"/>
          <a:ext cx="9617171" cy="5096548"/>
        </p:xfrm>
        <a:graphic>
          <a:graphicData uri="http://schemas.openxmlformats.org/drawingml/2006/table">
            <a:tbl>
              <a:tblPr>
                <a:tableStyleId>{5C22544A-7EE6-4342-B048-85BDC9FD1C3A}</a:tableStyleId>
              </a:tblPr>
              <a:tblGrid>
                <a:gridCol w="4808585">
                  <a:extLst>
                    <a:ext uri="{9D8B030D-6E8A-4147-A177-3AD203B41FA5}">
                      <a16:colId xmlns:a16="http://schemas.microsoft.com/office/drawing/2014/main" val="3002623768"/>
                    </a:ext>
                  </a:extLst>
                </a:gridCol>
                <a:gridCol w="2404293">
                  <a:extLst>
                    <a:ext uri="{9D8B030D-6E8A-4147-A177-3AD203B41FA5}">
                      <a16:colId xmlns:a16="http://schemas.microsoft.com/office/drawing/2014/main" val="1957764619"/>
                    </a:ext>
                  </a:extLst>
                </a:gridCol>
                <a:gridCol w="2404293">
                  <a:extLst>
                    <a:ext uri="{9D8B030D-6E8A-4147-A177-3AD203B41FA5}">
                      <a16:colId xmlns:a16="http://schemas.microsoft.com/office/drawing/2014/main" val="663373080"/>
                    </a:ext>
                  </a:extLst>
                </a:gridCol>
              </a:tblGrid>
              <a:tr h="829141">
                <a:tc gridSpan="3">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smtClean="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800" dirty="0" smtClean="0"/>
                        <a:t>Mejorar en mínimo el 20%, la gestión de atención de quejas de manera eficaz y oportuna respecto a la medición del semestre anterior.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38243813"/>
                  </a:ext>
                </a:extLst>
              </a:tr>
              <a:tr h="740106">
                <a:tc>
                  <a:txBody>
                    <a:bodyPr/>
                    <a:lstStyle/>
                    <a:p>
                      <a:pPr algn="ctr" rtl="0" fontAlgn="ctr"/>
                      <a:r>
                        <a:rPr lang="es-CO" sz="1400" b="1" u="none" strike="noStrike" dirty="0">
                          <a:effectLst/>
                        </a:rPr>
                        <a:t>AÑO</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u="none" strike="noStrike" dirty="0">
                          <a:effectLst/>
                        </a:rPr>
                        <a:t>2017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i="0" u="none" strike="noStrike" dirty="0" smtClean="0">
                          <a:solidFill>
                            <a:srgbClr val="000000"/>
                          </a:solidFill>
                          <a:effectLst/>
                          <a:latin typeface="Arial" panose="020B0604020202020204" pitchFamily="34" charset="0"/>
                        </a:rPr>
                        <a:t>2018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3388208"/>
                  </a:ext>
                </a:extLst>
              </a:tr>
              <a:tr h="659936">
                <a:tc>
                  <a:txBody>
                    <a:bodyPr/>
                    <a:lstStyle/>
                    <a:p>
                      <a:pPr algn="ctr" rtl="0" fontAlgn="ctr"/>
                      <a:r>
                        <a:rPr lang="es-CO" sz="1400" u="none" strike="noStrike" dirty="0">
                          <a:effectLst/>
                        </a:rPr>
                        <a:t>%</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 </a:t>
                      </a:r>
                      <a:r>
                        <a:rPr lang="es-CO" sz="1600" u="none" strike="noStrike" dirty="0" smtClean="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 </a:t>
                      </a:r>
                      <a:r>
                        <a:rPr lang="es-CO" sz="1600" u="none" strike="noStrike" dirty="0" smtClean="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5628315"/>
                  </a:ext>
                </a:extLst>
              </a:tr>
              <a:tr h="659936">
                <a:tc>
                  <a:txBody>
                    <a:bodyPr/>
                    <a:lstStyle/>
                    <a:p>
                      <a:pPr algn="ctr" rtl="0" fontAlgn="ctr"/>
                      <a:r>
                        <a:rPr lang="es-CO" sz="1400" u="none" strike="noStrike" dirty="0">
                          <a:effectLst/>
                        </a:rPr>
                        <a:t>Muestra </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8675017"/>
                  </a:ext>
                </a:extLst>
              </a:tr>
              <a:tr h="1096247">
                <a:tc gridSpan="3">
                  <a:txBody>
                    <a:bodyPr/>
                    <a:lstStyle/>
                    <a:p>
                      <a:pPr algn="ctr" rtl="0" fontAlgn="ctr"/>
                      <a:r>
                        <a:rPr lang="es-CO" sz="2400" b="0" i="0" u="none" strike="noStrike" dirty="0" smtClean="0">
                          <a:solidFill>
                            <a:srgbClr val="000000"/>
                          </a:solidFill>
                          <a:effectLst/>
                          <a:latin typeface="Calibri" panose="020F0502020204030204" pitchFamily="34" charset="0"/>
                        </a:rPr>
                        <a:t>No se tienen</a:t>
                      </a:r>
                      <a:r>
                        <a:rPr lang="es-CO" sz="2400" b="0" i="0" u="none" strike="noStrike" baseline="0" dirty="0" smtClean="0">
                          <a:solidFill>
                            <a:srgbClr val="000000"/>
                          </a:solidFill>
                          <a:effectLst/>
                          <a:latin typeface="Calibri" panose="020F0502020204030204" pitchFamily="34" charset="0"/>
                        </a:rPr>
                        <a:t> calificaciones del servicio, se comenzará la implementación a partir del año 2019.</a:t>
                      </a:r>
                    </a:p>
                    <a:p>
                      <a:pPr algn="ctr" rtl="0" fontAlgn="ctr"/>
                      <a:endParaRPr lang="es-CO" sz="2400" b="0" i="0" u="none" strike="noStrike" baseline="0" dirty="0" smtClean="0">
                        <a:solidFill>
                          <a:srgbClr val="000000"/>
                        </a:solidFill>
                        <a:effectLst/>
                        <a:latin typeface="Calibri" panose="020F0502020204030204" pitchFamily="34" charset="0"/>
                      </a:endParaRPr>
                    </a:p>
                    <a:p>
                      <a:pPr marL="0" marR="0" indent="0" algn="ctr" defTabSz="457200" rtl="0" eaLnBrk="1" fontAlgn="ctr" latinLnBrk="0" hangingPunct="1">
                        <a:lnSpc>
                          <a:spcPct val="100000"/>
                        </a:lnSpc>
                        <a:spcBef>
                          <a:spcPts val="0"/>
                        </a:spcBef>
                        <a:spcAft>
                          <a:spcPts val="0"/>
                        </a:spcAft>
                        <a:buClrTx/>
                        <a:buSzTx/>
                        <a:buFontTx/>
                        <a:buNone/>
                        <a:tabLst/>
                        <a:defRPr/>
                      </a:pPr>
                      <a:r>
                        <a:rPr lang="es-CO" sz="2400" b="0" i="0" u="none" strike="noStrike" dirty="0" smtClean="0">
                          <a:solidFill>
                            <a:srgbClr val="000000"/>
                          </a:solidFill>
                          <a:effectLst/>
                          <a:latin typeface="Calibri" panose="020F0502020204030204" pitchFamily="34" charset="0"/>
                        </a:rPr>
                        <a:t>Estimular</a:t>
                      </a:r>
                      <a:r>
                        <a:rPr lang="es-CO" sz="2400" b="0" i="0" u="none" strike="noStrike" baseline="0" dirty="0" smtClean="0">
                          <a:solidFill>
                            <a:srgbClr val="000000"/>
                          </a:solidFill>
                          <a:effectLst/>
                          <a:latin typeface="Calibri" panose="020F0502020204030204" pitchFamily="34" charset="0"/>
                        </a:rPr>
                        <a:t> el uso de la calificación del servicio (página web, buzones físicos y pantallas digitales)</a:t>
                      </a:r>
                      <a:endParaRPr lang="es-CO" sz="2400" b="0" i="0" u="none" strike="noStrike" dirty="0" smtClean="0">
                        <a:solidFill>
                          <a:srgbClr val="000000"/>
                        </a:solidFill>
                        <a:effectLst/>
                        <a:latin typeface="Calibri" panose="020F0502020204030204" pitchFamily="34" charset="0"/>
                      </a:endParaRPr>
                    </a:p>
                    <a:p>
                      <a:pPr algn="ctr" rtl="0" fontAlgn="ctr"/>
                      <a:endParaRPr lang="es-CO"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rtl="0" fontAlgn="ctr"/>
                      <a:endParaRPr lang="es-CO"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CO"/>
                    </a:p>
                  </a:txBody>
                  <a:tcPr/>
                </a:tc>
                <a:extLst>
                  <a:ext uri="{0D108BD9-81ED-4DB2-BD59-A6C34878D82A}">
                    <a16:rowId xmlns:a16="http://schemas.microsoft.com/office/drawing/2014/main" val="3989656694"/>
                  </a:ext>
                </a:extLst>
              </a:tr>
            </a:tbl>
          </a:graphicData>
        </a:graphic>
      </p:graphicFrame>
    </p:spTree>
    <p:extLst>
      <p:ext uri="{BB962C8B-B14F-4D97-AF65-F5344CB8AC3E}">
        <p14:creationId xmlns:p14="http://schemas.microsoft.com/office/powerpoint/2010/main" val="74441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8" y="1519772"/>
            <a:ext cx="9941859"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smtClean="0"/>
              <a:t>QUEJAS:</a:t>
            </a:r>
            <a:r>
              <a:rPr lang="es-ES" sz="2000" b="1" dirty="0" smtClean="0">
                <a:solidFill>
                  <a:srgbClr val="FF3300"/>
                </a:solidFill>
              </a:rPr>
              <a:t/>
            </a:r>
            <a:br>
              <a:rPr lang="es-ES" sz="2000" b="1" dirty="0" smtClean="0">
                <a:solidFill>
                  <a:srgbClr val="FF3300"/>
                </a:solidFill>
              </a:rPr>
            </a:br>
            <a:r>
              <a:rPr lang="es-CO" sz="2000" dirty="0" smtClean="0"/>
              <a:t>Mejorar en mínimo el 20%, la gestión de atención de quejas de manera eficaz y oportuna respecto a la medición del semestre anterior.</a:t>
            </a:r>
            <a:br>
              <a:rPr lang="es-CO" sz="2000" dirty="0" smtClean="0"/>
            </a:br>
            <a:r>
              <a:rPr lang="es-CO" sz="3600" dirty="0" smtClean="0">
                <a:solidFill>
                  <a:srgbClr val="FF0000"/>
                </a:solidFill>
              </a:rPr>
              <a:t> </a:t>
            </a:r>
            <a:r>
              <a:rPr lang="es-CO" sz="1600" dirty="0" smtClean="0">
                <a:solidFill>
                  <a:srgbClr val="FF0000"/>
                </a:solidFill>
              </a:rPr>
              <a:t>(</a:t>
            </a:r>
            <a:r>
              <a:rPr lang="es-CO" sz="1600" b="1" dirty="0" smtClean="0">
                <a:solidFill>
                  <a:srgbClr val="FF0000"/>
                </a:solidFill>
              </a:rPr>
              <a:t>Recurrentes, cerradas y respuesta oportuna)</a:t>
            </a:r>
            <a:br>
              <a:rPr lang="es-CO" sz="1600" b="1" dirty="0" smtClean="0">
                <a:solidFill>
                  <a:srgbClr val="FF0000"/>
                </a:solidFill>
              </a:rPr>
            </a:br>
            <a:r>
              <a:rPr lang="es-CO" sz="2400" dirty="0" smtClean="0">
                <a:solidFill>
                  <a:srgbClr val="FF0000"/>
                </a:solidFill>
              </a:rPr>
              <a:t/>
            </a:r>
            <a:br>
              <a:rPr lang="es-CO" sz="2400" dirty="0" smtClean="0">
                <a:solidFill>
                  <a:srgbClr val="FF0000"/>
                </a:solidFill>
              </a:rPr>
            </a:br>
            <a:endParaRPr lang="es-ES" sz="20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3124790129"/>
              </p:ext>
            </p:extLst>
          </p:nvPr>
        </p:nvGraphicFramePr>
        <p:xfrm>
          <a:off x="320664" y="1804148"/>
          <a:ext cx="10224165" cy="3529851"/>
        </p:xfrm>
        <a:graphic>
          <a:graphicData uri="http://schemas.openxmlformats.org/drawingml/2006/table">
            <a:tbl>
              <a:tblPr/>
              <a:tblGrid>
                <a:gridCol w="1064333">
                  <a:extLst>
                    <a:ext uri="{9D8B030D-6E8A-4147-A177-3AD203B41FA5}">
                      <a16:colId xmlns:a16="http://schemas.microsoft.com/office/drawing/2014/main" val="20000"/>
                    </a:ext>
                  </a:extLst>
                </a:gridCol>
                <a:gridCol w="1167300">
                  <a:extLst>
                    <a:ext uri="{9D8B030D-6E8A-4147-A177-3AD203B41FA5}">
                      <a16:colId xmlns:a16="http://schemas.microsoft.com/office/drawing/2014/main" val="20001"/>
                    </a:ext>
                  </a:extLst>
                </a:gridCol>
                <a:gridCol w="1453188">
                  <a:extLst>
                    <a:ext uri="{9D8B030D-6E8A-4147-A177-3AD203B41FA5}">
                      <a16:colId xmlns:a16="http://schemas.microsoft.com/office/drawing/2014/main" val="20002"/>
                    </a:ext>
                  </a:extLst>
                </a:gridCol>
                <a:gridCol w="1173728">
                  <a:extLst>
                    <a:ext uri="{9D8B030D-6E8A-4147-A177-3AD203B41FA5}">
                      <a16:colId xmlns:a16="http://schemas.microsoft.com/office/drawing/2014/main" val="20003"/>
                    </a:ext>
                  </a:extLst>
                </a:gridCol>
                <a:gridCol w="1145783">
                  <a:extLst>
                    <a:ext uri="{9D8B030D-6E8A-4147-A177-3AD203B41FA5}">
                      <a16:colId xmlns:a16="http://schemas.microsoft.com/office/drawing/2014/main" val="20004"/>
                    </a:ext>
                  </a:extLst>
                </a:gridCol>
                <a:gridCol w="1327431">
                  <a:extLst>
                    <a:ext uri="{9D8B030D-6E8A-4147-A177-3AD203B41FA5}">
                      <a16:colId xmlns:a16="http://schemas.microsoft.com/office/drawing/2014/main" val="20005"/>
                    </a:ext>
                  </a:extLst>
                </a:gridCol>
                <a:gridCol w="1299485">
                  <a:extLst>
                    <a:ext uri="{9D8B030D-6E8A-4147-A177-3AD203B41FA5}">
                      <a16:colId xmlns:a16="http://schemas.microsoft.com/office/drawing/2014/main" val="20006"/>
                    </a:ext>
                  </a:extLst>
                </a:gridCol>
                <a:gridCol w="1592917">
                  <a:extLst>
                    <a:ext uri="{9D8B030D-6E8A-4147-A177-3AD203B41FA5}">
                      <a16:colId xmlns:a16="http://schemas.microsoft.com/office/drawing/2014/main" val="20007"/>
                    </a:ext>
                  </a:extLst>
                </a:gridCol>
              </a:tblGrid>
              <a:tr h="808657">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410746">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410746">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99702">
                <a:tc gridSpan="8">
                  <a:txBody>
                    <a:bodyPr/>
                    <a:lstStyle/>
                    <a:p>
                      <a:pPr algn="ctr" fontAlgn="ctr"/>
                      <a:r>
                        <a:rPr lang="es-MX" sz="2000" kern="1200" dirty="0" smtClean="0">
                          <a:solidFill>
                            <a:schemeClr val="tx1"/>
                          </a:solidFill>
                          <a:effectLst/>
                          <a:latin typeface="+mn-lt"/>
                          <a:ea typeface="+mn-ea"/>
                          <a:cs typeface="+mn-cs"/>
                        </a:rPr>
                        <a:t>No</a:t>
                      </a:r>
                      <a:r>
                        <a:rPr lang="es-MX" sz="2000" kern="1200" baseline="0" dirty="0" smtClean="0">
                          <a:solidFill>
                            <a:schemeClr val="tx1"/>
                          </a:solidFill>
                          <a:effectLst/>
                          <a:latin typeface="+mn-lt"/>
                          <a:ea typeface="+mn-ea"/>
                          <a:cs typeface="+mn-cs"/>
                        </a:rPr>
                        <a:t> se presentaron peticiones, quejas o reclamos (PQR)  durante el año </a:t>
                      </a:r>
                      <a:r>
                        <a:rPr lang="es-MX" sz="2000" kern="1200" dirty="0" smtClean="0">
                          <a:solidFill>
                            <a:schemeClr val="tx1"/>
                          </a:solidFill>
                          <a:effectLst/>
                          <a:latin typeface="+mn-lt"/>
                          <a:ea typeface="+mn-ea"/>
                          <a:cs typeface="+mn-cs"/>
                        </a:rPr>
                        <a:t>2019 en</a:t>
                      </a:r>
                      <a:r>
                        <a:rPr lang="es-MX" sz="2000" kern="1200" baseline="0" dirty="0" smtClean="0">
                          <a:solidFill>
                            <a:schemeClr val="tx1"/>
                          </a:solidFill>
                          <a:effectLst/>
                          <a:latin typeface="+mn-lt"/>
                          <a:ea typeface="+mn-ea"/>
                          <a:cs typeface="+mn-cs"/>
                        </a:rPr>
                        <a:t> las herramientas disponibles del SGC, las tutelas y derechos de petición se han dado las respuestas oportunamente, a través de la Secretaría académica, el CUA y Secretaría Seccional</a:t>
                      </a:r>
                      <a:endParaRPr lang="es-MX" sz="1400" kern="1200" dirty="0" smtClean="0">
                        <a:solidFill>
                          <a:schemeClr val="tx1"/>
                        </a:solidFill>
                        <a:effectLst/>
                        <a:latin typeface="+mn-lt"/>
                        <a:ea typeface="+mn-ea"/>
                        <a:cs typeface="+mn-cs"/>
                      </a:endParaRPr>
                    </a:p>
                    <a:p>
                      <a:pPr marL="0" indent="0" algn="ctr" fontAlgn="ctr">
                        <a:buNone/>
                      </a:pPr>
                      <a:endParaRPr lang="es-MX"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92786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3035" y="361098"/>
            <a:ext cx="9539687" cy="4401205"/>
          </a:xfrm>
          <a:prstGeom prst="rect">
            <a:avLst/>
          </a:prstGeom>
        </p:spPr>
        <p:txBody>
          <a:bodyPr wrap="square">
            <a:spAutoFit/>
          </a:bodyPr>
          <a:lstStyle/>
          <a:p>
            <a:pPr algn="ctr" defTabSz="457200" fontAlgn="ctr">
              <a:spcBef>
                <a:spcPts val="0"/>
              </a:spcBef>
              <a:spcAft>
                <a:spcPts val="0"/>
              </a:spcAft>
              <a:defRPr/>
            </a:pPr>
            <a:r>
              <a:rPr lang="es-CO" sz="2800" b="1" dirty="0" smtClean="0">
                <a:solidFill>
                  <a:srgbClr val="FF0000"/>
                </a:solidFill>
              </a:rPr>
              <a:t>OBJETIVO 2</a:t>
            </a:r>
          </a:p>
          <a:p>
            <a:pPr algn="just" defTabSz="457200" fontAlgn="ctr">
              <a:defRPr/>
            </a:pPr>
            <a:r>
              <a:rPr lang="es-CO" sz="2800" b="1" dirty="0" smtClean="0"/>
              <a:t>NO APLICA </a:t>
            </a:r>
            <a:r>
              <a:rPr lang="es-CO" sz="2800" dirty="0"/>
              <a:t>(No se tiene acuerdo de servicio estandarizado)</a:t>
            </a:r>
          </a:p>
          <a:p>
            <a:pPr algn="ctr" defTabSz="457200" fontAlgn="ctr">
              <a:spcBef>
                <a:spcPts val="0"/>
              </a:spcBef>
              <a:spcAft>
                <a:spcPts val="0"/>
              </a:spcAft>
              <a:defRPr/>
            </a:pPr>
            <a:endParaRPr lang="es-CO" sz="2800" b="1" dirty="0" smtClean="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r>
              <a:rPr lang="es-CO" sz="2800" b="1" u="sng" dirty="0" smtClean="0"/>
              <a:t>.</a:t>
            </a:r>
          </a:p>
          <a:p>
            <a:pPr lvl="0" algn="just"/>
            <a:endParaRPr lang="es-CO" sz="2800" b="1" u="sng" dirty="0" smtClean="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r>
              <a:rPr lang="es-CO" sz="2800" dirty="0" smtClean="0">
                <a:solidFill>
                  <a:srgbClr val="FF0000"/>
                </a:solidFill>
              </a:rPr>
              <a:t>%.</a:t>
            </a:r>
            <a:endParaRPr lang="es-CO" sz="2800" dirty="0">
              <a:solidFill>
                <a:srgbClr val="FF0000"/>
              </a:solidFill>
            </a:endParaRPr>
          </a:p>
        </p:txBody>
      </p:sp>
    </p:spTree>
    <p:extLst>
      <p:ext uri="{BB962C8B-B14F-4D97-AF65-F5344CB8AC3E}">
        <p14:creationId xmlns:p14="http://schemas.microsoft.com/office/powerpoint/2010/main" val="2394262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95789"/>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400" b="1" dirty="0" smtClean="0"/>
              <a:t>Análisis del Objetivo “3” de Calidad </a:t>
            </a:r>
            <a:r>
              <a:rPr lang="es-ES" sz="1800" b="1" dirty="0" smtClean="0">
                <a:solidFill>
                  <a:srgbClr val="FF3300"/>
                </a:solidFill>
              </a:rPr>
              <a:t/>
            </a:r>
            <a:br>
              <a:rPr lang="es-ES" sz="1800" b="1" dirty="0" smtClean="0">
                <a:solidFill>
                  <a:srgbClr val="FF3300"/>
                </a:solidFill>
              </a:rPr>
            </a:br>
            <a:r>
              <a:rPr lang="es-CO" sz="1800" b="1" dirty="0" smtClean="0"/>
              <a:t>Indicadores de Gestión del proceso</a:t>
            </a:r>
            <a:endParaRPr lang="es-ES" sz="2000" b="1" kern="0" dirty="0">
              <a:solidFill>
                <a:srgbClr val="FF3300"/>
              </a:solidFill>
            </a:endParaRPr>
          </a:p>
        </p:txBody>
      </p:sp>
      <p:graphicFrame>
        <p:nvGraphicFramePr>
          <p:cNvPr id="5" name="9 Tabla"/>
          <p:cNvGraphicFramePr>
            <a:graphicFrameLocks noGrp="1"/>
          </p:cNvGraphicFramePr>
          <p:nvPr>
            <p:extLst>
              <p:ext uri="{D42A27DB-BD31-4B8C-83A1-F6EECF244321}">
                <p14:modId xmlns:p14="http://schemas.microsoft.com/office/powerpoint/2010/main" val="2487221729"/>
              </p:ext>
            </p:extLst>
          </p:nvPr>
        </p:nvGraphicFramePr>
        <p:xfrm>
          <a:off x="457200" y="729871"/>
          <a:ext cx="9717741" cy="5125845"/>
        </p:xfrm>
        <a:graphic>
          <a:graphicData uri="http://schemas.openxmlformats.org/drawingml/2006/table">
            <a:tbl>
              <a:tblPr/>
              <a:tblGrid>
                <a:gridCol w="3273344">
                  <a:extLst>
                    <a:ext uri="{9D8B030D-6E8A-4147-A177-3AD203B41FA5}">
                      <a16:colId xmlns:a16="http://schemas.microsoft.com/office/drawing/2014/main" val="20000"/>
                    </a:ext>
                  </a:extLst>
                </a:gridCol>
                <a:gridCol w="3784804">
                  <a:extLst>
                    <a:ext uri="{9D8B030D-6E8A-4147-A177-3AD203B41FA5}">
                      <a16:colId xmlns:a16="http://schemas.microsoft.com/office/drawing/2014/main" val="20001"/>
                    </a:ext>
                  </a:extLst>
                </a:gridCol>
                <a:gridCol w="2659593">
                  <a:extLst>
                    <a:ext uri="{9D8B030D-6E8A-4147-A177-3AD203B41FA5}">
                      <a16:colId xmlns:a16="http://schemas.microsoft.com/office/drawing/2014/main" val="20002"/>
                    </a:ext>
                  </a:extLst>
                </a:gridCol>
              </a:tblGrid>
              <a:tr h="202337">
                <a:tc rowSpan="2">
                  <a:txBody>
                    <a:bodyPr/>
                    <a:lstStyle/>
                    <a:p>
                      <a:pPr algn="ctr" fontAlgn="ctr"/>
                      <a:r>
                        <a:rPr lang="es-MX" sz="1100" b="1" i="0" u="none" strike="noStrike" dirty="0">
                          <a:solidFill>
                            <a:schemeClr val="bg1"/>
                          </a:solidFill>
                          <a:latin typeface="Arial"/>
                        </a:rPr>
                        <a:t>INDICADOR</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100" b="1" i="0" u="none" strike="noStrike" dirty="0">
                          <a:solidFill>
                            <a:schemeClr val="bg1"/>
                          </a:solidFill>
                          <a:latin typeface="Arial"/>
                        </a:rPr>
                        <a:t>META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s-CO" sz="1400" b="1" i="0" u="none" strike="noStrike" dirty="0" smtClean="0">
                          <a:solidFill>
                            <a:schemeClr val="tx1"/>
                          </a:solidFill>
                          <a:effectLst/>
                          <a:latin typeface="Arial"/>
                        </a:rPr>
                        <a:t>Resultado</a:t>
                      </a:r>
                      <a:r>
                        <a:rPr lang="es-CO" sz="1400" b="1" i="0" u="none" strike="noStrike" dirty="0">
                          <a:solidFill>
                            <a:schemeClr val="tx1"/>
                          </a:solidFill>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97665">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es-CO"/>
                    </a:p>
                  </a:txBody>
                  <a:tcPr/>
                </a:tc>
                <a:tc>
                  <a:txBody>
                    <a:bodyPr/>
                    <a:lstStyle/>
                    <a:p>
                      <a:pPr algn="ctr" fontAlgn="ctr"/>
                      <a:r>
                        <a:rPr lang="es-MX" sz="1100" b="1" i="0" u="none" strike="noStrike" dirty="0" smtClean="0">
                          <a:solidFill>
                            <a:schemeClr val="bg1"/>
                          </a:solidFill>
                          <a:latin typeface="Arial"/>
                        </a:rPr>
                        <a:t>2017 - 2018</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350683">
                <a:tc>
                  <a:txBody>
                    <a:bodyPr/>
                    <a:lstStyle/>
                    <a:p>
                      <a:pPr algn="just" fontAlgn="ctr"/>
                      <a:r>
                        <a:rPr lang="es-CO" sz="1100" b="0" i="0" u="none" strike="noStrike" dirty="0" smtClean="0">
                          <a:solidFill>
                            <a:srgbClr val="000000"/>
                          </a:solidFill>
                          <a:effectLst/>
                          <a:latin typeface="Arial" panose="020B0604020202020204" pitchFamily="34" charset="0"/>
                        </a:rPr>
                        <a:t>Grupos de investigación reconocidos por Colciencias</a:t>
                      </a:r>
                      <a:endParaRPr lang="es-CO" sz="11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100" b="0" i="0" u="none" strike="noStrike" kern="1200" dirty="0" smtClean="0">
                          <a:solidFill>
                            <a:srgbClr val="000000"/>
                          </a:solidFill>
                          <a:effectLst/>
                          <a:latin typeface="Arial" panose="020B0604020202020204" pitchFamily="34" charset="0"/>
                          <a:ea typeface="+mn-ea"/>
                          <a:cs typeface="+mn-cs"/>
                        </a:rPr>
                        <a:t>El 90% de los grupos de Investigación se encuentre categorizados en A1, A, B y C por Colciencias</a:t>
                      </a:r>
                      <a:endParaRPr lang="es-CO" sz="11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89%</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96173">
                <a:tc>
                  <a:txBody>
                    <a:bodyPr/>
                    <a:lstStyle/>
                    <a:p>
                      <a:pPr algn="just" fontAlgn="ctr"/>
                      <a:r>
                        <a:rPr lang="es-CO" sz="1100" b="0" i="0" u="none" strike="noStrike" dirty="0" smtClean="0">
                          <a:solidFill>
                            <a:srgbClr val="000000"/>
                          </a:solidFill>
                          <a:effectLst/>
                          <a:latin typeface="Arial" panose="020B0604020202020204" pitchFamily="34" charset="0"/>
                        </a:rPr>
                        <a:t>Evaluación cumplimiento actividades de los grupos de investigación</a:t>
                      </a:r>
                      <a:endParaRPr lang="es-CO" sz="11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100" b="0" i="0" u="none" strike="noStrike" dirty="0" smtClean="0">
                          <a:solidFill>
                            <a:srgbClr val="000000"/>
                          </a:solidFill>
                          <a:effectLst/>
                          <a:latin typeface="Arial" panose="020B0604020202020204" pitchFamily="34" charset="0"/>
                        </a:rPr>
                        <a:t>Mantener una Calificación entre 4 y 5 de las actividades investigativas de cada grupo.</a:t>
                      </a:r>
                      <a:endParaRPr lang="es-CO" sz="11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s-CO" sz="1200" b="0" i="0" u="none" strike="noStrike" dirty="0" smtClean="0">
                        <a:solidFill>
                          <a:srgbClr val="000000"/>
                        </a:solidFill>
                        <a:effectLst/>
                        <a:latin typeface="Arial" panose="020B0604020202020204" pitchFamily="34" charset="0"/>
                      </a:endParaRPr>
                    </a:p>
                    <a:p>
                      <a:pPr algn="ctr" rtl="0" fontAlgn="ctr"/>
                      <a:r>
                        <a:rPr lang="es-CO" sz="1200" b="0" i="0" u="none" strike="noStrike" dirty="0" smtClean="0">
                          <a:solidFill>
                            <a:srgbClr val="000000"/>
                          </a:solidFill>
                          <a:effectLst/>
                          <a:latin typeface="Arial" panose="020B0604020202020204" pitchFamily="34" charset="0"/>
                        </a:rPr>
                        <a:t>4,6</a:t>
                      </a:r>
                    </a:p>
                    <a:p>
                      <a:pPr algn="ctr" rtl="0" fontAlgn="ct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815497">
                <a:tc gridSpan="3">
                  <a:txBody>
                    <a:bodyPr/>
                    <a:lstStyle/>
                    <a:p>
                      <a:pPr algn="ctr" fontAlgn="ctr"/>
                      <a:r>
                        <a:rPr lang="es-ES" sz="1200" b="1" i="0" u="none" strike="noStrike" dirty="0">
                          <a:solidFill>
                            <a:schemeClr val="tx1"/>
                          </a:solidFill>
                          <a:latin typeface="Arial"/>
                        </a:rPr>
                        <a:t>Análisis</a:t>
                      </a:r>
                      <a:r>
                        <a:rPr lang="es-ES" sz="1200" b="1" i="0" u="none" strike="noStrike" baseline="0" dirty="0">
                          <a:solidFill>
                            <a:schemeClr val="tx1"/>
                          </a:solidFill>
                          <a:latin typeface="Arial"/>
                        </a:rPr>
                        <a:t> de resultados</a:t>
                      </a:r>
                      <a:r>
                        <a:rPr lang="es-ES" sz="1200" b="1" i="0" u="none" strike="noStrike" baseline="0" dirty="0" smtClean="0">
                          <a:solidFill>
                            <a:schemeClr val="tx1"/>
                          </a:solidFill>
                          <a:latin typeface="Arial"/>
                        </a:rPr>
                        <a:t>:</a:t>
                      </a:r>
                    </a:p>
                    <a:p>
                      <a:pPr marL="0" marR="0" indent="0" algn="just" defTabSz="457200" rtl="0" eaLnBrk="1" fontAlgn="ctr" latinLnBrk="0" hangingPunct="1">
                        <a:lnSpc>
                          <a:spcPct val="100000"/>
                        </a:lnSpc>
                        <a:spcBef>
                          <a:spcPts val="0"/>
                        </a:spcBef>
                        <a:spcAft>
                          <a:spcPts val="0"/>
                        </a:spcAft>
                        <a:buClrTx/>
                        <a:buSzTx/>
                        <a:buFontTx/>
                        <a:buNone/>
                        <a:tabLst/>
                        <a:defRPr/>
                      </a:pPr>
                      <a:r>
                        <a:rPr lang="es-CO" sz="1200" b="1" i="0" u="none" strike="noStrike" dirty="0" smtClean="0">
                          <a:solidFill>
                            <a:srgbClr val="000000"/>
                          </a:solidFill>
                          <a:effectLst/>
                          <a:latin typeface="Arial" panose="020B0604020202020204" pitchFamily="34" charset="0"/>
                        </a:rPr>
                        <a:t>Grupos de investigación reconocidos por Colciencias: </a:t>
                      </a:r>
                      <a:r>
                        <a:rPr lang="es-CO" sz="1200" b="0" i="0" u="none" strike="noStrike" baseline="0" dirty="0" smtClean="0">
                          <a:solidFill>
                            <a:schemeClr val="tx1"/>
                          </a:solidFill>
                          <a:latin typeface="Arial"/>
                        </a:rPr>
                        <a:t>Para el año 2017, la Universidad Libre Seccional Pereira, dio el aval a 11 grupos de investigación, de los cuales 9 tuvieron clasificación por COLCIENCIAS: </a:t>
                      </a:r>
                    </a:p>
                    <a:p>
                      <a:pPr algn="ctr" fontAlgn="ctr"/>
                      <a:r>
                        <a:rPr lang="es-CO" sz="1200" b="0" i="0" u="none" strike="noStrike" baseline="0" dirty="0" smtClean="0">
                          <a:solidFill>
                            <a:schemeClr val="tx1"/>
                          </a:solidFill>
                          <a:latin typeface="Arial"/>
                        </a:rPr>
                        <a:t>C:    4:  Equivalente al44% </a:t>
                      </a:r>
                    </a:p>
                    <a:p>
                      <a:pPr algn="ctr" fontAlgn="ctr"/>
                      <a:r>
                        <a:rPr lang="es-CO" sz="1200" b="0" i="0" u="none" strike="noStrike" baseline="0" dirty="0" smtClean="0">
                          <a:solidFill>
                            <a:schemeClr val="tx1"/>
                          </a:solidFill>
                          <a:latin typeface="Arial"/>
                        </a:rPr>
                        <a:t>B :   4:  Equivalente al 44%</a:t>
                      </a:r>
                    </a:p>
                    <a:p>
                      <a:pPr algn="ctr" fontAlgn="ctr"/>
                      <a:r>
                        <a:rPr lang="es-CO" sz="1200" b="0" i="0" u="none" strike="noStrike" baseline="0" dirty="0" smtClean="0">
                          <a:solidFill>
                            <a:schemeClr val="tx1"/>
                          </a:solidFill>
                          <a:latin typeface="Arial"/>
                        </a:rPr>
                        <a:t>Reconocido: 1 equivalente al 11%</a:t>
                      </a:r>
                      <a:endParaRPr lang="es-ES" sz="1200" b="0" i="0" u="none" strike="noStrike" baseline="0" dirty="0" smtClean="0">
                        <a:solidFill>
                          <a:schemeClr val="tx1"/>
                        </a:solidFill>
                        <a:latin typeface="Arial"/>
                      </a:endParaRPr>
                    </a:p>
                    <a:p>
                      <a:pPr algn="l" fontAlgn="ctr"/>
                      <a:r>
                        <a:rPr lang="es-CO" sz="1200" b="1" i="0" u="none" strike="noStrike" kern="1200" baseline="0" dirty="0" smtClean="0">
                          <a:solidFill>
                            <a:schemeClr val="tx1"/>
                          </a:solidFill>
                          <a:latin typeface="Arial"/>
                          <a:ea typeface="+mn-ea"/>
                          <a:cs typeface="+mn-cs"/>
                        </a:rPr>
                        <a:t>FACULTAD DE INGENIERÍAS</a:t>
                      </a:r>
                    </a:p>
                    <a:p>
                      <a:pPr algn="just" fontAlgn="ctr"/>
                      <a:endParaRPr lang="es-CO" sz="1200" b="0" i="0" u="none" strike="noStrike" kern="1200" baseline="0" dirty="0" smtClean="0">
                        <a:solidFill>
                          <a:schemeClr val="tx1"/>
                        </a:solidFill>
                        <a:latin typeface="Arial"/>
                        <a:ea typeface="+mn-ea"/>
                        <a:cs typeface="+mn-cs"/>
                      </a:endParaRPr>
                    </a:p>
                    <a:p>
                      <a:pPr algn="just" fontAlgn="ctr"/>
                      <a:r>
                        <a:rPr lang="es-CO" sz="1200" b="0" i="0" u="none" strike="noStrike" kern="1200" baseline="0" dirty="0" smtClean="0">
                          <a:solidFill>
                            <a:schemeClr val="tx1"/>
                          </a:solidFill>
                          <a:latin typeface="Arial"/>
                          <a:ea typeface="+mn-ea"/>
                          <a:cs typeface="+mn-cs"/>
                        </a:rPr>
                        <a:t>De un total de 4 Grupos de investigación registrados en Colciencias, se tiene 1 en B, equivalente al 25%, 2 en C, equivalente al 50% y 1 reconocido equivalente al 25%.</a:t>
                      </a:r>
                    </a:p>
                    <a:p>
                      <a:pPr algn="just" fontAlgn="ctr"/>
                      <a:endParaRPr lang="es-ES" sz="1200" b="0" i="0" u="none" strike="noStrike" kern="1200" baseline="0" dirty="0" smtClean="0">
                        <a:solidFill>
                          <a:schemeClr val="tx1"/>
                        </a:solidFill>
                        <a:latin typeface="Arial"/>
                        <a:ea typeface="+mn-ea"/>
                        <a:cs typeface="+mn-cs"/>
                      </a:endParaRPr>
                    </a:p>
                    <a:p>
                      <a:pPr algn="just" fontAlgn="ctr"/>
                      <a:r>
                        <a:rPr lang="es-CO" sz="1200" b="1" i="0" u="none" strike="noStrike" baseline="0" dirty="0" smtClean="0">
                          <a:solidFill>
                            <a:schemeClr val="tx1"/>
                          </a:solidFill>
                          <a:latin typeface="Arial"/>
                        </a:rPr>
                        <a:t>FACULTAD DE CIENCIAS ECONÓMICAS, ADMINISTRATIVAS Y CONTABLES</a:t>
                      </a:r>
                      <a:r>
                        <a:rPr lang="es-CO" sz="1200" b="0" i="0" u="none" strike="noStrike" baseline="0" dirty="0" smtClean="0">
                          <a:solidFill>
                            <a:schemeClr val="tx1"/>
                          </a:solidFill>
                          <a:latin typeface="Arial"/>
                        </a:rPr>
                        <a:t>, </a:t>
                      </a:r>
                    </a:p>
                    <a:p>
                      <a:pPr algn="just" fontAlgn="ctr"/>
                      <a:r>
                        <a:rPr lang="es-CO" sz="1200" b="0" i="0" u="none" strike="noStrike" kern="1200" baseline="0" dirty="0" smtClean="0">
                          <a:solidFill>
                            <a:schemeClr val="tx1"/>
                          </a:solidFill>
                          <a:latin typeface="Arial"/>
                          <a:ea typeface="+mn-ea"/>
                          <a:cs typeface="+mn-cs"/>
                        </a:rPr>
                        <a:t>De un total de 2 Grupos de investigación registrados en Colciencias, se tiene 2 en C, equivalente 100%</a:t>
                      </a:r>
                    </a:p>
                    <a:p>
                      <a:pPr algn="just" fontAlgn="ctr"/>
                      <a:endParaRPr lang="es-CO" sz="1200" b="0" i="0" u="none" strike="noStrike" kern="1200" baseline="0" dirty="0" smtClean="0">
                        <a:solidFill>
                          <a:schemeClr val="tx1"/>
                        </a:solidFill>
                        <a:latin typeface="Arial"/>
                        <a:ea typeface="+mn-ea"/>
                        <a:cs typeface="+mn-cs"/>
                      </a:endParaRPr>
                    </a:p>
                    <a:p>
                      <a:pPr algn="just" fontAlgn="ctr"/>
                      <a:r>
                        <a:rPr lang="es-CO" sz="1200" b="1" i="0" u="none" strike="noStrike" baseline="0" dirty="0" smtClean="0">
                          <a:solidFill>
                            <a:schemeClr val="tx1"/>
                          </a:solidFill>
                          <a:latin typeface="Arial"/>
                        </a:rPr>
                        <a:t>FACULTAD DE CIENCIAS DE LA SALUD</a:t>
                      </a:r>
                    </a:p>
                    <a:p>
                      <a:pPr algn="just" fontAlgn="ctr"/>
                      <a:endParaRPr lang="es-CO" sz="1200" b="0" i="0" u="none" strike="noStrike" kern="1200" baseline="0" dirty="0" smtClean="0">
                        <a:solidFill>
                          <a:schemeClr val="tx1"/>
                        </a:solidFill>
                        <a:latin typeface="Arial"/>
                        <a:ea typeface="+mn-ea"/>
                        <a:cs typeface="+mn-cs"/>
                      </a:endParaRPr>
                    </a:p>
                    <a:p>
                      <a:pPr algn="just" fontAlgn="ctr"/>
                      <a:r>
                        <a:rPr lang="es-CO" sz="1200" b="0" i="0" u="none" strike="noStrike" kern="1200" baseline="0" dirty="0" smtClean="0">
                          <a:solidFill>
                            <a:schemeClr val="tx1"/>
                          </a:solidFill>
                          <a:latin typeface="Arial"/>
                          <a:ea typeface="+mn-ea"/>
                          <a:cs typeface="+mn-cs"/>
                        </a:rPr>
                        <a:t>De un total de 2 Grupos de investigación registrados en Colciencias, se tiene 2 en B, equivalente al 100%.</a:t>
                      </a:r>
                    </a:p>
                    <a:p>
                      <a:pPr algn="just" fontAlgn="ctr"/>
                      <a:endParaRPr lang="es-CO" sz="1200" b="1" i="0" u="none" strike="noStrike" baseline="0" dirty="0" smtClean="0">
                        <a:solidFill>
                          <a:schemeClr val="tx1"/>
                        </a:solidFill>
                        <a:latin typeface="Arial"/>
                      </a:endParaRPr>
                    </a:p>
                    <a:p>
                      <a:pPr algn="just" fontAlgn="ctr"/>
                      <a:r>
                        <a:rPr lang="es-CO" sz="1200" b="1" i="0" u="none" strike="noStrike" baseline="0" dirty="0" smtClean="0">
                          <a:solidFill>
                            <a:schemeClr val="tx1"/>
                          </a:solidFill>
                          <a:latin typeface="Arial"/>
                        </a:rPr>
                        <a:t>FACULTAD DE DERECHO</a:t>
                      </a:r>
                    </a:p>
                    <a:p>
                      <a:pPr algn="just" fontAlgn="ctr"/>
                      <a:r>
                        <a:rPr lang="es-CO" sz="1200" b="0" i="0" u="none" strike="noStrike" baseline="0" dirty="0" smtClean="0">
                          <a:solidFill>
                            <a:schemeClr val="tx1"/>
                          </a:solidFill>
                          <a:latin typeface="Arial"/>
                        </a:rPr>
                        <a:t>Se tiene 1  Grupo de investigación registrado en Colciencias, categorizado en B, equivalente al 100%.</a:t>
                      </a:r>
                      <a:endParaRPr lang="es-ES" sz="1200" b="0" i="0" u="none" strike="noStrike" baseline="0" dirty="0" smtClean="0">
                        <a:solidFill>
                          <a:schemeClr val="tx1"/>
                        </a:solidFill>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5802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994335" y="5524916"/>
            <a:ext cx="1878784" cy="369332"/>
          </a:xfrm>
          <a:prstGeom prst="rect">
            <a:avLst/>
          </a:prstGeom>
        </p:spPr>
        <p:txBody>
          <a:bodyPr wrap="none">
            <a:spAutoFit/>
          </a:bodyPr>
          <a:lstStyle/>
          <a:p>
            <a:pPr algn="ctr"/>
            <a:r>
              <a:rPr lang="es-MX" dirty="0" smtClean="0"/>
              <a:t>Marzo 28 de 2019</a:t>
            </a:r>
            <a:endParaRPr lang="es-ES" dirty="0"/>
          </a:p>
        </p:txBody>
      </p:sp>
      <p:sp>
        <p:nvSpPr>
          <p:cNvPr id="7" name="Text Box 6"/>
          <p:cNvSpPr txBox="1">
            <a:spLocks noChangeArrowheads="1"/>
          </p:cNvSpPr>
          <p:nvPr/>
        </p:nvSpPr>
        <p:spPr bwMode="auto">
          <a:xfrm>
            <a:off x="719593" y="435043"/>
            <a:ext cx="9724419" cy="2431435"/>
          </a:xfrm>
          <a:prstGeom prst="rect">
            <a:avLst/>
          </a:prstGeom>
          <a:noFill/>
          <a:ln w="9525">
            <a:noFill/>
            <a:miter lim="800000"/>
            <a:headEnd/>
            <a:tailEnd/>
          </a:ln>
        </p:spPr>
        <p:txBody>
          <a:bodyPr wrap="square">
            <a:spAutoFit/>
          </a:bodyPr>
          <a:lstStyle/>
          <a:p>
            <a:pPr algn="ctr"/>
            <a:r>
              <a:rPr lang="es-MX" sz="2000" b="1" dirty="0"/>
              <a:t>SISTEMA DE GESTIÒN DE CALIDAD – </a:t>
            </a:r>
            <a:r>
              <a:rPr lang="es-MX" sz="2000" b="1" dirty="0" smtClean="0"/>
              <a:t>ISO9001:2015</a:t>
            </a:r>
            <a:r>
              <a:rPr lang="es-MX" sz="2000" b="1" dirty="0"/>
              <a:t/>
            </a:r>
            <a:br>
              <a:rPr lang="es-MX" sz="2000" b="1" dirty="0"/>
            </a:br>
            <a:r>
              <a:rPr lang="es-MX" sz="2000" b="1" dirty="0"/>
              <a:t/>
            </a:r>
            <a:br>
              <a:rPr lang="es-MX" sz="2000" b="1" dirty="0"/>
            </a:br>
            <a:r>
              <a:rPr lang="es-MX" sz="2000" dirty="0"/>
              <a:t>REVISIÓN GERENCIAL SECCIONAL</a:t>
            </a:r>
            <a:br>
              <a:rPr lang="es-MX" sz="2000" dirty="0"/>
            </a:br>
            <a:r>
              <a:rPr lang="es-MX" sz="2000" dirty="0">
                <a:solidFill>
                  <a:srgbClr val="FF3300"/>
                </a:solidFill>
              </a:rPr>
              <a:t/>
            </a:r>
            <a:br>
              <a:rPr lang="es-MX" sz="2000" dirty="0">
                <a:solidFill>
                  <a:srgbClr val="FF3300"/>
                </a:solidFill>
              </a:rPr>
            </a:br>
            <a:r>
              <a:rPr lang="es-MX" sz="2400" b="1" i="1" dirty="0">
                <a:solidFill>
                  <a:srgbClr val="FF3300"/>
                </a:solidFill>
              </a:rPr>
              <a:t>MACROPROCESO:</a:t>
            </a:r>
            <a:r>
              <a:rPr lang="es-MX" dirty="0" smtClean="0">
                <a:solidFill>
                  <a:srgbClr val="FF3300"/>
                </a:solidFill>
              </a:rPr>
              <a:t>  </a:t>
            </a:r>
            <a:r>
              <a:rPr lang="es-MX" sz="2400" b="1" i="1" dirty="0">
                <a:solidFill>
                  <a:srgbClr val="FF3300"/>
                </a:solidFill>
              </a:rPr>
              <a:t>MISIONAL</a:t>
            </a:r>
          </a:p>
          <a:p>
            <a:pPr algn="ctr"/>
            <a:endParaRPr lang="es-MX" sz="2400" b="1" i="1" dirty="0" smtClean="0">
              <a:solidFill>
                <a:srgbClr val="FF3300"/>
              </a:solidFill>
            </a:endParaRPr>
          </a:p>
          <a:p>
            <a:pPr algn="ctr"/>
            <a:r>
              <a:rPr lang="es-MX" sz="2400" b="1" i="1" dirty="0" smtClean="0">
                <a:solidFill>
                  <a:srgbClr val="FF3300"/>
                </a:solidFill>
              </a:rPr>
              <a:t>PROCESO</a:t>
            </a:r>
            <a:r>
              <a:rPr lang="es-MX" sz="2400" b="1" i="1" dirty="0">
                <a:solidFill>
                  <a:srgbClr val="FF3300"/>
                </a:solidFill>
              </a:rPr>
              <a:t>: </a:t>
            </a:r>
            <a:r>
              <a:rPr lang="es-MX" sz="2400" b="1" i="1" dirty="0" smtClean="0">
                <a:solidFill>
                  <a:srgbClr val="FF3300"/>
                </a:solidFill>
              </a:rPr>
              <a:t> INVESTIGACIÓN</a:t>
            </a:r>
          </a:p>
        </p:txBody>
      </p:sp>
      <p:graphicFrame>
        <p:nvGraphicFramePr>
          <p:cNvPr id="8" name="Tabla 7"/>
          <p:cNvGraphicFramePr>
            <a:graphicFrameLocks noGrp="1"/>
          </p:cNvGraphicFramePr>
          <p:nvPr>
            <p:extLst>
              <p:ext uri="{D42A27DB-BD31-4B8C-83A1-F6EECF244321}">
                <p14:modId xmlns:p14="http://schemas.microsoft.com/office/powerpoint/2010/main" val="2329961904"/>
              </p:ext>
            </p:extLst>
          </p:nvPr>
        </p:nvGraphicFramePr>
        <p:xfrm>
          <a:off x="1174377" y="3439126"/>
          <a:ext cx="9852211" cy="2061591"/>
        </p:xfrm>
        <a:graphic>
          <a:graphicData uri="http://schemas.openxmlformats.org/drawingml/2006/table">
            <a:tbl>
              <a:tblPr firstRow="1" firstCol="1" bandRow="1">
                <a:tableStyleId>{5C22544A-7EE6-4342-B048-85BDC9FD1C3A}</a:tableStyleId>
              </a:tblPr>
              <a:tblGrid>
                <a:gridCol w="4924987">
                  <a:extLst>
                    <a:ext uri="{9D8B030D-6E8A-4147-A177-3AD203B41FA5}">
                      <a16:colId xmlns:a16="http://schemas.microsoft.com/office/drawing/2014/main" val="33211938"/>
                    </a:ext>
                  </a:extLst>
                </a:gridCol>
                <a:gridCol w="4927224">
                  <a:extLst>
                    <a:ext uri="{9D8B030D-6E8A-4147-A177-3AD203B41FA5}">
                      <a16:colId xmlns:a16="http://schemas.microsoft.com/office/drawing/2014/main" val="1464573718"/>
                    </a:ext>
                  </a:extLst>
                </a:gridCol>
              </a:tblGrid>
              <a:tr h="338455">
                <a:tc>
                  <a:txBody>
                    <a:bodyPr/>
                    <a:lstStyle/>
                    <a:p>
                      <a:pPr>
                        <a:lnSpc>
                          <a:spcPct val="107000"/>
                        </a:lnSpc>
                        <a:spcAft>
                          <a:spcPts val="0"/>
                        </a:spcAft>
                      </a:pPr>
                      <a:r>
                        <a:rPr lang="es-CO" sz="1800" dirty="0">
                          <a:solidFill>
                            <a:schemeClr val="tx1"/>
                          </a:solidFill>
                          <a:effectLst/>
                        </a:rPr>
                        <a:t>ARTICULACIÓN CON ACREDITACIÓN</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800" dirty="0" smtClean="0">
                          <a:solidFill>
                            <a:schemeClr val="tx1"/>
                          </a:solidFill>
                          <a:effectLst/>
                        </a:rPr>
                        <a:t>PROYECTO(S) </a:t>
                      </a:r>
                      <a:r>
                        <a:rPr lang="es-CO" sz="1800" dirty="0">
                          <a:solidFill>
                            <a:schemeClr val="tx1"/>
                          </a:solidFill>
                          <a:effectLst/>
                        </a:rPr>
                        <a:t>PIDI ASOCIADO</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677545">
                <a:tc>
                  <a:txBody>
                    <a:bodyPr/>
                    <a:lstStyle/>
                    <a:p>
                      <a:pPr>
                        <a:lnSpc>
                          <a:spcPct val="107000"/>
                        </a:lnSpc>
                        <a:spcAft>
                          <a:spcPts val="0"/>
                        </a:spcAft>
                      </a:pPr>
                      <a:r>
                        <a:rPr lang="es-CO" sz="1800" dirty="0">
                          <a:solidFill>
                            <a:schemeClr val="tx1"/>
                          </a:solidFill>
                          <a:effectLst/>
                        </a:rPr>
                        <a:t>Factor </a:t>
                      </a:r>
                      <a:r>
                        <a:rPr lang="es-CO" sz="1800" dirty="0" smtClean="0">
                          <a:solidFill>
                            <a:schemeClr val="tx1"/>
                          </a:solidFill>
                          <a:effectLst/>
                        </a:rPr>
                        <a:t>6. </a:t>
                      </a:r>
                      <a:r>
                        <a:rPr lang="es-CO" sz="1800" b="0" dirty="0" smtClean="0">
                          <a:solidFill>
                            <a:schemeClr val="tx1"/>
                          </a:solidFill>
                          <a:effectLst/>
                        </a:rPr>
                        <a:t>Investigación, innovación, creación artística y cultural</a:t>
                      </a: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800" b="1" dirty="0" smtClean="0">
                          <a:solidFill>
                            <a:schemeClr val="tx1"/>
                          </a:solidFill>
                          <a:effectLst/>
                        </a:rPr>
                        <a:t>Proyecto 11</a:t>
                      </a:r>
                      <a:r>
                        <a:rPr lang="es-CO" sz="1800" dirty="0" smtClean="0">
                          <a:solidFill>
                            <a:schemeClr val="tx1"/>
                          </a:solidFill>
                          <a:effectLst/>
                        </a:rPr>
                        <a:t>. Fortalecimiento y consolidación de la investigación científica y formativa en la Universidad Libre.</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851544738"/>
                  </a:ext>
                </a:extLst>
              </a:tr>
              <a:tr h="842645">
                <a:tc>
                  <a:txBody>
                    <a:bodyPr/>
                    <a:lstStyle/>
                    <a:p>
                      <a:pPr>
                        <a:lnSpc>
                          <a:spcPct val="107000"/>
                        </a:lnSpc>
                        <a:spcAft>
                          <a:spcPts val="0"/>
                        </a:spcAft>
                      </a:pP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Proyecto 12</a:t>
                      </a:r>
                      <a:r>
                        <a:rPr lang="es-CO"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Fomento a la producción científica y académica</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199" y="413792"/>
            <a:ext cx="9789459"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dirty="0" smtClean="0"/>
              <a:t>Producto y/o servicio no conforme identificado</a:t>
            </a:r>
            <a:endParaRPr lang="es-CO" sz="24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651661346"/>
              </p:ext>
            </p:extLst>
          </p:nvPr>
        </p:nvGraphicFramePr>
        <p:xfrm>
          <a:off x="1009356" y="2492896"/>
          <a:ext cx="9313920" cy="2279372"/>
        </p:xfrm>
        <a:graphic>
          <a:graphicData uri="http://schemas.openxmlformats.org/drawingml/2006/table">
            <a:tbl>
              <a:tblPr/>
              <a:tblGrid>
                <a:gridCol w="2410416">
                  <a:extLst>
                    <a:ext uri="{9D8B030D-6E8A-4147-A177-3AD203B41FA5}">
                      <a16:colId xmlns:a16="http://schemas.microsoft.com/office/drawing/2014/main" val="20000"/>
                    </a:ext>
                  </a:extLst>
                </a:gridCol>
                <a:gridCol w="5685247">
                  <a:extLst>
                    <a:ext uri="{9D8B030D-6E8A-4147-A177-3AD203B41FA5}">
                      <a16:colId xmlns:a16="http://schemas.microsoft.com/office/drawing/2014/main" val="20001"/>
                    </a:ext>
                  </a:extLst>
                </a:gridCol>
                <a:gridCol w="1218257">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a:solidFill>
                            <a:srgbClr val="000000"/>
                          </a:solidFill>
                          <a:latin typeface="Arial"/>
                        </a:rPr>
                        <a:t>No se han</a:t>
                      </a:r>
                      <a:r>
                        <a:rPr lang="es-ES" sz="1600" b="0" i="0" u="none" strike="noStrike" baseline="0" dirty="0">
                          <a:solidFill>
                            <a:srgbClr val="000000"/>
                          </a:solidFill>
                          <a:latin typeface="Arial"/>
                        </a:rPr>
                        <a:t> presentado servicios no conformes por quejas recurrentes  </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smtClean="0">
                <a:solidFill>
                  <a:srgbClr val="FF3300"/>
                </a:solidFill>
              </a:rPr>
              <a:t>RESULTADOS DE LAS AUDITORÍAS INTERNAS Y EXTERNAS</a:t>
            </a:r>
            <a:endParaRPr lang="es-MX" sz="2800" b="1" kern="0" dirty="0" smtClean="0">
              <a:solidFill>
                <a:srgbClr val="FF3300"/>
              </a:solidFill>
            </a:endParaRPr>
          </a:p>
        </p:txBody>
      </p:sp>
    </p:spTree>
    <p:extLst>
      <p:ext uri="{BB962C8B-B14F-4D97-AF65-F5344CB8AC3E}">
        <p14:creationId xmlns:p14="http://schemas.microsoft.com/office/powerpoint/2010/main" val="3336003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53916" y="626714"/>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RESULTADOS DE LAS AUDITORÍAS INTERNAS Y EXTERNAS</a:t>
            </a:r>
            <a:r>
              <a:rPr lang="es-MX" sz="2400" b="1" kern="0" dirty="0" smtClean="0">
                <a:solidFill>
                  <a:srgbClr val="FFFF00"/>
                </a:solidFill>
              </a:rPr>
              <a:t/>
            </a:r>
            <a:br>
              <a:rPr lang="es-MX" sz="2400" b="1" kern="0" dirty="0" smtClean="0">
                <a:solidFill>
                  <a:srgbClr val="FFFF00"/>
                </a:solidFill>
              </a:rPr>
            </a:br>
            <a:r>
              <a:rPr lang="es-ES" sz="1800" b="1" dirty="0" smtClean="0"/>
              <a:t>Resultados de Auditorias internas</a:t>
            </a:r>
            <a:endParaRPr lang="es-ES" sz="1800" b="1" dirty="0"/>
          </a:p>
        </p:txBody>
      </p:sp>
      <p:graphicFrame>
        <p:nvGraphicFramePr>
          <p:cNvPr id="3" name="7 Tabla"/>
          <p:cNvGraphicFramePr>
            <a:graphicFrameLocks noGrp="1"/>
          </p:cNvGraphicFramePr>
          <p:nvPr>
            <p:extLst>
              <p:ext uri="{D42A27DB-BD31-4B8C-83A1-F6EECF244321}">
                <p14:modId xmlns:p14="http://schemas.microsoft.com/office/powerpoint/2010/main" val="3456960888"/>
              </p:ext>
            </p:extLst>
          </p:nvPr>
        </p:nvGraphicFramePr>
        <p:xfrm>
          <a:off x="699077" y="952573"/>
          <a:ext cx="9574477" cy="5492972"/>
        </p:xfrm>
        <a:graphic>
          <a:graphicData uri="http://schemas.openxmlformats.org/drawingml/2006/table">
            <a:tbl>
              <a:tblPr/>
              <a:tblGrid>
                <a:gridCol w="2039957">
                  <a:extLst>
                    <a:ext uri="{9D8B030D-6E8A-4147-A177-3AD203B41FA5}">
                      <a16:colId xmlns:a16="http://schemas.microsoft.com/office/drawing/2014/main" val="20017"/>
                    </a:ext>
                  </a:extLst>
                </a:gridCol>
                <a:gridCol w="1883633">
                  <a:extLst>
                    <a:ext uri="{9D8B030D-6E8A-4147-A177-3AD203B41FA5}">
                      <a16:colId xmlns:a16="http://schemas.microsoft.com/office/drawing/2014/main" val="1419577080"/>
                    </a:ext>
                  </a:extLst>
                </a:gridCol>
                <a:gridCol w="2825450">
                  <a:extLst>
                    <a:ext uri="{9D8B030D-6E8A-4147-A177-3AD203B41FA5}">
                      <a16:colId xmlns:a16="http://schemas.microsoft.com/office/drawing/2014/main" val="20018"/>
                    </a:ext>
                  </a:extLst>
                </a:gridCol>
                <a:gridCol w="2825437">
                  <a:extLst>
                    <a:ext uri="{9D8B030D-6E8A-4147-A177-3AD203B41FA5}">
                      <a16:colId xmlns:a16="http://schemas.microsoft.com/office/drawing/2014/main" val="3123950714"/>
                    </a:ext>
                  </a:extLst>
                </a:gridCol>
              </a:tblGrid>
              <a:tr h="337626">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450169">
                <a:tc>
                  <a:txBody>
                    <a:bodyPr/>
                    <a:lstStyle/>
                    <a:p>
                      <a:pPr algn="ctr" fontAlgn="b"/>
                      <a:r>
                        <a:rPr lang="es-MX" sz="1400" b="1" i="0" u="none" strike="noStrike" dirty="0" smtClean="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2018-1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smtClean="0">
                          <a:latin typeface="Arial"/>
                        </a:rPr>
                        <a:t>2018-2</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450169">
                <a:tc>
                  <a:txBody>
                    <a:bodyPr/>
                    <a:lstStyle/>
                    <a:p>
                      <a:pPr algn="ctr" fontAlgn="ctr"/>
                      <a:r>
                        <a:rPr lang="es-CO" sz="1400" b="0" i="0" u="none" strike="noStrike" dirty="0" smtClean="0">
                          <a:solidFill>
                            <a:srgbClr val="000000"/>
                          </a:solidFill>
                          <a:effectLst/>
                          <a:latin typeface="Arial"/>
                        </a:rPr>
                        <a:t>4</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smtClean="0">
                          <a:solidFill>
                            <a:srgbClr val="000000"/>
                          </a:solidFill>
                          <a:effectLst/>
                          <a:latin typeface="Arial"/>
                        </a:rPr>
                        <a:t>4</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139417">
                <a:tc gridSpan="4">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AUDITORÍAS INTERNAS  </a:t>
                      </a:r>
                      <a:r>
                        <a:rPr kumimoji="0" lang="es-MX" sz="2000" b="1" i="0" u="none" strike="noStrike" kern="1200" cap="none" normalizeH="0" baseline="0" dirty="0" smtClean="0">
                          <a:ln>
                            <a:noFill/>
                          </a:ln>
                          <a:solidFill>
                            <a:schemeClr val="tx1"/>
                          </a:solidFill>
                          <a:effectLst/>
                          <a:latin typeface="Arial" charset="0"/>
                          <a:ea typeface="+mn-ea"/>
                          <a:cs typeface="+mn-cs"/>
                        </a:rPr>
                        <a:t>2018</a:t>
                      </a: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Investigación: </a:t>
                      </a:r>
                      <a:r>
                        <a:rPr kumimoji="0" lang="es-MX" sz="2000" b="0" i="0" u="none" strike="noStrike" kern="1200" cap="none" normalizeH="0" baseline="0" dirty="0" smtClean="0">
                          <a:ln>
                            <a:noFill/>
                          </a:ln>
                          <a:solidFill>
                            <a:schemeClr val="tx1"/>
                          </a:solidFill>
                          <a:effectLst/>
                          <a:latin typeface="Arial" charset="0"/>
                          <a:ea typeface="+mn-ea"/>
                          <a:cs typeface="+mn-cs"/>
                        </a:rPr>
                        <a:t>Se presentaron 4 hallazgos en el proceso y 8 observaciones durante</a:t>
                      </a: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0" i="0" u="none" strike="noStrike" kern="1200" cap="none" normalizeH="0" baseline="0" dirty="0" smtClean="0">
                          <a:ln>
                            <a:noFill/>
                          </a:ln>
                          <a:solidFill>
                            <a:schemeClr val="tx1"/>
                          </a:solidFill>
                          <a:effectLst/>
                          <a:latin typeface="Arial" charset="0"/>
                          <a:ea typeface="+mn-ea"/>
                          <a:cs typeface="+mn-cs"/>
                        </a:rPr>
                        <a:t>los dos ciclos de auditorias</a:t>
                      </a:r>
                      <a:endParaRPr kumimoji="0" lang="es-MX" sz="2000" b="0" i="0" u="none" strike="noStrike" kern="1200" cap="none" normalizeH="0" baseline="0" dirty="0" smtClean="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Facultad de CEAC:  </a:t>
                      </a:r>
                      <a:r>
                        <a:rPr kumimoji="0" lang="es-MX" sz="1600" b="0" i="0" u="none" strike="noStrike" kern="1200" cap="none" normalizeH="0" baseline="0" dirty="0" smtClean="0">
                          <a:ln>
                            <a:noFill/>
                          </a:ln>
                          <a:solidFill>
                            <a:schemeClr val="tx1"/>
                          </a:solidFill>
                          <a:effectLst/>
                          <a:latin typeface="Arial" charset="0"/>
                          <a:ea typeface="+mn-ea"/>
                          <a:cs typeface="+mn-cs"/>
                        </a:rPr>
                        <a:t>Se encontraron 3 hallazgos en el primer ciclo de auditorias y 4 observaciones</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1600" b="0" i="0" u="none" strike="noStrike" kern="1200" cap="none" normalizeH="0" baseline="0" dirty="0" smtClean="0">
                          <a:ln>
                            <a:noFill/>
                          </a:ln>
                          <a:solidFill>
                            <a:schemeClr val="tx1"/>
                          </a:solidFill>
                          <a:effectLst/>
                          <a:latin typeface="Arial" charset="0"/>
                          <a:ea typeface="+mn-ea"/>
                          <a:cs typeface="+mn-cs"/>
                        </a:rPr>
                        <a:t>se formularon 7 acciones correctivas las cuales se encuentran cerradas</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Facultad de INGENIERÍAS:  </a:t>
                      </a:r>
                      <a:r>
                        <a:rPr kumimoji="0" lang="es-MX" sz="1600" b="0" i="0" u="none" strike="noStrike" kern="1200" cap="none" normalizeH="0" baseline="0" dirty="0" smtClean="0">
                          <a:ln>
                            <a:noFill/>
                          </a:ln>
                          <a:solidFill>
                            <a:schemeClr val="tx1"/>
                          </a:solidFill>
                          <a:effectLst/>
                          <a:latin typeface="Arial" charset="0"/>
                          <a:ea typeface="+mn-ea"/>
                          <a:cs typeface="+mn-cs"/>
                        </a:rPr>
                        <a:t>Se encontró 1 hallazgo en el primer ciclo de auditorias y 3 </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1600" b="0" i="0" u="none" strike="noStrike" kern="1200" cap="none" normalizeH="0" baseline="0" dirty="0" smtClean="0">
                          <a:ln>
                            <a:noFill/>
                          </a:ln>
                          <a:solidFill>
                            <a:schemeClr val="tx1"/>
                          </a:solidFill>
                          <a:effectLst/>
                          <a:latin typeface="Arial" charset="0"/>
                          <a:ea typeface="+mn-ea"/>
                          <a:cs typeface="+mn-cs"/>
                        </a:rPr>
                        <a:t>observaciones, se formularon 3 acciones correctivas las cuales se encuentran cerradas</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Facultad de DERECHO:  </a:t>
                      </a:r>
                      <a:r>
                        <a:rPr kumimoji="0" lang="es-MX" sz="1600" b="0" i="0" u="none" strike="noStrike" kern="1200" cap="none" normalizeH="0" baseline="0" dirty="0" smtClean="0">
                          <a:ln>
                            <a:noFill/>
                          </a:ln>
                          <a:solidFill>
                            <a:schemeClr val="tx1"/>
                          </a:solidFill>
                          <a:effectLst/>
                          <a:latin typeface="Arial" charset="0"/>
                          <a:ea typeface="+mn-ea"/>
                          <a:cs typeface="+mn-cs"/>
                        </a:rPr>
                        <a:t>No se encontraron hallazgos en el primer ciclo de auditorias y 1 </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1600" b="0" i="0" u="none" strike="noStrike" kern="1200" cap="none" normalizeH="0" baseline="0" dirty="0" smtClean="0">
                          <a:ln>
                            <a:noFill/>
                          </a:ln>
                          <a:solidFill>
                            <a:schemeClr val="tx1"/>
                          </a:solidFill>
                          <a:effectLst/>
                          <a:latin typeface="Arial" charset="0"/>
                          <a:ea typeface="+mn-ea"/>
                          <a:cs typeface="+mn-cs"/>
                        </a:rPr>
                        <a:t>observación se formuló 1 acción correctiva la cual se encuentra cerrada</a:t>
                      </a:r>
                      <a:r>
                        <a:rPr kumimoji="0" lang="es-MX" sz="1600" b="0" i="0" u="none" strike="noStrike" kern="1200" cap="none" normalizeH="0" baseline="0" dirty="0" smtClean="0">
                          <a:ln>
                            <a:noFill/>
                          </a:ln>
                          <a:solidFill>
                            <a:schemeClr val="tx1"/>
                          </a:solidFill>
                          <a:effectLst/>
                          <a:latin typeface="Arial" charset="0"/>
                          <a:ea typeface="+mn-ea"/>
                          <a:cs typeface="+mn-cs"/>
                        </a:rPr>
                        <a:t>.</a:t>
                      </a:r>
                      <a:endParaRPr kumimoji="0" lang="es-MX" sz="16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MX" sz="1600" b="0" i="0" u="none" strike="noStrike" kern="1200" cap="none" normalizeH="0" baseline="0" dirty="0" smtClean="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7882" y="-224678"/>
            <a:ext cx="9613934"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RESULTADOS DE LAS AUDITORÍAS INTERNAS Y EXTERNAS</a:t>
            </a:r>
            <a:r>
              <a:rPr lang="es-MX" sz="2400" b="1" kern="0" dirty="0" smtClean="0"/>
              <a:t/>
            </a:r>
            <a:br>
              <a:rPr lang="es-MX" sz="2400" b="1" kern="0" dirty="0" smtClean="0"/>
            </a:br>
            <a:r>
              <a:rPr lang="es-ES" sz="2400" b="1" dirty="0" smtClean="0"/>
              <a:t>Resultados de Auditorias Externas</a:t>
            </a:r>
            <a:endParaRPr lang="es-ES" sz="2400" b="1" dirty="0"/>
          </a:p>
        </p:txBody>
      </p:sp>
      <p:graphicFrame>
        <p:nvGraphicFramePr>
          <p:cNvPr id="3" name="Group 428"/>
          <p:cNvGraphicFramePr>
            <a:graphicFrameLocks/>
          </p:cNvGraphicFramePr>
          <p:nvPr>
            <p:extLst>
              <p:ext uri="{D42A27DB-BD31-4B8C-83A1-F6EECF244321}">
                <p14:modId xmlns:p14="http://schemas.microsoft.com/office/powerpoint/2010/main" val="835592034"/>
              </p:ext>
            </p:extLst>
          </p:nvPr>
        </p:nvGraphicFramePr>
        <p:xfrm>
          <a:off x="170329" y="918322"/>
          <a:ext cx="10094259" cy="4899772"/>
        </p:xfrm>
        <a:graphic>
          <a:graphicData uri="http://schemas.openxmlformats.org/drawingml/2006/table">
            <a:tbl>
              <a:tblPr/>
              <a:tblGrid>
                <a:gridCol w="1726576">
                  <a:extLst>
                    <a:ext uri="{9D8B030D-6E8A-4147-A177-3AD203B41FA5}">
                      <a16:colId xmlns:a16="http://schemas.microsoft.com/office/drawing/2014/main" val="20000"/>
                    </a:ext>
                  </a:extLst>
                </a:gridCol>
                <a:gridCol w="3364135">
                  <a:extLst>
                    <a:ext uri="{9D8B030D-6E8A-4147-A177-3AD203B41FA5}">
                      <a16:colId xmlns:a16="http://schemas.microsoft.com/office/drawing/2014/main" val="20001"/>
                    </a:ext>
                  </a:extLst>
                </a:gridCol>
                <a:gridCol w="5003548">
                  <a:extLst>
                    <a:ext uri="{9D8B030D-6E8A-4147-A177-3AD203B41FA5}">
                      <a16:colId xmlns:a16="http://schemas.microsoft.com/office/drawing/2014/main" val="20002"/>
                    </a:ext>
                  </a:extLst>
                </a:gridCol>
              </a:tblGrid>
              <a:tr h="45808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807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6933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charset="0"/>
                        </a:rPr>
                        <a:t>INV</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tx1"/>
                          </a:solidFill>
                          <a:effectLst/>
                          <a:latin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7611">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charset="0"/>
                        </a:rPr>
                        <a:t>Se recibió visita de auditoría externa  de seguimiento en  el mes de julio de 2018 para</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charset="0"/>
                        </a:rPr>
                        <a:t>las seccionales de:  Bogotá, Barranquilla  y Pereira y  no se presentó ningún  hallazgo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charset="0"/>
                        </a:rPr>
                        <a:t>en el proceso de Investigación.</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01984659"/>
              </p:ext>
            </p:extLst>
          </p:nvPr>
        </p:nvGraphicFramePr>
        <p:xfrm>
          <a:off x="134471" y="1263051"/>
          <a:ext cx="11923059" cy="4836208"/>
        </p:xfrm>
        <a:graphic>
          <a:graphicData uri="http://schemas.openxmlformats.org/drawingml/2006/table">
            <a:tbl>
              <a:tblPr firstRow="1" firstCol="1" bandRow="1">
                <a:tableStyleId>{5C22544A-7EE6-4342-B048-85BDC9FD1C3A}</a:tableStyleId>
              </a:tblPr>
              <a:tblGrid>
                <a:gridCol w="4979218">
                  <a:extLst>
                    <a:ext uri="{9D8B030D-6E8A-4147-A177-3AD203B41FA5}">
                      <a16:colId xmlns:a16="http://schemas.microsoft.com/office/drawing/2014/main" val="3529620441"/>
                    </a:ext>
                  </a:extLst>
                </a:gridCol>
                <a:gridCol w="2733284">
                  <a:extLst>
                    <a:ext uri="{9D8B030D-6E8A-4147-A177-3AD203B41FA5}">
                      <a16:colId xmlns:a16="http://schemas.microsoft.com/office/drawing/2014/main" val="2723494346"/>
                    </a:ext>
                  </a:extLst>
                </a:gridCol>
                <a:gridCol w="4210557">
                  <a:extLst>
                    <a:ext uri="{9D8B030D-6E8A-4147-A177-3AD203B41FA5}">
                      <a16:colId xmlns:a16="http://schemas.microsoft.com/office/drawing/2014/main" val="504107030"/>
                    </a:ext>
                  </a:extLst>
                </a:gridCol>
              </a:tblGrid>
              <a:tr h="251889">
                <a:tc>
                  <a:txBody>
                    <a:bodyPr/>
                    <a:lstStyle/>
                    <a:p>
                      <a:pPr algn="ctr">
                        <a:lnSpc>
                          <a:spcPct val="107000"/>
                        </a:lnSpc>
                        <a:spcAft>
                          <a:spcPts val="0"/>
                        </a:spcAft>
                      </a:pPr>
                      <a:r>
                        <a:rPr lang="es-CO" sz="1000" dirty="0" smtClean="0">
                          <a:solidFill>
                            <a:schemeClr val="tx1"/>
                          </a:solidFill>
                          <a:effectLst/>
                          <a:latin typeface="+mn-lt"/>
                          <a:ea typeface="+mn-ea"/>
                          <a:cs typeface="+mn-cs"/>
                        </a:rPr>
                        <a:t>HALLAZGOS</a:t>
                      </a:r>
                      <a:r>
                        <a:rPr lang="es-CO" sz="1000" baseline="0" dirty="0" smtClean="0">
                          <a:solidFill>
                            <a:schemeClr val="tx1"/>
                          </a:solidFill>
                          <a:effectLst/>
                          <a:latin typeface="+mn-lt"/>
                          <a:ea typeface="+mn-ea"/>
                          <a:cs typeface="+mn-cs"/>
                        </a:rPr>
                        <a:t> INVESTIGACIONES FACULTAD DE CIENCIAS EAC AUDITORIA 2018-8</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1901780">
                <a:tc>
                  <a:txBody>
                    <a:bodyPr/>
                    <a:lstStyle/>
                    <a:p>
                      <a:pPr algn="just" fontAlgn="ctr"/>
                      <a:endParaRPr lang="es-CO" sz="800" b="0" i="0" u="none" strike="noStrike" dirty="0" smtClean="0">
                        <a:solidFill>
                          <a:schemeClr val="tx1"/>
                        </a:solidFill>
                        <a:effectLst/>
                        <a:latin typeface="Calibri" panose="020F0502020204030204" pitchFamily="34" charset="0"/>
                      </a:endParaRPr>
                    </a:p>
                    <a:p>
                      <a:pPr algn="just" fontAlgn="ctr"/>
                      <a:r>
                        <a:rPr lang="es-CO" sz="800" b="0" i="0" u="none" strike="noStrike" dirty="0" smtClean="0">
                          <a:solidFill>
                            <a:schemeClr val="tx1"/>
                          </a:solidFill>
                          <a:effectLst/>
                          <a:latin typeface="Calibri" panose="020F0502020204030204" pitchFamily="34" charset="0"/>
                        </a:rPr>
                        <a:t>NC1</a:t>
                      </a:r>
                      <a:r>
                        <a:rPr lang="es-CO" sz="800" b="0" i="0" u="none" strike="noStrike" dirty="0">
                          <a:solidFill>
                            <a:schemeClr val="tx1"/>
                          </a:solidFill>
                          <a:effectLst/>
                          <a:latin typeface="Calibri" panose="020F0502020204030204" pitchFamily="34" charset="0"/>
                        </a:rPr>
                        <a:t>:  Se evidencia que a la fecha se tienen docentes que conocen muy poco el manejo del CVLAC en la plataforma de COLCIENCIAS, ya que se observó que en el centro de investigación hubo productos de investigación que no se tuvieron en cuenta en la última medición, lo que no permitió que los grupos de investigación tuvieran una mejor clasificación, </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Es necesario que los docentes suban sus productos a la plataforma de ORCID debido que ésta brinda visibilidad internacional de los mismos y contribuye al aumento de las citaciones de los </a:t>
                      </a:r>
                      <a:r>
                        <a:rPr lang="es-CO" sz="800" b="0" i="0" u="none" strike="noStrike" dirty="0" smtClean="0">
                          <a:solidFill>
                            <a:schemeClr val="tx1"/>
                          </a:solidFill>
                          <a:effectLst/>
                          <a:latin typeface="Calibri" panose="020F0502020204030204" pitchFamily="34" charset="0"/>
                        </a:rPr>
                        <a:t>índices </a:t>
                      </a:r>
                      <a:r>
                        <a:rPr lang="es-CO" sz="800" b="0" i="0" u="none" strike="noStrike" dirty="0">
                          <a:solidFill>
                            <a:schemeClr val="tx1"/>
                          </a:solidFill>
                          <a:effectLst/>
                          <a:latin typeface="Calibri" panose="020F0502020204030204" pitchFamily="34" charset="0"/>
                        </a:rPr>
                        <a:t>H.</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No se evidencia </a:t>
                      </a:r>
                      <a:r>
                        <a:rPr lang="es-CO" sz="800" b="0" i="0" u="none" strike="noStrike" dirty="0" smtClean="0">
                          <a:solidFill>
                            <a:schemeClr val="tx1"/>
                          </a:solidFill>
                          <a:effectLst/>
                          <a:latin typeface="Calibri" panose="020F0502020204030204" pitchFamily="34" charset="0"/>
                        </a:rPr>
                        <a:t>en </a:t>
                      </a:r>
                      <a:r>
                        <a:rPr lang="es-CO" sz="800" b="0" i="0" u="none" strike="noStrike" dirty="0">
                          <a:solidFill>
                            <a:schemeClr val="tx1"/>
                          </a:solidFill>
                          <a:effectLst/>
                          <a:latin typeface="Calibri" panose="020F0502020204030204" pitchFamily="34" charset="0"/>
                        </a:rPr>
                        <a:t>el centro de investigaciones el apoyo para </a:t>
                      </a:r>
                      <a:r>
                        <a:rPr lang="es-CO" sz="800" b="0" i="0" u="none" strike="noStrike" dirty="0" smtClean="0">
                          <a:solidFill>
                            <a:schemeClr val="tx1"/>
                          </a:solidFill>
                          <a:effectLst/>
                          <a:latin typeface="Calibri" panose="020F0502020204030204" pitchFamily="34" charset="0"/>
                        </a:rPr>
                        <a:t>jóvenes </a:t>
                      </a:r>
                      <a:r>
                        <a:rPr lang="es-CO" sz="800" b="0" i="0" u="none" strike="noStrike" dirty="0">
                          <a:solidFill>
                            <a:schemeClr val="tx1"/>
                          </a:solidFill>
                          <a:effectLst/>
                          <a:latin typeface="Calibri" panose="020F0502020204030204" pitchFamily="34" charset="0"/>
                        </a:rPr>
                        <a:t>investigadores</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
                      </a:r>
                      <a:br>
                        <a:rPr lang="es-CO" sz="800" b="0" i="0" u="none" strike="noStrike" dirty="0">
                          <a:solidFill>
                            <a:schemeClr val="tx1"/>
                          </a:solidFill>
                          <a:effectLst/>
                          <a:latin typeface="Calibri" panose="020F0502020204030204" pitchFamily="34" charset="0"/>
                        </a:rPr>
                      </a:br>
                      <a:r>
                        <a:rPr lang="es-CO" sz="800" b="0" i="0" u="none" strike="noStrike" dirty="0">
                          <a:solidFill>
                            <a:schemeClr val="tx1"/>
                          </a:solidFill>
                          <a:effectLst/>
                          <a:latin typeface="Calibri" panose="020F0502020204030204" pitchFamily="34" charset="0"/>
                        </a:rPr>
                        <a:t>Se observa disminución de la opción de trabajo de grado asesorado, donde la Directora de centro explica que se debe a que ellos prefieren escoger otras opciones de grado que las consideran más sencillas, lo que genera que estas otras opciones no tributen a fortalecer la formación de recurso humano en los grupos de investigación</a:t>
                      </a:r>
                      <a:r>
                        <a:rPr lang="es-CO" sz="800" b="0" i="0" u="none" strike="noStrike" dirty="0" smtClean="0">
                          <a:solidFill>
                            <a:schemeClr val="tx1"/>
                          </a:solidFill>
                          <a:effectLst/>
                          <a:latin typeface="Calibri" panose="020F0502020204030204" pitchFamily="34" charset="0"/>
                        </a:rPr>
                        <a:t>.</a:t>
                      </a:r>
                      <a:endParaRPr lang="es-CO" sz="8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800" b="0" i="0" u="none" strike="noStrike" kern="1200" dirty="0" smtClean="0">
                          <a:solidFill>
                            <a:schemeClr val="tx1"/>
                          </a:solidFill>
                          <a:effectLst/>
                          <a:latin typeface="Calibri" panose="020F0502020204030204" pitchFamily="34" charset="0"/>
                          <a:ea typeface="+mn-ea"/>
                          <a:cs typeface="+mn-cs"/>
                        </a:rPr>
                        <a:t>1. Asesorar a los docentes investigadores en subir correctamente  los productos a la </a:t>
                      </a:r>
                      <a:r>
                        <a:rPr lang="es-CO" sz="800" b="0" i="0" u="none" strike="noStrike" kern="1200" dirty="0" err="1" smtClean="0">
                          <a:solidFill>
                            <a:schemeClr val="tx1"/>
                          </a:solidFill>
                          <a:effectLst/>
                          <a:latin typeface="Calibri" panose="020F0502020204030204" pitchFamily="34" charset="0"/>
                          <a:ea typeface="+mn-ea"/>
                          <a:cs typeface="+mn-cs"/>
                        </a:rPr>
                        <a:t>plaforma</a:t>
                      </a:r>
                      <a:r>
                        <a:rPr lang="es-CO" sz="800" b="0" i="0" u="none" strike="noStrike" kern="1200" dirty="0" smtClean="0">
                          <a:solidFill>
                            <a:schemeClr val="tx1"/>
                          </a:solidFill>
                          <a:effectLst/>
                          <a:latin typeface="Calibri" panose="020F0502020204030204" pitchFamily="34" charset="0"/>
                          <a:ea typeface="+mn-ea"/>
                          <a:cs typeface="+mn-cs"/>
                        </a:rPr>
                        <a:t> de COLCIENCIAS para mejorar la clasificación de los grupos e investigadores en la próxima convocatoria.</a:t>
                      </a:r>
                    </a:p>
                    <a:p>
                      <a:pPr algn="just">
                        <a:lnSpc>
                          <a:spcPct val="107000"/>
                        </a:lnSpc>
                        <a:spcAft>
                          <a:spcPts val="800"/>
                        </a:spcAft>
                      </a:pPr>
                      <a:r>
                        <a:rPr lang="es-CO" sz="800" b="0" i="0" u="none" strike="noStrike" kern="1200" dirty="0" smtClean="0">
                          <a:solidFill>
                            <a:schemeClr val="tx1"/>
                          </a:solidFill>
                          <a:effectLst/>
                          <a:latin typeface="Calibri" panose="020F0502020204030204" pitchFamily="34" charset="0"/>
                          <a:ea typeface="+mn-ea"/>
                          <a:cs typeface="+mn-cs"/>
                        </a:rPr>
                        <a:t>2. Realizar reunión de verificación de creación de usuario ORCID para validar los productos de investigación</a:t>
                      </a:r>
                    </a:p>
                    <a:p>
                      <a:pPr algn="just">
                        <a:lnSpc>
                          <a:spcPct val="107000"/>
                        </a:lnSpc>
                        <a:spcAft>
                          <a:spcPts val="800"/>
                        </a:spcAft>
                      </a:pPr>
                      <a:r>
                        <a:rPr lang="es-CO" sz="800" b="0" i="0" u="none" strike="noStrike" kern="1200" dirty="0" smtClean="0">
                          <a:solidFill>
                            <a:schemeClr val="tx1"/>
                          </a:solidFill>
                          <a:effectLst/>
                          <a:latin typeface="Calibri" panose="020F0502020204030204" pitchFamily="34" charset="0"/>
                          <a:ea typeface="+mn-ea"/>
                          <a:cs typeface="+mn-cs"/>
                        </a:rPr>
                        <a:t>3. Para la próxima convocatoria de COLCIENCIAS recordar a los docentes investigadores la importancia de su gestión para la postulación de los estudiantes a Jóvenes Investigadores</a:t>
                      </a:r>
                    </a:p>
                    <a:p>
                      <a:pPr algn="just">
                        <a:lnSpc>
                          <a:spcPct val="107000"/>
                        </a:lnSpc>
                        <a:spcAft>
                          <a:spcPts val="800"/>
                        </a:spcAft>
                      </a:pPr>
                      <a:r>
                        <a:rPr lang="es-CO" sz="800" b="0" i="0" u="none" strike="noStrike" kern="1200" dirty="0" smtClean="0">
                          <a:solidFill>
                            <a:schemeClr val="tx1"/>
                          </a:solidFill>
                          <a:effectLst/>
                          <a:latin typeface="Calibri" panose="020F0502020204030204" pitchFamily="34" charset="0"/>
                          <a:ea typeface="+mn-ea"/>
                          <a:cs typeface="+mn-cs"/>
                        </a:rPr>
                        <a:t>4. En la reunión que se programará en octubre se explicará a los docentes investigadores la importancia de estimular a los estudiantes que presenten proyectos de investigación asesorados para el cumplimiento de la formación del recurso humano que exige COLCIENCIAS para la medición de grupos e investigadores. </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Cerradas: </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Se verificó listados de asistencia de las reuniones de capacitación para registrar correctamente en la plataforma. </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Se verificó la creación ORCID para cada docente investigador de la facultad. </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 la fecha no se ha realizado una nueva convocatoria por parte de Colciencias para verificar si los egresados de la facultad de Ciencias Económicas se presentaron </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 Se verifica con listado de asistentes de los docentes y temas de la reunión en cuanto a invitar a los estudiantes a participar en proyectos de investigación</a:t>
                      </a:r>
                    </a:p>
                    <a:p>
                      <a:pPr algn="just">
                        <a:lnSpc>
                          <a:spcPct val="107000"/>
                        </a:lnSpc>
                        <a:spcAft>
                          <a:spcPts val="800"/>
                        </a:spcAft>
                      </a:pPr>
                      <a:endParaRPr lang="es-CO" sz="1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1268067">
                <a:tc>
                  <a:txBody>
                    <a:bodyPr/>
                    <a:lstStyle/>
                    <a:p>
                      <a:pPr algn="just" fontAlgn="ctr"/>
                      <a:r>
                        <a:rPr lang="es-CO" sz="1000" b="0" i="0" u="none" strike="noStrike" dirty="0">
                          <a:solidFill>
                            <a:schemeClr val="tx1"/>
                          </a:solidFill>
                          <a:effectLst/>
                          <a:latin typeface="Calibri" panose="020F0502020204030204" pitchFamily="34" charset="0"/>
                        </a:rPr>
                        <a:t>NC2:  En el momento de la auditoria no fue posible verificar el envío de información por parte de los docentes investigadores que tienen semilleros . Se cuenta con 6 semilleros, se cuenta con uno de ellos con los formatos correctos. Para el seguimiento se piden informes semestrales y no trimestrales como se encuentra en el procedimiento estándar de </a:t>
                      </a:r>
                      <a:r>
                        <a:rPr lang="es-CO" sz="1000" b="0" i="0" u="none" strike="noStrike" dirty="0" smtClean="0">
                          <a:solidFill>
                            <a:schemeClr val="tx1"/>
                          </a:solidFill>
                          <a:effectLst/>
                          <a:latin typeface="Calibri" panose="020F0502020204030204" pitchFamily="34" charset="0"/>
                        </a:rPr>
                        <a:t>semilleros </a:t>
                      </a:r>
                      <a:r>
                        <a:rPr lang="es-CO" sz="1000" b="0" i="0" u="none" strike="noStrike" dirty="0">
                          <a:solidFill>
                            <a:schemeClr val="tx1"/>
                          </a:solidFill>
                          <a:effectLst/>
                          <a:latin typeface="Calibri" panose="020F0502020204030204" pitchFamily="34" charset="0"/>
                        </a:rPr>
                        <a:t>versión 2 del 6 de Junio de 2018, se envió solo un informe para el 2017 2, allí se solicitan productos, actividades y otros. Son 3 grupos de investigación, se presenta el formato de creación de los grupos, se presenta un plan estratégicos. Se socializa a través de la página, informes de calidad. Se han enviado correos para formalizar estos procesos. No se cuenta información de algunos grupos no se tiene el </a:t>
                      </a:r>
                      <a:r>
                        <a:rPr lang="es-CO" sz="1000" b="0" i="0" u="none" strike="noStrike" dirty="0" err="1" smtClean="0">
                          <a:solidFill>
                            <a:schemeClr val="tx1"/>
                          </a:solidFill>
                          <a:effectLst/>
                          <a:latin typeface="Calibri" panose="020F0502020204030204" pitchFamily="34" charset="0"/>
                        </a:rPr>
                        <a:t>Gruplac</a:t>
                      </a:r>
                      <a:r>
                        <a:rPr lang="es-CO" sz="1000" b="0" i="0" u="none" strike="noStrike" dirty="0">
                          <a:solidFill>
                            <a:schemeClr val="tx1"/>
                          </a:solidFill>
                          <a:effectLst/>
                          <a:latin typeface="Calibri" panose="020F0502020204030204" pitchFamily="34" charset="0"/>
                        </a:rPr>
                        <a:t>. Lo que incumple el numeral 8.1 Planificación y control operacional.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Enviar correo desde el Sistema de Gestión de calidad a la Dirección de centro para que ésta a su vez, socialice con los Docentes investigadores del cumplimiento en la utilización de la documentación estándar establecida por el SGC.</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Solicitar previo a la auditoría la información requerida a los líderes de semilleros</a:t>
                      </a:r>
                    </a:p>
                    <a:p>
                      <a:pPr algn="just">
                        <a:lnSpc>
                          <a:spcPct val="107000"/>
                        </a:lnSpc>
                        <a:spcAft>
                          <a:spcPts val="800"/>
                        </a:spcAft>
                      </a:pP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Cerradas: </a:t>
                      </a:r>
                      <a:endPar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Si se verifica a través del envío de correo para enviar los formatos establecidos por SGC</a:t>
                      </a:r>
                    </a:p>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Se verificó que las carpetas incluyeran toda la información en la auditoria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36590"/>
                  </a:ext>
                </a:extLst>
              </a:tr>
              <a:tr h="685730">
                <a:tc>
                  <a:txBody>
                    <a:bodyPr/>
                    <a:lstStyle/>
                    <a:p>
                      <a:pPr algn="just" fontAlgn="ctr"/>
                      <a:r>
                        <a:rPr lang="es-CO" sz="1000" b="0" i="0" u="none" strike="noStrike" dirty="0">
                          <a:solidFill>
                            <a:schemeClr val="tx1"/>
                          </a:solidFill>
                          <a:effectLst/>
                          <a:latin typeface="Calibri" panose="020F0502020204030204" pitchFamily="34" charset="0"/>
                        </a:rPr>
                        <a:t>NC3:  La Directora del centro de investigaciones, al momento de solicitarle información de los grupos de investigación, solo contaba con la contraseña del grupo GRICFAS, lo que no permitió evidencia la demás información. Los otros dos están categorizados en C, muestra la copia de la nómina aprobada por C.D.  y se evidenció que no aparecen las horas destinadas a investigación. lo que incumple el numeral 8.2.3 Revisión de los requisitos para los productos y servicios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Enviar correo a los líderes de grupo solicitando la clave con el fin de que la Dirección de centro pueda hacer seguimiento y control de los productos que se enlazan con los docentes investigadores en CVLAC</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a:t>
                      </a:r>
                      <a:r>
                        <a:rPr lang="es-CO"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 </a:t>
                      </a: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verificó el envío del correo para que cada docente presentara el </a:t>
                      </a:r>
                      <a:r>
                        <a:rPr lang="es-CO" sz="1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CVLac</a:t>
                      </a: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actualizado al Director de Centro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0169390"/>
                  </a:ext>
                </a:extLst>
              </a:tr>
            </a:tbl>
          </a:graphicData>
        </a:graphic>
      </p:graphicFrame>
      <p:sp>
        <p:nvSpPr>
          <p:cNvPr id="3" name="Rectangle 2"/>
          <p:cNvSpPr txBox="1">
            <a:spLocks noChangeArrowheads="1"/>
          </p:cNvSpPr>
          <p:nvPr/>
        </p:nvSpPr>
        <p:spPr>
          <a:xfrm>
            <a:off x="1358865" y="-137106"/>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1514667974"/>
              </p:ext>
            </p:extLst>
          </p:nvPr>
        </p:nvGraphicFramePr>
        <p:xfrm>
          <a:off x="708840" y="382187"/>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64678363"/>
              </p:ext>
            </p:extLst>
          </p:nvPr>
        </p:nvGraphicFramePr>
        <p:xfrm>
          <a:off x="116541" y="1405829"/>
          <a:ext cx="11923059" cy="5754248"/>
        </p:xfrm>
        <a:graphic>
          <a:graphicData uri="http://schemas.openxmlformats.org/drawingml/2006/table">
            <a:tbl>
              <a:tblPr firstRow="1" firstCol="1" bandRow="1">
                <a:tableStyleId>{5C22544A-7EE6-4342-B048-85BDC9FD1C3A}</a:tableStyleId>
              </a:tblPr>
              <a:tblGrid>
                <a:gridCol w="5002306">
                  <a:extLst>
                    <a:ext uri="{9D8B030D-6E8A-4147-A177-3AD203B41FA5}">
                      <a16:colId xmlns:a16="http://schemas.microsoft.com/office/drawing/2014/main" val="3529620441"/>
                    </a:ext>
                  </a:extLst>
                </a:gridCol>
                <a:gridCol w="2710196">
                  <a:extLst>
                    <a:ext uri="{9D8B030D-6E8A-4147-A177-3AD203B41FA5}">
                      <a16:colId xmlns:a16="http://schemas.microsoft.com/office/drawing/2014/main" val="2723494346"/>
                    </a:ext>
                  </a:extLst>
                </a:gridCol>
                <a:gridCol w="4210557">
                  <a:extLst>
                    <a:ext uri="{9D8B030D-6E8A-4147-A177-3AD203B41FA5}">
                      <a16:colId xmlns:a16="http://schemas.microsoft.com/office/drawing/2014/main" val="504107030"/>
                    </a:ext>
                  </a:extLst>
                </a:gridCol>
              </a:tblGrid>
              <a:tr h="237850">
                <a:tc>
                  <a:txBody>
                    <a:bodyPr/>
                    <a:lstStyle/>
                    <a:p>
                      <a:pPr algn="ctr">
                        <a:lnSpc>
                          <a:spcPct val="107000"/>
                        </a:lnSpc>
                        <a:spcAft>
                          <a:spcPts val="0"/>
                        </a:spcAft>
                      </a:pPr>
                      <a:r>
                        <a:rPr lang="es-CO" sz="1000" dirty="0" smtClean="0">
                          <a:solidFill>
                            <a:schemeClr val="tx1"/>
                          </a:solidFill>
                          <a:effectLst/>
                          <a:latin typeface="+mn-lt"/>
                          <a:ea typeface="+mn-ea"/>
                          <a:cs typeface="+mn-cs"/>
                        </a:rPr>
                        <a:t>HALLAZGOS</a:t>
                      </a:r>
                      <a:r>
                        <a:rPr lang="es-CO" sz="1000" baseline="0" dirty="0" smtClean="0">
                          <a:solidFill>
                            <a:schemeClr val="tx1"/>
                          </a:solidFill>
                          <a:effectLst/>
                          <a:latin typeface="+mn-lt"/>
                          <a:ea typeface="+mn-ea"/>
                          <a:cs typeface="+mn-cs"/>
                        </a:rPr>
                        <a:t>  INVESTIGACIONES FACULTAD DE DERECHO AUDITORIA 2018</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673229">
                <a:tc>
                  <a:txBody>
                    <a:bodyPr/>
                    <a:lstStyle/>
                    <a:p>
                      <a:pPr algn="just" fontAlgn="ctr"/>
                      <a:r>
                        <a:rPr lang="es-CO" sz="1100" b="0" i="0" u="none" strike="noStrike" dirty="0" smtClean="0">
                          <a:solidFill>
                            <a:schemeClr val="tx1"/>
                          </a:solidFill>
                          <a:effectLst/>
                          <a:latin typeface="Calibri" panose="020F0502020204030204" pitchFamily="34" charset="0"/>
                        </a:rPr>
                        <a:t>OBS1: (FACULTAD DERECHO) Se debe mejorar la comunicación entre la dirección del centro de investigaciones saliente con la entrante sobre el plan anual de trabajo (PAT) 2018 del Centro de investigaciones </a:t>
                      </a:r>
                      <a:r>
                        <a:rPr lang="es-CO" sz="1100" b="0" i="0" u="none" strike="noStrike" dirty="0" err="1" smtClean="0">
                          <a:solidFill>
                            <a:schemeClr val="tx1"/>
                          </a:solidFill>
                          <a:effectLst/>
                          <a:latin typeface="Calibri" panose="020F0502020204030204" pitchFamily="34" charset="0"/>
                        </a:rPr>
                        <a:t>sociojurídicas</a:t>
                      </a:r>
                      <a:r>
                        <a:rPr lang="es-CO" sz="1100" b="0" i="0" u="none" strike="noStrike" dirty="0" smtClean="0">
                          <a:solidFill>
                            <a:schemeClr val="tx1"/>
                          </a:solidFill>
                          <a:effectLst/>
                          <a:latin typeface="Calibri" panose="020F0502020204030204" pitchFamily="34" charset="0"/>
                        </a:rPr>
                        <a:t>, ya que se evidencia el PAT e informe del mismo de todos los centros de investigación en forma consolidada sobre los proyectos 11 y 12 </a:t>
                      </a:r>
                      <a:endParaRPr lang="es-CO"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0" i="0" u="none" strike="noStrike" kern="1200" dirty="0" smtClean="0">
                          <a:solidFill>
                            <a:schemeClr val="tx1"/>
                          </a:solidFill>
                          <a:effectLst/>
                          <a:latin typeface="Calibri" panose="020F0502020204030204" pitchFamily="34" charset="0"/>
                          <a:ea typeface="+mn-ea"/>
                          <a:cs typeface="+mn-cs"/>
                        </a:rPr>
                        <a:t>Solicitar en presupuesto la información  presupuestal de los proyectos 11 y 12 </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2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a:t>
                      </a:r>
                      <a:r>
                        <a:rPr lang="es-CO"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s-CO" sz="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solicitó en presupuesto la información  presupuestal de los proyectos 11 y 12 </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195860">
                <a:tc>
                  <a:txBody>
                    <a:bodyPr/>
                    <a:lstStyle/>
                    <a:p>
                      <a:pPr algn="ctr">
                        <a:lnSpc>
                          <a:spcPct val="107000"/>
                        </a:lnSpc>
                        <a:spcAft>
                          <a:spcPts val="0"/>
                        </a:spcAft>
                      </a:pPr>
                      <a:r>
                        <a:rPr lang="es-CO" sz="1000" dirty="0" smtClean="0">
                          <a:solidFill>
                            <a:schemeClr val="tx1"/>
                          </a:solidFill>
                          <a:effectLst/>
                          <a:latin typeface="+mn-lt"/>
                          <a:ea typeface="+mn-ea"/>
                          <a:cs typeface="+mn-cs"/>
                        </a:rPr>
                        <a:t>HALLAZGOS</a:t>
                      </a:r>
                      <a:r>
                        <a:rPr lang="es-CO" sz="1000" baseline="0" dirty="0" smtClean="0">
                          <a:solidFill>
                            <a:schemeClr val="tx1"/>
                          </a:solidFill>
                          <a:effectLst/>
                          <a:latin typeface="+mn-lt"/>
                          <a:ea typeface="+mn-ea"/>
                          <a:cs typeface="+mn-cs"/>
                        </a:rPr>
                        <a:t>  INVESTIGACIONES FACULTAD DE INGENIERÍAS AUDITORIA 2018</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36590"/>
                  </a:ext>
                </a:extLst>
              </a:tr>
              <a:tr h="1553318">
                <a:tc>
                  <a:txBody>
                    <a:bodyPr/>
                    <a:lstStyle/>
                    <a:p>
                      <a:pPr marL="0" algn="just" defTabSz="914400" rtl="0" eaLnBrk="1" fontAlgn="ctr" latinLnBrk="0" hangingPunct="1">
                        <a:lnSpc>
                          <a:spcPct val="107000"/>
                        </a:lnSpc>
                        <a:spcAft>
                          <a:spcPts val="800"/>
                        </a:spcAft>
                      </a:pPr>
                      <a:r>
                        <a:rPr lang="es-CO" sz="105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NC1:  Al verificar el subproceso de Gestión de la Investigación, se evidencio que no se han implementado el Formato Informe de Avances y/o Finalización de los Proyectos de Investigación  y la Herramienta de Seguimiento de Proyectos de Investigación; incumpliendo con los numerales 8.5.1 Control de la producción y de la Provisión del Servicio y 8.5.2 Identificación y Trazabilidad de la norma ISO 9001:2015.</a:t>
                      </a:r>
                      <a:endParaRPr lang="es-CO" sz="105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Implementar todos los formatos estándar establecidos por el SGC,  y enviarlos a los docentes investigadores lo pertinente.  </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 </a:t>
                      </a: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tienen implementados todos los formatos estándar establecidos por el SGC, se les envió a todos los docentes investigadores lo pertinente.  </a:t>
                      </a:r>
                    </a:p>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elabora  la  inscripción del proyecto en el formato establecido en el SGC, de igual forma los avances y/o finalización de los proyectos de investigación.   Se verificó con proyectos aleatorios. Adicional se están armando carpetas debidamente diligenciadas y firmadas en forma digital</a:t>
                      </a:r>
                    </a:p>
                    <a:p>
                      <a:pPr marL="0" algn="just" defTabSz="914400" rtl="0" eaLnBrk="1" latinLnBrk="0" hangingPunct="1">
                        <a:lnSpc>
                          <a:spcPct val="107000"/>
                        </a:lnSpc>
                        <a:spcAft>
                          <a:spcPts val="800"/>
                        </a:spcAft>
                      </a:pPr>
                      <a:endParaRPr lang="es-CO" sz="12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0169390"/>
                  </a:ext>
                </a:extLst>
              </a:tr>
              <a:tr h="1161786">
                <a:tc>
                  <a:txBody>
                    <a:bodyPr/>
                    <a:lstStyle/>
                    <a:p>
                      <a:pPr marL="0" algn="just" defTabSz="914400" rtl="0" eaLnBrk="1" fontAlgn="ctr" latinLnBrk="0" hangingPunct="1">
                        <a:lnSpc>
                          <a:spcPct val="107000"/>
                        </a:lnSpc>
                        <a:spcAft>
                          <a:spcPts val="800"/>
                        </a:spcAft>
                      </a:pPr>
                      <a:r>
                        <a:rPr lang="es-CO" sz="105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OBS1. Mejorar la organización del archivo de investigación ya que  se encuentran en diferentes carpetas lo que dificulta encontrar la información con facilidad. (Numeral 7.5.3 Control de la información documentada de la norma ISO9001:2015)</a:t>
                      </a:r>
                    </a:p>
                    <a:p>
                      <a:pPr marL="0" algn="just" defTabSz="914400" rtl="0" eaLnBrk="1" fontAlgn="ctr" latinLnBrk="0" hangingPunct="1">
                        <a:lnSpc>
                          <a:spcPct val="107000"/>
                        </a:lnSpc>
                        <a:spcAft>
                          <a:spcPts val="800"/>
                        </a:spcAft>
                      </a:pPr>
                      <a:endParaRPr lang="es-CO" sz="105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algn="just" defTabSz="914400" rtl="0" eaLnBrk="1" fontAlgn="ctr" latinLnBrk="0" hangingPunct="1">
                        <a:lnSpc>
                          <a:spcPct val="107000"/>
                        </a:lnSpc>
                        <a:spcAft>
                          <a:spcPts val="800"/>
                        </a:spcAft>
                      </a:pPr>
                      <a:r>
                        <a:rPr lang="es-CO" sz="105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OBS2. Garantizar que no se impriman los  procedimientos para evitar consulta de documentación obsoleta, ellos los debe ubicar en la intranet. (Numeral 7.5.3 Control de la información documentada de la norma ISO9001:2015)</a:t>
                      </a:r>
                      <a:endParaRPr lang="es-CO" sz="105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Solicitar previo a la auditoría la información requerida a los líderes de semilleros</a:t>
                      </a:r>
                    </a:p>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Siempre hacer uso de la documentación a través de la intranet nacional</a:t>
                      </a:r>
                      <a:endParaRPr lang="es-CO" sz="12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 </a:t>
                      </a: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actualizó el archivo físico organizándolo según los requisitos, adicionalmente se tiene archivo digital con los documentos debidamente diligenciados y firmados.  El líder se compromete a tener previo a las auditorias la información de los líderes de los semilleros para el manejo de la información</a:t>
                      </a:r>
                    </a:p>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 se imprimen procedimientos.  Cada procedimiento lo revisa través de la intranet nacional.  Lo maneja de forma ágil y eficaz</a:t>
                      </a:r>
                      <a:endParaRPr lang="es-CO" sz="12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3160975"/>
                  </a:ext>
                </a:extLst>
              </a:tr>
              <a:tr h="823306">
                <a:tc>
                  <a:txBody>
                    <a:bodyPr/>
                    <a:lstStyle/>
                    <a:p>
                      <a:pPr marL="0" algn="just" defTabSz="914400" rtl="0" eaLnBrk="1" fontAlgn="ctr" latinLnBrk="0" hangingPunct="1">
                        <a:lnSpc>
                          <a:spcPct val="107000"/>
                        </a:lnSpc>
                        <a:spcAft>
                          <a:spcPts val="800"/>
                        </a:spcAft>
                      </a:pPr>
                      <a:r>
                        <a:rPr lang="es-CO" sz="105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OBS3. En el proceso de Investigación no se evidencia un plan  o cronograma de capacitación o formación  para los docentes investigadores, aclarando que se realizan capacitaciones donde se adquieren las competencias necesarias para la prestación del Servicio documentado en el Plan Anual de Trabajo (PAT) del PIDI y otras en el PAT de la escuela de formación docente.(Numeral 8.1 Planificación y control operacional de la norma ISO9001:2015)</a:t>
                      </a:r>
                      <a:endParaRPr lang="es-CO" sz="105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Elaborar un cronograma de capacitación para los centros de investigación</a:t>
                      </a:r>
                      <a:endParaRPr lang="es-CO" sz="12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200" b="1"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 </a:t>
                      </a:r>
                      <a:r>
                        <a:rPr lang="es-CO" sz="12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implementó cronograma de actividades de capacitación para docentes tanto del segundo semestre del año 2018 como para el primer semestre 2018</a:t>
                      </a:r>
                      <a:endParaRPr lang="es-CO" sz="12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801156"/>
                  </a:ext>
                </a:extLst>
              </a:tr>
            </a:tbl>
          </a:graphicData>
        </a:graphic>
      </p:graphicFrame>
      <p:sp>
        <p:nvSpPr>
          <p:cNvPr id="3" name="Rectangle 2"/>
          <p:cNvSpPr txBox="1">
            <a:spLocks noChangeArrowheads="1"/>
          </p:cNvSpPr>
          <p:nvPr/>
        </p:nvSpPr>
        <p:spPr>
          <a:xfrm>
            <a:off x="1358865" y="-137106"/>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nvPr>
        </p:nvGraphicFramePr>
        <p:xfrm>
          <a:off x="708840" y="382187"/>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100%</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455676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GESTIÓN DEL RIESGO</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1667739221"/>
              </p:ext>
            </p:extLst>
          </p:nvPr>
        </p:nvGraphicFramePr>
        <p:xfrm>
          <a:off x="349511" y="2407755"/>
          <a:ext cx="10171804" cy="4091342"/>
        </p:xfrm>
        <a:graphic>
          <a:graphicData uri="http://schemas.openxmlformats.org/drawingml/2006/table">
            <a:tbl>
              <a:tblPr/>
              <a:tblGrid>
                <a:gridCol w="1999242">
                  <a:extLst>
                    <a:ext uri="{9D8B030D-6E8A-4147-A177-3AD203B41FA5}">
                      <a16:colId xmlns:a16="http://schemas.microsoft.com/office/drawing/2014/main" val="20000"/>
                    </a:ext>
                  </a:extLst>
                </a:gridCol>
                <a:gridCol w="3950061">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93872">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3927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18106">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907514">
                <a:tc rowSpan="3">
                  <a:txBody>
                    <a:bodyPr/>
                    <a:lstStyle/>
                    <a:p>
                      <a:pPr algn="just" fontAlgn="ctr"/>
                      <a:r>
                        <a:rPr lang="es-CO" sz="1100" b="1" i="0" u="none" strike="noStrike" kern="1200" dirty="0" smtClean="0">
                          <a:solidFill>
                            <a:srgbClr val="000000"/>
                          </a:solidFill>
                          <a:latin typeface="Arial"/>
                          <a:ea typeface="+mn-ea"/>
                          <a:cs typeface="+mn-cs"/>
                        </a:rPr>
                        <a:t>RIESGO DE CUMPLIMIENTO: No categorización o Perdida de categorización de los Grupos de Investigación </a:t>
                      </a: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Capacitación en el modelo medición de los Grupos de Investigación, desarrollo Tecnológico o de Innovación y de reconocido de investigadores del Sistema Nacional de Ciencia, Tecnología e Innovación , 2017.</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Cerradas: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Acciones adelantadas para mejorar el proceso y grupos de investigación: Definición de líneas de investigación, Plan de trabajo por grupo de investigación. Convocatoria interna nacional y seccional de cohesión y cooperación de grupos. Modelo de medición de grupos de investigación - Colciencias.</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369">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Gestión de los </a:t>
                      </a:r>
                      <a:r>
                        <a:rPr lang="es-CO" sz="1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Cvlac</a:t>
                      </a:r>
                      <a:r>
                        <a:rPr lang="es-C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 </a:t>
                      </a:r>
                      <a:r>
                        <a:rPr lang="es-CO" sz="1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Gruplac</a:t>
                      </a:r>
                      <a:r>
                        <a:rPr lang="es-C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 la plataforma</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Cerradas:</a:t>
                      </a:r>
                      <a:r>
                        <a:rPr lang="es-CO"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Capacitación en Simulación del indicador de grupo de acuerdo a la producción de la ventana de observación por cada grupo de investigación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96520">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C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Capacitaciones a los docentes investigadores en las normas internacionales de publicación</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O"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Cerradas: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Capacitaciones: Taller de manuscritos científicos, , Estrategia editorial nacional, Taller Ciencia 2.0, estrategia de búsqueda y recuperación de la información en investigación. Escuela de Formación Docente, Open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Journal</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Systems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OJS –</a:t>
                      </a:r>
                      <a:b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Publicaciones segundo semestre: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Economic</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Optimization</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Upstream</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Opertations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Sugracane</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Supply</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Chain</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Revista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Computers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Electronics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Agriculture</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Q1 SCOPUS – TRUEGUE </a:t>
                      </a:r>
                      <a:b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Use Of Gis In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Modeling</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Threats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By</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Mass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Removal</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Processes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Using</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Heuristic</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Methods</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Revista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Miscellanea</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s-CO" sz="1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Geographica</a:t>
                      </a:r>
                      <a:r>
                        <a:rPr lang="es-CO"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ISSN 0867-6046  Q3 SCOPUS – GICIVIL </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707397889"/>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smtClean="0">
                          <a:latin typeface="Arial"/>
                        </a:rPr>
                        <a:t>OPORTUNIDADES</a:t>
                      </a:r>
                      <a:r>
                        <a:rPr lang="es-ES" sz="1000" b="1" i="0" u="none" strike="noStrike" baseline="0" dirty="0" smtClean="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4</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smtClean="0">
                          <a:solidFill>
                            <a:srgbClr val="000000"/>
                          </a:solidFill>
                          <a:effectLst/>
                          <a:latin typeface="Arial"/>
                        </a:rPr>
                        <a:t>2</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100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a:t>
                      </a:r>
                      <a:r>
                        <a:rPr kumimoji="0" lang="es-ES" sz="2000" b="0" i="0" u="none" strike="noStrike" cap="none" normalizeH="0" baseline="0" dirty="0" smtClean="0">
                          <a:ln>
                            <a:noFill/>
                          </a:ln>
                          <a:solidFill>
                            <a:schemeClr val="tx1"/>
                          </a:solidFill>
                          <a:effectLst/>
                          <a:latin typeface="Arial" charset="0"/>
                          <a:ea typeface="MS PGothic" pitchFamily="34" charset="-128"/>
                        </a:rPr>
                        <a:t>identificaron 2 riesgos de cumplimiento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4 oportunidades de mejora las cuales se encuentran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FF00"/>
                </a:solidFill>
              </a:rPr>
              <a:t>GESTIÓN DEL RIESGO</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807503743"/>
              </p:ext>
            </p:extLst>
          </p:nvPr>
        </p:nvGraphicFramePr>
        <p:xfrm>
          <a:off x="349511" y="2407755"/>
          <a:ext cx="10171804" cy="3808730"/>
        </p:xfrm>
        <a:graphic>
          <a:graphicData uri="http://schemas.openxmlformats.org/drawingml/2006/table">
            <a:tbl>
              <a:tblPr/>
              <a:tblGrid>
                <a:gridCol w="1999242">
                  <a:extLst>
                    <a:ext uri="{9D8B030D-6E8A-4147-A177-3AD203B41FA5}">
                      <a16:colId xmlns:a16="http://schemas.microsoft.com/office/drawing/2014/main" val="20000"/>
                    </a:ext>
                  </a:extLst>
                </a:gridCol>
                <a:gridCol w="3950061">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93872">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3927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18106">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907514">
                <a:tc>
                  <a:txBody>
                    <a:bodyPr/>
                    <a:lstStyle/>
                    <a:p>
                      <a:pPr algn="just" fontAlgn="ctr"/>
                      <a:r>
                        <a:rPr lang="es-CO" sz="1100" b="1" i="0" u="none" strike="noStrike" kern="1200" dirty="0" smtClean="0">
                          <a:solidFill>
                            <a:srgbClr val="000000"/>
                          </a:solidFill>
                          <a:latin typeface="Arial"/>
                          <a:ea typeface="+mn-ea"/>
                          <a:cs typeface="+mn-cs"/>
                        </a:rPr>
                        <a:t>RIESGO DE CUMPLIMIENTO: Incumplimiento del Plan de acción y de ejecución de proyectos internos Investigación.</a:t>
                      </a: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Dar las directrices a los docentes investigadores, para que se  tenga en cuenta para hacer seguimiento a lo proyectos (internos y externos) y actividades de investigación. </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En el PIDI esta establecido la capacitación a docentes y se genera actividades complementa agregando  </a:t>
                      </a:r>
                      <a:r>
                        <a:rPr lang="es-CO" sz="1100" dirty="0" err="1" smtClean="0">
                          <a:effectLst/>
                          <a:latin typeface="Calibri" panose="020F0502020204030204" pitchFamily="34" charset="0"/>
                          <a:ea typeface="Calibri" panose="020F0502020204030204" pitchFamily="34" charset="0"/>
                          <a:cs typeface="Times New Roman" panose="02020603050405020304" pitchFamily="18" charset="0"/>
                        </a:rPr>
                        <a:t>reacionadas</a:t>
                      </a: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 con la capacitación a docentes</a:t>
                      </a:r>
                    </a:p>
                    <a:p>
                      <a:pPr algn="just">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Se implementa el formato de avances, seguimiento y finalización de los proyectos de investigación tanto internos como externos. </a:t>
                      </a:r>
                    </a:p>
                    <a:p>
                      <a:pPr algn="just">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Se presentan informe  gerenciales con el fin de mitigar los riesgo. </a:t>
                      </a:r>
                    </a:p>
                    <a:p>
                      <a:pPr algn="just">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Se hace seguimiento al plan de acción y realizan  informes para la auditoria y consejos</a:t>
                      </a:r>
                    </a:p>
                    <a:p>
                      <a:pPr algn="just">
                        <a:lnSpc>
                          <a:spcPct val="107000"/>
                        </a:lnSpc>
                        <a:spcAft>
                          <a:spcPts val="800"/>
                        </a:spcAft>
                      </a:pPr>
                      <a:endParaRPr lang="es-CO"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1640404364"/>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smtClean="0">
                          <a:latin typeface="Arial"/>
                        </a:rPr>
                        <a:t>OPORTUNIDADES</a:t>
                      </a:r>
                      <a:r>
                        <a:rPr lang="es-ES" sz="1000" b="1" i="0" u="none" strike="noStrike" baseline="0" dirty="0" smtClean="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4</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smtClean="0">
                          <a:solidFill>
                            <a:srgbClr val="000000"/>
                          </a:solidFill>
                          <a:effectLst/>
                          <a:latin typeface="Arial"/>
                        </a:rPr>
                        <a:t>2</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100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a:t>
                      </a:r>
                      <a:r>
                        <a:rPr kumimoji="0" lang="es-ES" sz="2000" b="0" i="0" u="none" strike="noStrike" cap="none" normalizeH="0" baseline="0" dirty="0" smtClean="0">
                          <a:ln>
                            <a:noFill/>
                          </a:ln>
                          <a:solidFill>
                            <a:schemeClr val="tx1"/>
                          </a:solidFill>
                          <a:effectLst/>
                          <a:latin typeface="Arial" charset="0"/>
                          <a:ea typeface="MS PGothic" pitchFamily="34" charset="-128"/>
                        </a:rPr>
                        <a:t>identificaron  riesgos de cumplimiento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4 oportunidades de mejora las cuales se encuentran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3648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732746421"/>
              </p:ext>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smtClean="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25</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43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493835348"/>
              </p:ext>
            </p:extLst>
          </p:nvPr>
        </p:nvGraphicFramePr>
        <p:xfrm>
          <a:off x="423344" y="1224989"/>
          <a:ext cx="9886068" cy="4307296"/>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408896">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82131">
                <a:tc gridSpan="3">
                  <a:txBody>
                    <a:bodyPr/>
                    <a:lstStyle/>
                    <a:p>
                      <a:pPr algn="ctr">
                        <a:lnSpc>
                          <a:spcPct val="107000"/>
                        </a:lnSpc>
                        <a:spcAft>
                          <a:spcPts val="800"/>
                        </a:spcAft>
                      </a:pPr>
                      <a:r>
                        <a:rPr lang="es-CO" sz="1600" b="1" dirty="0" smtClean="0">
                          <a:solidFill>
                            <a:srgbClr val="FF0000"/>
                          </a:solidFill>
                          <a:effectLst/>
                        </a:rPr>
                        <a:t>DIRECCIÓN SECCIONAL DE INVESTIGACIONES</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951530">
                <a:tc>
                  <a:txBody>
                    <a:bodyPr/>
                    <a:lstStyle/>
                    <a:p>
                      <a:pPr algn="ctr">
                        <a:lnSpc>
                          <a:spcPct val="107000"/>
                        </a:lnSpc>
                        <a:spcAft>
                          <a:spcPts val="800"/>
                        </a:spcAft>
                      </a:pPr>
                      <a:r>
                        <a:rPr lang="es-CO" sz="1100" dirty="0">
                          <a:effectLst/>
                        </a:rPr>
                        <a:t>1</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Gestionar la creación del comité de ética.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dirty="0">
                          <a:effectLst/>
                          <a:latin typeface="Arial" panose="020B0604020202020204" pitchFamily="34" charset="0"/>
                        </a:rPr>
                        <a:t>Cerrada</a:t>
                      </a:r>
                      <a:r>
                        <a:rPr lang="es-CO" sz="1200" b="0" i="0" u="none" strike="noStrike" dirty="0">
                          <a:effectLst/>
                          <a:latin typeface="Arial" panose="020B0604020202020204" pitchFamily="34" charset="0"/>
                        </a:rPr>
                        <a:t>: Se convocó y conformó el comité de ética y se trabaja en el proceso y procedimiento de las mejores practicas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851419">
                <a:tc>
                  <a:txBody>
                    <a:bodyPr/>
                    <a:lstStyle/>
                    <a:p>
                      <a:pPr algn="ctr">
                        <a:lnSpc>
                          <a:spcPct val="107000"/>
                        </a:lnSpc>
                        <a:spcAft>
                          <a:spcPts val="800"/>
                        </a:spcAft>
                      </a:pPr>
                      <a:r>
                        <a:rPr lang="es-CO" sz="1100" dirty="0">
                          <a:effectLst/>
                        </a:rPr>
                        <a:t>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Gestionar y puesta en marcha del Comité Editorial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kern="1200" dirty="0">
                          <a:solidFill>
                            <a:schemeClr val="dk1"/>
                          </a:solidFill>
                          <a:effectLst/>
                          <a:latin typeface="Arial" panose="020B0604020202020204" pitchFamily="34" charset="0"/>
                          <a:ea typeface="+mn-ea"/>
                          <a:cs typeface="+mn-cs"/>
                        </a:rPr>
                        <a:t>Cerrada: </a:t>
                      </a:r>
                      <a:r>
                        <a:rPr lang="es-CO" sz="1200" b="0" i="0" u="none" strike="noStrike" dirty="0">
                          <a:effectLst/>
                          <a:latin typeface="Arial" panose="020B0604020202020204" pitchFamily="34" charset="0"/>
                        </a:rPr>
                        <a:t>Se instaló el comité editorial teniendo como referente un documento de política que se encuentra en ajuste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r h="856660">
                <a:tc>
                  <a:txBody>
                    <a:bodyPr/>
                    <a:lstStyle/>
                    <a:p>
                      <a:pPr algn="ctr">
                        <a:lnSpc>
                          <a:spcPct val="107000"/>
                        </a:lnSpc>
                        <a:spcAft>
                          <a:spcPts val="800"/>
                        </a:spcAft>
                      </a:pPr>
                      <a:r>
                        <a:rPr lang="es-CO" sz="1100" dirty="0">
                          <a:effectLst/>
                        </a:rPr>
                        <a:t>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Desarrollar y publicar  el portafolio de servicios de  investigación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kern="1200" dirty="0">
                          <a:solidFill>
                            <a:srgbClr val="FF0000"/>
                          </a:solidFill>
                          <a:effectLst/>
                          <a:latin typeface="Arial" panose="020B0604020202020204" pitchFamily="34" charset="0"/>
                          <a:ea typeface="+mn-ea"/>
                          <a:cs typeface="+mn-cs"/>
                        </a:rPr>
                        <a:t>En proceso: </a:t>
                      </a:r>
                      <a:r>
                        <a:rPr lang="es-CO" sz="1200" b="0" i="0" u="none" strike="noStrike" dirty="0">
                          <a:effectLst/>
                          <a:latin typeface="Arial" panose="020B0604020202020204" pitchFamily="34" charset="0"/>
                        </a:rPr>
                        <a:t>Esta acción se encuentra en un avance del 80% y se espera terminarla en el primer semestre de 2019.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1557576"/>
                  </a:ext>
                </a:extLst>
              </a:tr>
              <a:tr h="856660">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Sensibilizar al equipo de trabajo investigador sobre los avances y retos en el proceso de investigación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kern="1200" dirty="0">
                          <a:solidFill>
                            <a:schemeClr val="dk1"/>
                          </a:solidFill>
                          <a:effectLst/>
                          <a:latin typeface="Arial" panose="020B0604020202020204" pitchFamily="34" charset="0"/>
                          <a:ea typeface="+mn-ea"/>
                          <a:cs typeface="+mn-cs"/>
                        </a:rPr>
                        <a:t>Cerrada</a:t>
                      </a:r>
                      <a:r>
                        <a:rPr lang="es-CO" sz="1200" b="0" i="0" u="none" strike="noStrike" dirty="0">
                          <a:effectLst/>
                          <a:latin typeface="Arial" panose="020B0604020202020204" pitchFamily="34" charset="0"/>
                        </a:rPr>
                        <a:t>: Se están realizando reuniones y capacitaciones con el grupo de docentes investigadores para los avances y la categorización de los grupos en Colciencias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918841"/>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589863562"/>
              </p:ext>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smtClean="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25</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43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904301962"/>
              </p:ext>
            </p:extLst>
          </p:nvPr>
        </p:nvGraphicFramePr>
        <p:xfrm>
          <a:off x="423344" y="1682189"/>
          <a:ext cx="9886068" cy="3958497"/>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281082">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461990">
                <a:tc gridSpan="3">
                  <a:txBody>
                    <a:bodyPr/>
                    <a:lstStyle/>
                    <a:p>
                      <a:pPr algn="ctr">
                        <a:lnSpc>
                          <a:spcPct val="107000"/>
                        </a:lnSpc>
                        <a:spcAft>
                          <a:spcPts val="800"/>
                        </a:spcAft>
                      </a:pPr>
                      <a:r>
                        <a:rPr lang="es-CO" sz="1600" b="1" dirty="0" smtClean="0">
                          <a:solidFill>
                            <a:srgbClr val="FF0000"/>
                          </a:solidFill>
                          <a:effectLst/>
                        </a:rPr>
                        <a:t>CENTRO DE INVESTIGACIONES FACULTAD DE INGENIERÍAS</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1150385">
                <a:tc>
                  <a:txBody>
                    <a:bodyPr/>
                    <a:lstStyle/>
                    <a:p>
                      <a:pPr algn="ctr">
                        <a:lnSpc>
                          <a:spcPct val="107000"/>
                        </a:lnSpc>
                        <a:spcAft>
                          <a:spcPts val="800"/>
                        </a:spcAft>
                      </a:pPr>
                      <a:r>
                        <a:rPr lang="es-CO" sz="1100" dirty="0">
                          <a:effectLst/>
                        </a:rPr>
                        <a:t>1</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Mejorar la infraestructura física y tecnológica de los laboratorios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400" b="1" i="0" u="none" strike="noStrike" kern="1200" dirty="0">
                          <a:solidFill>
                            <a:srgbClr val="FF0000"/>
                          </a:solidFill>
                          <a:effectLst/>
                          <a:latin typeface="Arial" panose="020B0604020202020204" pitchFamily="34" charset="0"/>
                          <a:ea typeface="+mn-ea"/>
                          <a:cs typeface="+mn-cs"/>
                        </a:rPr>
                        <a:t>En Proceso</a:t>
                      </a:r>
                      <a:r>
                        <a:rPr lang="es-CO" sz="1400" b="0" i="0" u="none" strike="noStrike" kern="1200" dirty="0">
                          <a:solidFill>
                            <a:schemeClr val="dk1"/>
                          </a:solidFill>
                          <a:effectLst/>
                          <a:latin typeface="Arial" panose="020B0604020202020204" pitchFamily="34" charset="0"/>
                          <a:ea typeface="+mn-ea"/>
                          <a:cs typeface="+mn-cs"/>
                        </a:rPr>
                        <a:t>: Sobre la infraestructura física y tecnológica de laboratorios, está en construcción un edificio para laboratorios, se proyecta la entrega del mismo para el año 2019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1029352">
                <a:tc>
                  <a:txBody>
                    <a:bodyPr/>
                    <a:lstStyle/>
                    <a:p>
                      <a:pPr algn="ctr">
                        <a:lnSpc>
                          <a:spcPct val="107000"/>
                        </a:lnSpc>
                        <a:spcAft>
                          <a:spcPts val="800"/>
                        </a:spcAft>
                      </a:pPr>
                      <a:r>
                        <a:rPr lang="es-CO" sz="1100" dirty="0">
                          <a:effectLst/>
                        </a:rPr>
                        <a:t>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Sensibilizar y motivar a los docentes investigadores en el envío de artículos a revistas ISI-SCOPUS.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400" b="1" i="0" u="none" strike="noStrike" kern="1200" dirty="0">
                          <a:solidFill>
                            <a:schemeClr val="dk1"/>
                          </a:solidFill>
                          <a:effectLst/>
                          <a:latin typeface="Arial" panose="020B0604020202020204" pitchFamily="34" charset="0"/>
                          <a:ea typeface="+mn-ea"/>
                          <a:cs typeface="+mn-cs"/>
                        </a:rPr>
                        <a:t>Cerrada: </a:t>
                      </a:r>
                      <a:r>
                        <a:rPr lang="es-CO" sz="1400" b="0" i="0" u="none" strike="noStrike" kern="1200" dirty="0">
                          <a:solidFill>
                            <a:schemeClr val="dk1"/>
                          </a:solidFill>
                          <a:effectLst/>
                          <a:latin typeface="Arial" panose="020B0604020202020204" pitchFamily="34" charset="0"/>
                          <a:ea typeface="+mn-ea"/>
                          <a:cs typeface="+mn-cs"/>
                        </a:rPr>
                        <a:t>Se creó el acuerdo 04 de 2017 (reglamento a inventivo a la producción investigativa, se entregaron estímulos monetarios a productos científicos, reconocimiento especial a docentes y grupos de investigación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r h="1035688">
                <a:tc>
                  <a:txBody>
                    <a:bodyPr/>
                    <a:lstStyle/>
                    <a:p>
                      <a:pPr algn="ctr">
                        <a:lnSpc>
                          <a:spcPct val="107000"/>
                        </a:lnSpc>
                        <a:spcAft>
                          <a:spcPts val="800"/>
                        </a:spcAft>
                      </a:pPr>
                      <a:r>
                        <a:rPr lang="es-CO" sz="1100" dirty="0">
                          <a:effectLst/>
                        </a:rPr>
                        <a:t>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Fomentar la participación de estudiantes en las actividades de los semilleros:  Búsqueda en Bases de datos y participación en encuentros de semilleros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fontAlgn="ctr" latinLnBrk="0" hangingPunct="1"/>
                      <a:r>
                        <a:rPr lang="es-CO" sz="1400" b="1" i="0" u="none" strike="noStrike" kern="1200" dirty="0">
                          <a:solidFill>
                            <a:schemeClr val="dk1"/>
                          </a:solidFill>
                          <a:effectLst/>
                          <a:latin typeface="Arial" panose="020B0604020202020204" pitchFamily="34" charset="0"/>
                          <a:ea typeface="+mn-ea"/>
                          <a:cs typeface="+mn-cs"/>
                        </a:rPr>
                        <a:t>Cerrada:  </a:t>
                      </a:r>
                      <a:r>
                        <a:rPr lang="es-CO" sz="1400" b="0" i="0" u="none" strike="noStrike" kern="1200" dirty="0">
                          <a:solidFill>
                            <a:schemeClr val="dk1"/>
                          </a:solidFill>
                          <a:effectLst/>
                          <a:latin typeface="Arial" panose="020B0604020202020204" pitchFamily="34" charset="0"/>
                          <a:ea typeface="+mn-ea"/>
                          <a:cs typeface="+mn-cs"/>
                        </a:rPr>
                        <a:t>Se realizó el Encuentro de la Red Regional Semilleros de Investigación – RREDSI – Octubre 26 y 27 de 2018 (49 universidades participantes) y más de 300 estudiantes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1557576"/>
                  </a:ext>
                </a:extLst>
              </a:tr>
            </a:tbl>
          </a:graphicData>
        </a:graphic>
      </p:graphicFrame>
    </p:spTree>
    <p:extLst>
      <p:ext uri="{BB962C8B-B14F-4D97-AF65-F5344CB8AC3E}">
        <p14:creationId xmlns:p14="http://schemas.microsoft.com/office/powerpoint/2010/main" val="1247391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smtClean="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25</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43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757495235"/>
              </p:ext>
            </p:extLst>
          </p:nvPr>
        </p:nvGraphicFramePr>
        <p:xfrm>
          <a:off x="423344" y="1682189"/>
          <a:ext cx="9886068" cy="3992470"/>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4799464">
                  <a:extLst>
                    <a:ext uri="{9D8B030D-6E8A-4147-A177-3AD203B41FA5}">
                      <a16:colId xmlns:a16="http://schemas.microsoft.com/office/drawing/2014/main" val="221856804"/>
                    </a:ext>
                  </a:extLst>
                </a:gridCol>
                <a:gridCol w="4580965">
                  <a:extLst>
                    <a:ext uri="{9D8B030D-6E8A-4147-A177-3AD203B41FA5}">
                      <a16:colId xmlns:a16="http://schemas.microsoft.com/office/drawing/2014/main" val="273829498"/>
                    </a:ext>
                  </a:extLst>
                </a:gridCol>
              </a:tblGrid>
              <a:tr h="373174">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613355">
                <a:tc gridSpan="3">
                  <a:txBody>
                    <a:bodyPr/>
                    <a:lstStyle/>
                    <a:p>
                      <a:pPr algn="ctr">
                        <a:lnSpc>
                          <a:spcPct val="107000"/>
                        </a:lnSpc>
                        <a:spcAft>
                          <a:spcPts val="800"/>
                        </a:spcAft>
                      </a:pPr>
                      <a:r>
                        <a:rPr lang="es-CO" sz="1600" b="1" dirty="0" smtClean="0">
                          <a:solidFill>
                            <a:srgbClr val="FF0000"/>
                          </a:solidFill>
                          <a:effectLst/>
                        </a:rPr>
                        <a:t>CENTRO DE INVESTIGACIONES  FACULTAD DE CIENCIAS ECONÓMICAS, ADMINISTRATIVAS Y CONTABLES</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1639336">
                <a:tc>
                  <a:txBody>
                    <a:bodyPr/>
                    <a:lstStyle/>
                    <a:p>
                      <a:pPr algn="ctr">
                        <a:lnSpc>
                          <a:spcPct val="107000"/>
                        </a:lnSpc>
                        <a:spcAft>
                          <a:spcPts val="800"/>
                        </a:spcAft>
                      </a:pPr>
                      <a:r>
                        <a:rPr lang="es-CO" sz="1100" dirty="0">
                          <a:effectLst/>
                        </a:rPr>
                        <a:t>1</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Suprimir la sustentación de los trabajos de grado en los programas de especialización ya que el acuerdo  03 del 10 de noviembre de 2009  en el capitulo V.  artículo 14 no es requisito la sustentación para optar al título de especialista.  Aprobado por el Consejo Académico de posgrados (Acta No. 2 del 8 de marzo de 2018) según solicitud del Centro de investigaciones de la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dirty="0">
                          <a:effectLst/>
                          <a:latin typeface="Arial" panose="020B0604020202020204" pitchFamily="34" charset="0"/>
                        </a:rPr>
                        <a:t>Cerrada</a:t>
                      </a:r>
                      <a:r>
                        <a:rPr lang="es-CO" sz="1400" b="0" i="0" u="none" strike="noStrike" dirty="0">
                          <a:effectLst/>
                          <a:latin typeface="Arial" panose="020B0604020202020204" pitchFamily="34" charset="0"/>
                        </a:rPr>
                        <a:t>: Se verifica a través de oficio SAS 057-18 y Acta N°. 2 del Comité de Unida Académica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1366605">
                <a:tc>
                  <a:txBody>
                    <a:bodyPr/>
                    <a:lstStyle/>
                    <a:p>
                      <a:pPr algn="ctr">
                        <a:lnSpc>
                          <a:spcPct val="107000"/>
                        </a:lnSpc>
                        <a:spcAft>
                          <a:spcPts val="800"/>
                        </a:spcAft>
                      </a:pPr>
                      <a:r>
                        <a:rPr lang="es-CO" sz="1100" dirty="0">
                          <a:effectLst/>
                        </a:rPr>
                        <a:t>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Avanzar en los requisitos y producción científica tipo Colciencias para reclasificar los grupos de investigación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1" i="0" u="none" strike="noStrike" dirty="0">
                          <a:effectLst/>
                          <a:latin typeface="Arial" panose="020B0604020202020204" pitchFamily="34" charset="0"/>
                        </a:rPr>
                        <a:t>Cerrada: </a:t>
                      </a:r>
                      <a:r>
                        <a:rPr lang="es-CO" sz="1400" b="0" i="0" u="none" strike="noStrike" dirty="0">
                          <a:effectLst/>
                          <a:latin typeface="Arial" panose="020B0604020202020204" pitchFamily="34" charset="0"/>
                        </a:rPr>
                        <a:t>Se verifica a través de la revisión de los </a:t>
                      </a:r>
                      <a:r>
                        <a:rPr lang="es-CO" sz="1400" b="0" i="0" u="none" strike="noStrike" dirty="0" err="1">
                          <a:effectLst/>
                          <a:latin typeface="Arial" panose="020B0604020202020204" pitchFamily="34" charset="0"/>
                        </a:rPr>
                        <a:t>GrupLac</a:t>
                      </a:r>
                      <a:r>
                        <a:rPr lang="es-CO" sz="1400" b="0" i="0" u="none" strike="noStrike" dirty="0">
                          <a:effectLst/>
                          <a:latin typeface="Arial" panose="020B0604020202020204" pitchFamily="34" charset="0"/>
                        </a:rPr>
                        <a:t> de cada uno de los grupos de investigación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bl>
          </a:graphicData>
        </a:graphic>
      </p:graphicFrame>
    </p:spTree>
    <p:extLst>
      <p:ext uri="{BB962C8B-B14F-4D97-AF65-F5344CB8AC3E}">
        <p14:creationId xmlns:p14="http://schemas.microsoft.com/office/powerpoint/2010/main" val="169904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smtClean="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25</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43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073795414"/>
              </p:ext>
            </p:extLst>
          </p:nvPr>
        </p:nvGraphicFramePr>
        <p:xfrm>
          <a:off x="423344" y="1224989"/>
          <a:ext cx="9886068" cy="4643546"/>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408896">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82131">
                <a:tc gridSpan="3">
                  <a:txBody>
                    <a:bodyPr/>
                    <a:lstStyle/>
                    <a:p>
                      <a:pPr algn="ctr">
                        <a:lnSpc>
                          <a:spcPct val="107000"/>
                        </a:lnSpc>
                        <a:spcAft>
                          <a:spcPts val="800"/>
                        </a:spcAft>
                      </a:pPr>
                      <a:r>
                        <a:rPr lang="es-CO" sz="1600" b="1" dirty="0" smtClean="0">
                          <a:solidFill>
                            <a:srgbClr val="FF0000"/>
                          </a:solidFill>
                          <a:effectLst/>
                        </a:rPr>
                        <a:t>CENTRO DE INVESTIGACIONES SOCIOJURÍDICAS</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951530">
                <a:tc>
                  <a:txBody>
                    <a:bodyPr/>
                    <a:lstStyle/>
                    <a:p>
                      <a:pPr algn="ctr">
                        <a:lnSpc>
                          <a:spcPct val="107000"/>
                        </a:lnSpc>
                        <a:spcAft>
                          <a:spcPts val="800"/>
                        </a:spcAft>
                      </a:pPr>
                      <a:r>
                        <a:rPr lang="es-CO" sz="1100" dirty="0">
                          <a:effectLst/>
                        </a:rPr>
                        <a:t>1</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Fortalecer grupo de investigación de la Facultad (Programa Derecho y trabajo social)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1" i="0" u="none" strike="noStrike" kern="1200" dirty="0">
                          <a:solidFill>
                            <a:schemeClr val="dk1"/>
                          </a:solidFill>
                          <a:effectLst/>
                          <a:latin typeface="Arial" panose="020B0604020202020204" pitchFamily="34" charset="0"/>
                          <a:ea typeface="+mn-ea"/>
                          <a:cs typeface="+mn-cs"/>
                        </a:rPr>
                        <a:t>Cerrado:  </a:t>
                      </a:r>
                      <a:r>
                        <a:rPr lang="es-CO" sz="1050" b="0" i="0" u="none" strike="noStrike" kern="1200" dirty="0">
                          <a:solidFill>
                            <a:schemeClr val="dk1"/>
                          </a:solidFill>
                          <a:effectLst/>
                          <a:latin typeface="Arial" panose="020B0604020202020204" pitchFamily="34" charset="0"/>
                          <a:ea typeface="+mn-ea"/>
                          <a:cs typeface="+mn-cs"/>
                        </a:rPr>
                        <a:t>Se unifica el grupo de investigación entre trabajo social y derecho  que se lleva desde 2013-al 2015, se tienen 4 grupos, dos reconocidos y uno sin reconocer. Un solo grupo de investigación con tres líneas que agrupa a trabajo social y derecho.  Esto dio como resultado que en 2017 se pasara de categoría C a B.  Quedó aprobado por Comité de Investigaciones, Consejo de Investigaciones, finalmente se aprobó presentado por Facultad un solo grupo, de lo anterior se aplica la integralidad, interdisciplinariedad de la investigación.  Esas acciones se han ido fortaleciendo, además se recibió un incentivo  donde se presentará otro proyecto, ya se formuló y quedó reservado el presupuesto para el otro año.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851419">
                <a:tc>
                  <a:txBody>
                    <a:bodyPr/>
                    <a:lstStyle/>
                    <a:p>
                      <a:pPr algn="ctr">
                        <a:lnSpc>
                          <a:spcPct val="107000"/>
                        </a:lnSpc>
                        <a:spcAft>
                          <a:spcPts val="800"/>
                        </a:spcAft>
                      </a:pPr>
                      <a:r>
                        <a:rPr lang="es-CO" sz="1100" dirty="0">
                          <a:effectLst/>
                        </a:rPr>
                        <a:t>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Incrementar la </a:t>
                      </a:r>
                      <a:r>
                        <a:rPr lang="es-CO" sz="1100" b="0" i="0" u="none" strike="noStrike" dirty="0" smtClean="0">
                          <a:effectLst/>
                          <a:latin typeface="Arial" panose="020B0604020202020204" pitchFamily="34" charset="0"/>
                        </a:rPr>
                        <a:t>producción </a:t>
                      </a:r>
                      <a:r>
                        <a:rPr lang="es-CO" sz="1100" b="0" i="0" u="none" strike="noStrike" dirty="0">
                          <a:effectLst/>
                          <a:latin typeface="Arial" panose="020B0604020202020204" pitchFamily="34" charset="0"/>
                        </a:rPr>
                        <a:t>investigativa en tipología Colciencias.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1" i="0" u="none" strike="noStrike" kern="1200" dirty="0">
                          <a:solidFill>
                            <a:schemeClr val="dk1"/>
                          </a:solidFill>
                          <a:effectLst/>
                          <a:latin typeface="Arial" panose="020B0604020202020204" pitchFamily="34" charset="0"/>
                          <a:ea typeface="+mn-ea"/>
                          <a:cs typeface="+mn-cs"/>
                        </a:rPr>
                        <a:t>Cerrado:  </a:t>
                      </a:r>
                      <a:r>
                        <a:rPr lang="es-CO" sz="1050" b="0" i="0" u="none" strike="noStrike" kern="1200" dirty="0">
                          <a:solidFill>
                            <a:schemeClr val="dk1"/>
                          </a:solidFill>
                          <a:effectLst/>
                          <a:latin typeface="Arial" panose="020B0604020202020204" pitchFamily="34" charset="0"/>
                          <a:ea typeface="+mn-ea"/>
                          <a:cs typeface="+mn-cs"/>
                        </a:rPr>
                        <a:t>Se avanzó en la consolidación del grupo de investigación con la organización del líder del grupo y el mejoramiento de la actualización de datos a nivel de plataformas CVLAC y GRUPLAC.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r h="856660">
                <a:tc>
                  <a:txBody>
                    <a:bodyPr/>
                    <a:lstStyle/>
                    <a:p>
                      <a:pPr algn="ctr">
                        <a:lnSpc>
                          <a:spcPct val="107000"/>
                        </a:lnSpc>
                        <a:spcAft>
                          <a:spcPts val="800"/>
                        </a:spcAft>
                      </a:pPr>
                      <a:r>
                        <a:rPr lang="es-CO" sz="1100" dirty="0">
                          <a:effectLst/>
                        </a:rPr>
                        <a:t>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Formular proyectos de investigación con impacto local, regional y nacional en las áreas específicas de las líneas de investigación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1" i="0" u="none" strike="noStrike" kern="1200" dirty="0">
                          <a:solidFill>
                            <a:schemeClr val="dk1"/>
                          </a:solidFill>
                          <a:effectLst/>
                          <a:latin typeface="Arial" panose="020B0604020202020204" pitchFamily="34" charset="0"/>
                          <a:ea typeface="+mn-ea"/>
                          <a:cs typeface="+mn-cs"/>
                        </a:rPr>
                        <a:t>Cerrado</a:t>
                      </a:r>
                      <a:r>
                        <a:rPr lang="es-CO" sz="1050" b="0" i="0" u="none" strike="noStrike" kern="1200" dirty="0">
                          <a:solidFill>
                            <a:schemeClr val="dk1"/>
                          </a:solidFill>
                          <a:effectLst/>
                          <a:latin typeface="Arial" panose="020B0604020202020204" pitchFamily="34" charset="0"/>
                          <a:ea typeface="+mn-ea"/>
                          <a:cs typeface="+mn-cs"/>
                        </a:rPr>
                        <a:t>: Se generó motivación para la presentación de proyectos </a:t>
                      </a:r>
                      <a:r>
                        <a:rPr lang="es-CO" sz="1050" b="0" i="0" u="none" strike="noStrike" kern="1200" dirty="0" smtClean="0">
                          <a:solidFill>
                            <a:schemeClr val="dk1"/>
                          </a:solidFill>
                          <a:effectLst/>
                          <a:latin typeface="Arial" panose="020B0604020202020204" pitchFamily="34" charset="0"/>
                          <a:ea typeface="+mn-ea"/>
                          <a:cs typeface="+mn-cs"/>
                        </a:rPr>
                        <a:t>interinstitucionales </a:t>
                      </a:r>
                      <a:r>
                        <a:rPr lang="es-CO" sz="1050" b="0" i="0" u="none" strike="noStrike" kern="1200" dirty="0">
                          <a:solidFill>
                            <a:schemeClr val="dk1"/>
                          </a:solidFill>
                          <a:effectLst/>
                          <a:latin typeface="Arial" panose="020B0604020202020204" pitchFamily="34" charset="0"/>
                          <a:ea typeface="+mn-ea"/>
                          <a:cs typeface="+mn-cs"/>
                        </a:rPr>
                        <a:t>a nivel de otras seccionales, por convenios y por trabajo en redes académicas.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1557576"/>
                  </a:ext>
                </a:extLst>
              </a:tr>
              <a:tr h="856660">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Fomentar las publicaciones de resultados de investigación y con características de indexación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1" i="0" u="none" strike="noStrike" kern="1200" dirty="0">
                          <a:solidFill>
                            <a:schemeClr val="dk1"/>
                          </a:solidFill>
                          <a:effectLst/>
                          <a:latin typeface="Arial" panose="020B0604020202020204" pitchFamily="34" charset="0"/>
                          <a:ea typeface="+mn-ea"/>
                          <a:cs typeface="+mn-cs"/>
                        </a:rPr>
                        <a:t>Cerrado</a:t>
                      </a:r>
                      <a:r>
                        <a:rPr lang="es-CO" sz="1050" b="0" i="0" u="none" strike="noStrike" kern="1200" dirty="0">
                          <a:solidFill>
                            <a:schemeClr val="dk1"/>
                          </a:solidFill>
                          <a:effectLst/>
                          <a:latin typeface="Arial" panose="020B0604020202020204" pitchFamily="34" charset="0"/>
                          <a:ea typeface="+mn-ea"/>
                          <a:cs typeface="+mn-cs"/>
                        </a:rPr>
                        <a:t>: Se </a:t>
                      </a:r>
                      <a:r>
                        <a:rPr lang="es-CO" sz="1050" b="0" i="0" u="none" strike="noStrike" kern="1200" dirty="0" smtClean="0">
                          <a:solidFill>
                            <a:schemeClr val="dk1"/>
                          </a:solidFill>
                          <a:effectLst/>
                          <a:latin typeface="Arial" panose="020B0604020202020204" pitchFamily="34" charset="0"/>
                          <a:ea typeface="+mn-ea"/>
                          <a:cs typeface="+mn-cs"/>
                        </a:rPr>
                        <a:t>realizaron </a:t>
                      </a:r>
                      <a:r>
                        <a:rPr lang="es-CO" sz="1050" b="0" i="0" u="none" strike="noStrike" kern="1200" dirty="0">
                          <a:solidFill>
                            <a:schemeClr val="dk1"/>
                          </a:solidFill>
                          <a:effectLst/>
                          <a:latin typeface="Arial" panose="020B0604020202020204" pitchFamily="34" charset="0"/>
                          <a:ea typeface="+mn-ea"/>
                          <a:cs typeface="+mn-cs"/>
                        </a:rPr>
                        <a:t>publicaciones a nivel de </a:t>
                      </a:r>
                      <a:r>
                        <a:rPr lang="es-CO" sz="1050" b="0" i="0" u="none" strike="noStrike" kern="1200" dirty="0" err="1">
                          <a:solidFill>
                            <a:schemeClr val="dk1"/>
                          </a:solidFill>
                          <a:effectLst/>
                          <a:latin typeface="Arial" panose="020B0604020202020204" pitchFamily="34" charset="0"/>
                          <a:ea typeface="+mn-ea"/>
                          <a:cs typeface="+mn-cs"/>
                        </a:rPr>
                        <a:t>co</a:t>
                      </a:r>
                      <a:r>
                        <a:rPr lang="es-CO" sz="1050" b="0" i="0" u="none" strike="noStrike" kern="1200" dirty="0">
                          <a:solidFill>
                            <a:schemeClr val="dk1"/>
                          </a:solidFill>
                          <a:effectLst/>
                          <a:latin typeface="Arial" panose="020B0604020202020204" pitchFamily="34" charset="0"/>
                          <a:ea typeface="+mn-ea"/>
                          <a:cs typeface="+mn-cs"/>
                        </a:rPr>
                        <a:t>-edición  con Editorial </a:t>
                      </a:r>
                      <a:r>
                        <a:rPr lang="es-CO" sz="1050" b="0" i="0" u="none" strike="noStrike" kern="1200" dirty="0" smtClean="0">
                          <a:solidFill>
                            <a:schemeClr val="dk1"/>
                          </a:solidFill>
                          <a:effectLst/>
                          <a:latin typeface="Arial" panose="020B0604020202020204" pitchFamily="34" charset="0"/>
                          <a:ea typeface="+mn-ea"/>
                          <a:cs typeface="+mn-cs"/>
                        </a:rPr>
                        <a:t>Ibáñez </a:t>
                      </a:r>
                      <a:r>
                        <a:rPr lang="es-CO" sz="1050" b="0" i="0" u="none" strike="noStrike" kern="1200" dirty="0">
                          <a:solidFill>
                            <a:schemeClr val="dk1"/>
                          </a:solidFill>
                          <a:effectLst/>
                          <a:latin typeface="Arial" panose="020B0604020202020204" pitchFamily="34" charset="0"/>
                          <a:ea typeface="+mn-ea"/>
                          <a:cs typeface="+mn-cs"/>
                        </a:rPr>
                        <a:t>y se promovió la publicación a nivel de revistas indexadas.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918841"/>
                  </a:ext>
                </a:extLst>
              </a:tr>
            </a:tbl>
          </a:graphicData>
        </a:graphic>
      </p:graphicFrame>
    </p:spTree>
    <p:extLst>
      <p:ext uri="{BB962C8B-B14F-4D97-AF65-F5344CB8AC3E}">
        <p14:creationId xmlns:p14="http://schemas.microsoft.com/office/powerpoint/2010/main" val="3813381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smtClean="0">
                          <a:solidFill>
                            <a:srgbClr val="000000"/>
                          </a:solidFill>
                          <a:effectLst/>
                          <a:latin typeface="Calibri" panose="020F0502020204030204" pitchFamily="34" charset="0"/>
                        </a:rPr>
                        <a:t>2018</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smtClean="0">
                          <a:solidFill>
                            <a:schemeClr val="dk1"/>
                          </a:solidFill>
                          <a:effectLst/>
                          <a:latin typeface="+mn-lt"/>
                          <a:ea typeface="+mn-ea"/>
                          <a:cs typeface="+mn-cs"/>
                        </a:rPr>
                        <a:t>Total</a:t>
                      </a:r>
                      <a:r>
                        <a:rPr lang="es-CO" sz="1400" b="1" u="none" strike="noStrike" kern="1200" baseline="0" dirty="0" smtClean="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smtClean="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smtClean="0">
                          <a:solidFill>
                            <a:schemeClr val="dk1"/>
                          </a:solidFill>
                          <a:effectLst/>
                          <a:latin typeface="+mn-lt"/>
                        </a:rPr>
                        <a:t>25</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2</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16</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43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31240583"/>
              </p:ext>
            </p:extLst>
          </p:nvPr>
        </p:nvGraphicFramePr>
        <p:xfrm>
          <a:off x="423345" y="1484014"/>
          <a:ext cx="9886068" cy="4559846"/>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6104965">
                  <a:extLst>
                    <a:ext uri="{9D8B030D-6E8A-4147-A177-3AD203B41FA5}">
                      <a16:colId xmlns:a16="http://schemas.microsoft.com/office/drawing/2014/main" val="1096916639"/>
                    </a:ext>
                  </a:extLst>
                </a:gridCol>
              </a:tblGrid>
              <a:tr h="327156">
                <a:tc gridSpan="2">
                  <a:txBody>
                    <a:bodyPr/>
                    <a:lstStyle/>
                    <a:p>
                      <a:pPr algn="ctr">
                        <a:lnSpc>
                          <a:spcPct val="107000"/>
                        </a:lnSpc>
                        <a:spcAft>
                          <a:spcPts val="800"/>
                        </a:spcAft>
                      </a:pPr>
                      <a:r>
                        <a:rPr lang="es-CO" sz="1600" b="1" dirty="0">
                          <a:solidFill>
                            <a:srgbClr val="FF0000"/>
                          </a:solidFill>
                          <a:effectLst/>
                        </a:rPr>
                        <a:t>ACCIONES PENDIENTES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296700"/>
                  </a:ext>
                </a:extLst>
              </a:tr>
              <a:tr h="305742">
                <a:tc gridSpan="3">
                  <a:txBody>
                    <a:bodyPr/>
                    <a:lstStyle/>
                    <a:p>
                      <a:pPr algn="ctr">
                        <a:lnSpc>
                          <a:spcPct val="107000"/>
                        </a:lnSpc>
                        <a:spcAft>
                          <a:spcPts val="800"/>
                        </a:spcAft>
                      </a:pPr>
                      <a:r>
                        <a:rPr lang="es-CO" sz="1600" b="1" dirty="0" smtClean="0">
                          <a:solidFill>
                            <a:srgbClr val="FF0000"/>
                          </a:solidFill>
                          <a:effectLst/>
                        </a:rPr>
                        <a:t>CENTRO DE INVESTIGACIONES FACULTAD DE CIENCIAS DE LA SALUD</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855948">
                <a:tc>
                  <a:txBody>
                    <a:bodyPr/>
                    <a:lstStyle/>
                    <a:p>
                      <a:pPr algn="ctr">
                        <a:lnSpc>
                          <a:spcPct val="107000"/>
                        </a:lnSpc>
                        <a:spcAft>
                          <a:spcPts val="800"/>
                        </a:spcAft>
                      </a:pPr>
                      <a:r>
                        <a:rPr lang="es-CO" sz="1100" dirty="0">
                          <a:effectLst/>
                        </a:rPr>
                        <a:t>1</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Formular proyectos de investigación con las seccionales de Barranquilla, Socorro, Cali  y Bogotá y presentar convocatorias internas y externas con otras Universidades e instituciones.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Cerrado:  Proceso continúo: trabajo permanente entre programas y facultades afines a nuestras áreas de conocimiento en las diferentes seccionales.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681217">
                <a:tc>
                  <a:txBody>
                    <a:bodyPr/>
                    <a:lstStyle/>
                    <a:p>
                      <a:pPr algn="ctr">
                        <a:lnSpc>
                          <a:spcPct val="107000"/>
                        </a:lnSpc>
                        <a:spcAft>
                          <a:spcPts val="800"/>
                        </a:spcAft>
                      </a:pPr>
                      <a:r>
                        <a:rPr lang="es-CO" sz="1100" dirty="0">
                          <a:effectLst/>
                        </a:rPr>
                        <a:t>2</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a:effectLst/>
                          <a:latin typeface="Arial" panose="020B0604020202020204" pitchFamily="34" charset="0"/>
                        </a:rPr>
                        <a:t>Mejorar el nivel de indexación de la Revista Cultura del Cuidado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Cerrado:  Proceso continúo: Alistamiento  convocatoria </a:t>
                      </a:r>
                      <a:r>
                        <a:rPr lang="es-CO" sz="1400" b="0" i="0" u="none" strike="noStrike" dirty="0" err="1">
                          <a:effectLst/>
                          <a:latin typeface="Arial" panose="020B0604020202020204" pitchFamily="34" charset="0"/>
                        </a:rPr>
                        <a:t>Publindex</a:t>
                      </a:r>
                      <a:r>
                        <a:rPr lang="es-CO" sz="1400" b="0" i="0" u="none" strike="noStrike" dirty="0">
                          <a:effectLst/>
                          <a:latin typeface="Arial" panose="020B0604020202020204" pitchFamily="34" charset="0"/>
                        </a:rPr>
                        <a:t> 2018. Información a Lilacs, </a:t>
                      </a:r>
                      <a:r>
                        <a:rPr lang="es-CO" sz="1400" b="0" i="0" u="none" strike="noStrike" dirty="0" err="1">
                          <a:effectLst/>
                          <a:latin typeface="Arial" panose="020B0604020202020204" pitchFamily="34" charset="0"/>
                        </a:rPr>
                        <a:t>Dialnet</a:t>
                      </a:r>
                      <a:r>
                        <a:rPr lang="es-CO" sz="1400" b="0" i="0" u="none" strike="noStrike" dirty="0">
                          <a:effectLst/>
                          <a:latin typeface="Arial" panose="020B0604020202020204" pitchFamily="34" charset="0"/>
                        </a:rPr>
                        <a:t>, Cuiden. Adenda: 2019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r h="685411">
                <a:tc>
                  <a:txBody>
                    <a:bodyPr/>
                    <a:lstStyle/>
                    <a:p>
                      <a:pPr algn="ctr">
                        <a:lnSpc>
                          <a:spcPct val="107000"/>
                        </a:lnSpc>
                        <a:spcAft>
                          <a:spcPts val="800"/>
                        </a:spcAft>
                      </a:pPr>
                      <a:r>
                        <a:rPr lang="es-CO" sz="1100" dirty="0">
                          <a:effectLst/>
                        </a:rPr>
                        <a:t>3</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a:effectLst/>
                          <a:latin typeface="Arial" panose="020B0604020202020204" pitchFamily="34" charset="0"/>
                        </a:rPr>
                        <a:t>Realizar jornada de trabajo con el Director Seccional de Investigaciones, Directores de centro y  docentes investigadores para revisar los productos de tipología COLCIENCIAS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Cerrado:  Se realizaron varias jornadas de trabajo con la Dirección Seccional y con los </a:t>
                      </a:r>
                      <a:r>
                        <a:rPr lang="es-CO" sz="1400" b="0" i="0" u="none" strike="noStrike" dirty="0" smtClean="0">
                          <a:effectLst/>
                          <a:latin typeface="Arial" panose="020B0604020202020204" pitchFamily="34" charset="0"/>
                        </a:rPr>
                        <a:t>demás </a:t>
                      </a:r>
                      <a:r>
                        <a:rPr lang="es-CO" sz="1400" b="0" i="0" u="none" strike="noStrike" dirty="0">
                          <a:effectLst/>
                          <a:latin typeface="Arial" panose="020B0604020202020204" pitchFamily="34" charset="0"/>
                        </a:rPr>
                        <a:t>Directores de Centro para mejorar los </a:t>
                      </a:r>
                      <a:r>
                        <a:rPr lang="es-CO" sz="1400" b="0" i="0" u="none" strike="noStrike" dirty="0" smtClean="0">
                          <a:effectLst/>
                          <a:latin typeface="Arial" panose="020B0604020202020204" pitchFamily="34" charset="0"/>
                        </a:rPr>
                        <a:t>procesos </a:t>
                      </a:r>
                      <a:r>
                        <a:rPr lang="es-CO" sz="1400" b="0" i="0" u="none" strike="noStrike" dirty="0">
                          <a:effectLst/>
                          <a:latin typeface="Arial" panose="020B0604020202020204" pitchFamily="34" charset="0"/>
                        </a:rPr>
                        <a:t>y procedimientos de </a:t>
                      </a:r>
                      <a:r>
                        <a:rPr lang="es-CO" sz="1400" b="0" i="0" u="none" strike="noStrike" dirty="0" smtClean="0">
                          <a:effectLst/>
                          <a:latin typeface="Arial" panose="020B0604020202020204" pitchFamily="34" charset="0"/>
                        </a:rPr>
                        <a:t>investigación </a:t>
                      </a:r>
                      <a:r>
                        <a:rPr lang="es-CO" sz="1400" b="0" i="0" u="none" strike="noStrike" dirty="0">
                          <a:effectLst/>
                          <a:latin typeface="Arial" panose="020B0604020202020204" pitchFamily="34" charset="0"/>
                        </a:rPr>
                        <a:t>como consta en las actas de reunión.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1557576"/>
                  </a:ext>
                </a:extLst>
              </a:tr>
              <a:tr h="855948">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a:effectLst/>
                          <a:latin typeface="Arial" panose="020B0604020202020204" pitchFamily="34" charset="0"/>
                        </a:rPr>
                        <a:t>Realizar jornada de investigación por parte de todas las direcciones de centro con el fin de divulgar a la comunidad los trabajos investigativos realizados por los grupos de investigación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Cerrado. Participación en encuentro regional de semilleros octubre 2019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918841"/>
                  </a:ext>
                </a:extLst>
              </a:tr>
              <a:tr h="685411">
                <a:tc>
                  <a:txBody>
                    <a:bodyPr/>
                    <a:lstStyle/>
                    <a:p>
                      <a:pPr algn="ctr">
                        <a:lnSpc>
                          <a:spcPct val="107000"/>
                        </a:lnSpc>
                        <a:spcAft>
                          <a:spcPts val="800"/>
                        </a:spcAft>
                      </a:pPr>
                      <a:r>
                        <a:rPr lang="es-CO" sz="110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Mesas de trabajo con  líderes de lo grupos de investigación de la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Cerrado:  Se </a:t>
                      </a:r>
                      <a:r>
                        <a:rPr lang="es-CO" sz="1400" b="0" i="0" u="none" strike="noStrike" dirty="0" smtClean="0">
                          <a:effectLst/>
                          <a:latin typeface="Arial" panose="020B0604020202020204" pitchFamily="34" charset="0"/>
                        </a:rPr>
                        <a:t>realización </a:t>
                      </a:r>
                      <a:r>
                        <a:rPr lang="es-CO" sz="1400" b="0" i="0" u="none" strike="noStrike" dirty="0">
                          <a:effectLst/>
                          <a:latin typeface="Arial" panose="020B0604020202020204" pitchFamily="34" charset="0"/>
                        </a:rPr>
                        <a:t>mesas de </a:t>
                      </a:r>
                      <a:r>
                        <a:rPr lang="es-CO" sz="1400" b="0" i="0" u="none" strike="noStrike" dirty="0" smtClean="0">
                          <a:effectLst/>
                          <a:latin typeface="Arial" panose="020B0604020202020204" pitchFamily="34" charset="0"/>
                        </a:rPr>
                        <a:t>trabajo </a:t>
                      </a:r>
                      <a:r>
                        <a:rPr lang="es-CO" sz="1400" b="0" i="0" u="none" strike="noStrike" dirty="0">
                          <a:effectLst/>
                          <a:latin typeface="Arial" panose="020B0604020202020204" pitchFamily="34" charset="0"/>
                        </a:rPr>
                        <a:t>con los docentes investigadores como estimulo a la producción académica.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8112820"/>
                  </a:ext>
                </a:extLst>
              </a:tr>
            </a:tbl>
          </a:graphicData>
        </a:graphic>
      </p:graphicFrame>
    </p:spTree>
    <p:extLst>
      <p:ext uri="{BB962C8B-B14F-4D97-AF65-F5344CB8AC3E}">
        <p14:creationId xmlns:p14="http://schemas.microsoft.com/office/powerpoint/2010/main" val="3757395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solidFill>
                  <a:srgbClr val="FFFF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solidFill>
                  <a:srgbClr val="FFFF00"/>
                </a:solidFill>
                <a:effectLst/>
                <a:uLnTx/>
                <a:uFillTx/>
                <a:latin typeface="Calibri"/>
                <a:ea typeface="+mj-ea"/>
                <a:cs typeface="+mj-cs"/>
              </a:rPr>
              <a:t>2019)</a:t>
            </a:r>
            <a:endParaRPr kumimoji="0" lang="es-CO" sz="2000" b="1" i="0" u="none" strike="noStrike" kern="1200" cap="none" spc="0" normalizeH="0" baseline="0" noProof="0" dirty="0">
              <a:ln>
                <a:noFill/>
              </a:ln>
              <a:solidFill>
                <a:srgbClr val="FFFF00"/>
              </a:solidFill>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2919605327"/>
              </p:ext>
            </p:extLst>
          </p:nvPr>
        </p:nvGraphicFramePr>
        <p:xfrm>
          <a:off x="331694" y="612865"/>
          <a:ext cx="9179080" cy="5151440"/>
        </p:xfrm>
        <a:graphic>
          <a:graphicData uri="http://schemas.openxmlformats.org/drawingml/2006/table">
            <a:tbl>
              <a:tblPr>
                <a:tableStyleId>{5C22544A-7EE6-4342-B048-85BDC9FD1C3A}</a:tableStyleId>
              </a:tblPr>
              <a:tblGrid>
                <a:gridCol w="353878">
                  <a:extLst>
                    <a:ext uri="{9D8B030D-6E8A-4147-A177-3AD203B41FA5}">
                      <a16:colId xmlns:a16="http://schemas.microsoft.com/office/drawing/2014/main" val="2233821028"/>
                    </a:ext>
                  </a:extLst>
                </a:gridCol>
                <a:gridCol w="2335534">
                  <a:extLst>
                    <a:ext uri="{9D8B030D-6E8A-4147-A177-3AD203B41FA5}">
                      <a16:colId xmlns:a16="http://schemas.microsoft.com/office/drawing/2014/main" val="1444958652"/>
                    </a:ext>
                  </a:extLst>
                </a:gridCol>
                <a:gridCol w="2628401">
                  <a:extLst>
                    <a:ext uri="{9D8B030D-6E8A-4147-A177-3AD203B41FA5}">
                      <a16:colId xmlns:a16="http://schemas.microsoft.com/office/drawing/2014/main" val="929601033"/>
                    </a:ext>
                  </a:extLst>
                </a:gridCol>
                <a:gridCol w="3005110">
                  <a:extLst>
                    <a:ext uri="{9D8B030D-6E8A-4147-A177-3AD203B41FA5}">
                      <a16:colId xmlns:a16="http://schemas.microsoft.com/office/drawing/2014/main" val="3710241725"/>
                    </a:ext>
                  </a:extLst>
                </a:gridCol>
                <a:gridCol w="856157">
                  <a:extLst>
                    <a:ext uri="{9D8B030D-6E8A-4147-A177-3AD203B41FA5}">
                      <a16:colId xmlns:a16="http://schemas.microsoft.com/office/drawing/2014/main" val="2116937914"/>
                    </a:ext>
                  </a:extLst>
                </a:gridCol>
              </a:tblGrid>
              <a:tr h="222754">
                <a:tc>
                  <a:txBody>
                    <a:bodyPr/>
                    <a:lstStyle/>
                    <a:p>
                      <a:pPr algn="just" fontAlgn="ctr"/>
                      <a:r>
                        <a:rPr lang="es-CO" sz="1100" u="none" strike="noStrike">
                          <a:effectLst/>
                        </a:rPr>
                        <a:t>No.</a:t>
                      </a:r>
                      <a:endParaRPr lang="es-CO" sz="1100" b="1" i="0" u="none" strike="noStrike">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ACCIÓN(ES) DE MEJORAMIENTO </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IMPACTO</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RESPONSABLE(S)</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solidFill>
                            <a:srgbClr val="FF0000"/>
                          </a:solidFill>
                          <a:effectLst/>
                        </a:rPr>
                        <a:t>FECHA</a:t>
                      </a:r>
                      <a:endParaRPr lang="es-CO" sz="12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259418">
                <a:tc gridSpan="5">
                  <a:txBody>
                    <a:bodyPr/>
                    <a:lstStyle/>
                    <a:p>
                      <a:pPr algn="ctr" fontAlgn="ctr"/>
                      <a:r>
                        <a:rPr lang="es-CO" sz="1400" b="1" i="0" u="none" strike="noStrike" dirty="0" smtClean="0">
                          <a:solidFill>
                            <a:srgbClr val="FF0000"/>
                          </a:solidFill>
                          <a:effectLst/>
                          <a:latin typeface="Arial" panose="020B0604020202020204" pitchFamily="34" charset="0"/>
                        </a:rPr>
                        <a:t>DIRECCIÓN SECCIONAL DE INVESTIGACIONES</a:t>
                      </a:r>
                      <a:endParaRPr lang="es-CO" sz="14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504465">
                <a:tc>
                  <a:txBody>
                    <a:bodyPr/>
                    <a:lstStyle/>
                    <a:p>
                      <a:pPr algn="ctr" fontAlgn="ctr"/>
                      <a:r>
                        <a:rPr lang="es-CO" sz="1100" u="none" strike="noStrike">
                          <a:effectLst/>
                        </a:rPr>
                        <a:t>1</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Consolidación del Comité Editorial.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dirty="0">
                          <a:effectLst/>
                          <a:latin typeface="Arial" panose="020B0604020202020204" pitchFamily="34" charset="0"/>
                          <a:ea typeface="Times New Roman" panose="02020603050405020304" pitchFamily="18" charset="0"/>
                          <a:cs typeface="Times New Roman" panose="02020603050405020304" pitchFamily="18" charset="0"/>
                        </a:rPr>
                        <a:t>Agilizar y mejorar la producción científica en la Universidad</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6671485"/>
                  </a:ext>
                </a:extLst>
              </a:tr>
              <a:tr h="705197">
                <a:tc>
                  <a:txBody>
                    <a:bodyPr/>
                    <a:lstStyle/>
                    <a:p>
                      <a:pPr algn="ctr" fontAlgn="ctr"/>
                      <a:r>
                        <a:rPr lang="es-CO" sz="1100" u="none" strike="noStrike">
                          <a:effectLst/>
                        </a:rPr>
                        <a:t>2</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Desarrollar y publicar  el portafolio de servicios de  investigación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dirty="0">
                          <a:effectLst/>
                          <a:latin typeface="Arial" panose="020B0604020202020204" pitchFamily="34" charset="0"/>
                          <a:ea typeface="Times New Roman" panose="02020603050405020304" pitchFamily="18" charset="0"/>
                          <a:cs typeface="Times New Roman" panose="02020603050405020304" pitchFamily="18" charset="0"/>
                        </a:rPr>
                        <a:t>Visibilizar la investigación y las capacidades en cada una de las Facultades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dirty="0">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667866"/>
                  </a:ext>
                </a:extLst>
              </a:tr>
              <a:tr h="551298">
                <a:tc>
                  <a:txBody>
                    <a:bodyPr/>
                    <a:lstStyle/>
                    <a:p>
                      <a:pPr algn="ctr" fontAlgn="ctr"/>
                      <a:r>
                        <a:rPr lang="es-CO" sz="1100" u="none" strike="noStrike">
                          <a:effectLst/>
                        </a:rPr>
                        <a:t>3</a:t>
                      </a:r>
                      <a:endParaRPr lang="es-CO" sz="11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a:effectLst/>
                          <a:latin typeface="Arial" panose="020B0604020202020204" pitchFamily="34" charset="0"/>
                        </a:rPr>
                        <a:t>Capacitar a los docentes investigadores en diferentes temáticas.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dirty="0">
                          <a:effectLst/>
                          <a:latin typeface="Arial" panose="020B0604020202020204" pitchFamily="34" charset="0"/>
                          <a:ea typeface="Times New Roman" panose="02020603050405020304" pitchFamily="18" charset="0"/>
                          <a:cs typeface="Times New Roman" panose="02020603050405020304" pitchFamily="18" charset="0"/>
                        </a:rPr>
                        <a:t>Incrementar las capacidades en el proceso investigativo y de </a:t>
                      </a:r>
                      <a:r>
                        <a:rPr lang="es-CO" sz="1100" dirty="0" smtClean="0">
                          <a:effectLst/>
                          <a:latin typeface="Arial" panose="020B0604020202020204" pitchFamily="34" charset="0"/>
                          <a:ea typeface="Times New Roman" panose="02020603050405020304" pitchFamily="18" charset="0"/>
                          <a:cs typeface="Times New Roman" panose="02020603050405020304" pitchFamily="18" charset="0"/>
                        </a:rPr>
                        <a:t>producción </a:t>
                      </a:r>
                      <a:r>
                        <a:rPr lang="es-CO" sz="1100" dirty="0">
                          <a:effectLst/>
                          <a:latin typeface="Arial" panose="020B0604020202020204" pitchFamily="34" charset="0"/>
                          <a:ea typeface="Times New Roman" panose="02020603050405020304" pitchFamily="18" charset="0"/>
                          <a:cs typeface="Times New Roman" panose="02020603050405020304" pitchFamily="18" charset="0"/>
                        </a:rPr>
                        <a:t>científica.</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dirty="0">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1634548"/>
                  </a:ext>
                </a:extLst>
              </a:tr>
              <a:tr h="708556">
                <a:tc>
                  <a:txBody>
                    <a:bodyPr/>
                    <a:lstStyle/>
                    <a:p>
                      <a:pPr algn="ctr" fontAlgn="ctr"/>
                      <a:r>
                        <a:rPr lang="es-CO" sz="1100" u="none" strike="noStrike" dirty="0">
                          <a:effectLst/>
                        </a:rPr>
                        <a:t>4</a:t>
                      </a:r>
                      <a:endParaRPr lang="es-CO" sz="1100" b="1" i="0" u="none" strike="noStrike" dirty="0">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a:effectLst/>
                          <a:latin typeface="Arial" panose="020B0604020202020204" pitchFamily="34" charset="0"/>
                        </a:rPr>
                        <a:t>Alistamiento y simulación en cada grupo de investigación su clasificación para la medición de grupos de junio.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a:effectLst/>
                          <a:latin typeface="Arial" panose="020B0604020202020204" pitchFamily="34" charset="0"/>
                          <a:ea typeface="Times New Roman" panose="02020603050405020304" pitchFamily="18" charset="0"/>
                          <a:cs typeface="Times New Roman" panose="02020603050405020304" pitchFamily="18" charset="0"/>
                        </a:rPr>
                        <a:t>Sostener y mejorar la clasificación de grupos.</a:t>
                      </a:r>
                      <a:endParaRPr lang="es-CO" sz="1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dirty="0">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6813107"/>
                  </a:ext>
                </a:extLst>
              </a:tr>
              <a:tr h="1099876">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5</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a:effectLst/>
                          <a:latin typeface="Arial" panose="020B0604020202020204" pitchFamily="34" charset="0"/>
                        </a:rPr>
                        <a:t>Continuar con la estrategia de articulación de grupos de investigacion en la seccional y con las demás seccionales a través de proyectos de convocatoria.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dirty="0">
                          <a:effectLst/>
                          <a:latin typeface="Arial" panose="020B0604020202020204" pitchFamily="34" charset="0"/>
                          <a:ea typeface="Times New Roman" panose="02020603050405020304" pitchFamily="18" charset="0"/>
                          <a:cs typeface="Times New Roman" panose="02020603050405020304" pitchFamily="18" charset="0"/>
                        </a:rPr>
                        <a:t>Mejorar el nivel de cooperación y cohesión de los grupos de investigación.</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dirty="0">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96997"/>
                  </a:ext>
                </a:extLst>
              </a:tr>
              <a:tr h="1099876">
                <a:tc>
                  <a:txBody>
                    <a:bodyPr/>
                    <a:lstStyle/>
                    <a:p>
                      <a:pPr marL="0" algn="ctr" defTabSz="914400" rtl="0" eaLnBrk="1" fontAlgn="ctr" latinLnBrk="0" hangingPunct="1"/>
                      <a:r>
                        <a:rPr lang="es-CO" sz="1100" u="none" strike="noStrike" kern="1200" dirty="0" smtClean="0">
                          <a:solidFill>
                            <a:schemeClr val="dk1"/>
                          </a:solidFill>
                          <a:effectLst/>
                          <a:latin typeface="+mn-lt"/>
                          <a:ea typeface="+mn-ea"/>
                          <a:cs typeface="+mn-cs"/>
                        </a:rPr>
                        <a:t>6</a:t>
                      </a:r>
                      <a:endParaRPr lang="es-CO" sz="1100" u="none" strike="noStrike" kern="1200" dirty="0">
                        <a:solidFill>
                          <a:schemeClr val="dk1"/>
                        </a:solidFill>
                        <a:effectLst/>
                        <a:latin typeface="+mn-lt"/>
                        <a:ea typeface="+mn-ea"/>
                        <a:cs typeface="+mn-cs"/>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100" b="0" i="0" u="none" strike="noStrike" dirty="0">
                          <a:effectLst/>
                          <a:latin typeface="Arial" panose="020B0604020202020204" pitchFamily="34" charset="0"/>
                        </a:rPr>
                        <a:t>Gestionar y documentar el proceso de acreditación del Factor 6 de investigación y creación artística.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7000"/>
                        </a:lnSpc>
                        <a:spcAft>
                          <a:spcPts val="0"/>
                        </a:spcAft>
                      </a:pPr>
                      <a:r>
                        <a:rPr lang="es-CO" sz="1100" dirty="0">
                          <a:effectLst/>
                          <a:latin typeface="Arial" panose="020B0604020202020204" pitchFamily="34" charset="0"/>
                          <a:ea typeface="Times New Roman" panose="02020603050405020304" pitchFamily="18" charset="0"/>
                          <a:cs typeface="Times New Roman" panose="02020603050405020304" pitchFamily="18" charset="0"/>
                        </a:rPr>
                        <a:t>Visibilizar en estado del proceso de investigación, como soporte a la acreditación de alta calidad institucional.</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es-CO" sz="1100" b="0" i="0" u="none" strike="noStrike" dirty="0">
                          <a:effectLst/>
                          <a:latin typeface="Arial" panose="020B0604020202020204" pitchFamily="34" charset="0"/>
                        </a:rPr>
                        <a:t>Director seccional de investigaciones,  Directores de centro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100" b="0" i="0" u="none" strike="noStrike" dirty="0">
                          <a:effectLst/>
                          <a:latin typeface="Arial" panose="020B0604020202020204" pitchFamily="34" charset="0"/>
                        </a:rPr>
                        <a:t>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7798232"/>
                  </a:ext>
                </a:extLst>
              </a:tr>
            </a:tbl>
          </a:graphicData>
        </a:graphic>
      </p:graphicFrame>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4961</Words>
  <Application>Microsoft Office PowerPoint</Application>
  <PresentationFormat>Panorámica</PresentationFormat>
  <Paragraphs>552</Paragraphs>
  <Slides>27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MS PGothic</vt: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133</cp:revision>
  <dcterms:created xsi:type="dcterms:W3CDTF">2019-03-10T18:08:05Z</dcterms:created>
  <dcterms:modified xsi:type="dcterms:W3CDTF">2019-10-09T16:27:54Z</dcterms:modified>
</cp:coreProperties>
</file>