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0" r:id="rId5"/>
    <p:sldId id="261" r:id="rId6"/>
    <p:sldId id="262" r:id="rId7"/>
    <p:sldId id="263" r:id="rId8"/>
    <p:sldId id="264" r:id="rId9"/>
    <p:sldId id="265" r:id="rId10"/>
    <p:sldId id="272" r:id="rId11"/>
    <p:sldId id="273" r:id="rId12"/>
    <p:sldId id="274" r:id="rId13"/>
    <p:sldId id="266" r:id="rId14"/>
    <p:sldId id="267" r:id="rId15"/>
    <p:sldId id="268" r:id="rId16"/>
    <p:sldId id="269" r:id="rId17"/>
    <p:sldId id="270" r:id="rId18"/>
    <p:sldId id="271"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38"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D:\Backup%20preventivo%20Ing%20Gloria\Google%20Drive\SGC\INFOR_ADICIONAL\SEGUIMIENTO_QUEJAS%20y%20CALIFICACIONES%20SS\2018\Satisfacci&#243;n%20del%20cliente%202018.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D:\Backup%20preventivo%20Ing%20Gloria\Google%20Drive\Planeaci&#243;n_\INFORMES\2019\Comunicado%20028%20(Bolsa%20de%20empleo)\Herramienta%20Reporte%20Indicad%20Bolsa%20de%20empleo(2018).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b="1" dirty="0"/>
              <a:t>COMPARATIVO DE LA CALIFICACIÓN DEL SERVICIO 2013 - 2018</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Hoja1!$A$3:$F$3</c:f>
              <c:numCache>
                <c:formatCode>General</c:formatCode>
                <c:ptCount val="6"/>
                <c:pt idx="0">
                  <c:v>2013</c:v>
                </c:pt>
                <c:pt idx="1">
                  <c:v>2014</c:v>
                </c:pt>
                <c:pt idx="2">
                  <c:v>2015</c:v>
                </c:pt>
                <c:pt idx="3">
                  <c:v>2016</c:v>
                </c:pt>
                <c:pt idx="4">
                  <c:v>2017</c:v>
                </c:pt>
                <c:pt idx="5">
                  <c:v>2018</c:v>
                </c:pt>
              </c:numCache>
            </c:numRef>
          </c:val>
          <c:extLst>
            <c:ext xmlns:c16="http://schemas.microsoft.com/office/drawing/2014/chart" uri="{C3380CC4-5D6E-409C-BE32-E72D297353CC}">
              <c16:uniqueId val="{00000000-BCF3-45AF-BBC6-D37E0C97F1D6}"/>
            </c:ext>
          </c:extLst>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Hoja1!$A$4:$F$4</c:f>
              <c:numCache>
                <c:formatCode>0%</c:formatCode>
                <c:ptCount val="6"/>
                <c:pt idx="0">
                  <c:v>0.96</c:v>
                </c:pt>
                <c:pt idx="1">
                  <c:v>0.96</c:v>
                </c:pt>
                <c:pt idx="2">
                  <c:v>0.89</c:v>
                </c:pt>
                <c:pt idx="3">
                  <c:v>0.9</c:v>
                </c:pt>
                <c:pt idx="4">
                  <c:v>0.99</c:v>
                </c:pt>
                <c:pt idx="5">
                  <c:v>0.86</c:v>
                </c:pt>
              </c:numCache>
            </c:numRef>
          </c:val>
          <c:extLst>
            <c:ext xmlns:c16="http://schemas.microsoft.com/office/drawing/2014/chart" uri="{C3380CC4-5D6E-409C-BE32-E72D297353CC}">
              <c16:uniqueId val="{00000001-BCF3-45AF-BBC6-D37E0C97F1D6}"/>
            </c:ext>
          </c:extLst>
        </c:ser>
        <c:dLbls>
          <c:dLblPos val="ctr"/>
          <c:showLegendKey val="0"/>
          <c:showVal val="1"/>
          <c:showCatName val="0"/>
          <c:showSerName val="0"/>
          <c:showPercent val="0"/>
          <c:showBubbleSize val="0"/>
        </c:dLbls>
        <c:gapWidth val="150"/>
        <c:axId val="66224512"/>
        <c:axId val="66226048"/>
      </c:barChart>
      <c:lineChart>
        <c:grouping val="standard"/>
        <c:varyColors val="0"/>
        <c:ser>
          <c:idx val="2"/>
          <c:order val="2"/>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Hoja1!$A$5:$F$5</c:f>
              <c:numCache>
                <c:formatCode>General</c:formatCode>
                <c:ptCount val="6"/>
                <c:pt idx="0">
                  <c:v>661</c:v>
                </c:pt>
                <c:pt idx="1">
                  <c:v>318</c:v>
                </c:pt>
                <c:pt idx="2">
                  <c:v>98</c:v>
                </c:pt>
                <c:pt idx="3">
                  <c:v>179</c:v>
                </c:pt>
                <c:pt idx="4">
                  <c:v>141</c:v>
                </c:pt>
                <c:pt idx="5">
                  <c:v>169</c:v>
                </c:pt>
              </c:numCache>
            </c:numRef>
          </c:val>
          <c:smooth val="0"/>
          <c:extLst>
            <c:ext xmlns:c16="http://schemas.microsoft.com/office/drawing/2014/chart" uri="{C3380CC4-5D6E-409C-BE32-E72D297353CC}">
              <c16:uniqueId val="{00000002-BCF3-45AF-BBC6-D37E0C97F1D6}"/>
            </c:ext>
          </c:extLst>
        </c:ser>
        <c:dLbls>
          <c:showLegendKey val="0"/>
          <c:showVal val="0"/>
          <c:showCatName val="0"/>
          <c:showSerName val="0"/>
          <c:showPercent val="0"/>
          <c:showBubbleSize val="0"/>
        </c:dLbls>
        <c:marker val="1"/>
        <c:smooth val="0"/>
        <c:axId val="66233472"/>
        <c:axId val="66227584"/>
      </c:lineChart>
      <c:catAx>
        <c:axId val="66224512"/>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66226048"/>
        <c:crosses val="autoZero"/>
        <c:auto val="1"/>
        <c:lblAlgn val="ctr"/>
        <c:lblOffset val="100"/>
        <c:noMultiLvlLbl val="0"/>
      </c:catAx>
      <c:valAx>
        <c:axId val="662260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66224512"/>
        <c:crosses val="autoZero"/>
        <c:crossBetween val="between"/>
      </c:valAx>
      <c:valAx>
        <c:axId val="66227584"/>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66233472"/>
        <c:crosses val="max"/>
        <c:crossBetween val="between"/>
      </c:valAx>
      <c:catAx>
        <c:axId val="66233472"/>
        <c:scaling>
          <c:orientation val="minMax"/>
        </c:scaling>
        <c:delete val="1"/>
        <c:axPos val="b"/>
        <c:majorTickMark val="out"/>
        <c:minorTickMark val="none"/>
        <c:tickLblPos val="nextTo"/>
        <c:crossAx val="6622758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s-CO" dirty="0"/>
              <a:t>PERSONAS COLOCADAS A TRAVÉS DEL PORTAL DE </a:t>
            </a:r>
            <a:r>
              <a:rPr lang="es-CO" dirty="0" smtClean="0"/>
              <a:t>EMPLEO</a:t>
            </a:r>
          </a:p>
          <a:p>
            <a:pPr>
              <a:defRPr sz="1400" b="0" i="0" u="none" strike="noStrike" baseline="0">
                <a:solidFill>
                  <a:srgbClr val="333333"/>
                </a:solidFill>
                <a:latin typeface="Calibri"/>
                <a:ea typeface="Calibri"/>
                <a:cs typeface="Calibri"/>
              </a:defRPr>
            </a:pPr>
            <a:r>
              <a:rPr lang="es-CO" dirty="0" smtClean="0"/>
              <a:t>2018</a:t>
            </a:r>
            <a:endParaRPr lang="es-CO" dirty="0"/>
          </a:p>
        </c:rich>
      </c:tx>
      <c:overlay val="1"/>
      <c:spPr>
        <a:noFill/>
        <a:ln w="25400">
          <a:noFill/>
        </a:ln>
      </c:spPr>
    </c:title>
    <c:autoTitleDeleted val="0"/>
    <c:plotArea>
      <c:layout>
        <c:manualLayout>
          <c:layoutTarget val="inner"/>
          <c:xMode val="edge"/>
          <c:yMode val="edge"/>
          <c:x val="6.6580927384076991E-2"/>
          <c:y val="0.16203703703703703"/>
          <c:w val="0.90286351706036749"/>
          <c:h val="0.65391149023038775"/>
        </c:manualLayout>
      </c:layout>
      <c:barChart>
        <c:barDir val="col"/>
        <c:grouping val="clustered"/>
        <c:varyColors val="0"/>
        <c:ser>
          <c:idx val="0"/>
          <c:order val="0"/>
          <c:tx>
            <c:strRef>
              <c:f>'Personas colocadas'!$AH$27</c:f>
              <c:strCache>
                <c:ptCount val="1"/>
                <c:pt idx="0">
                  <c:v>1</c:v>
                </c:pt>
              </c:strCache>
            </c:strRef>
          </c:tx>
          <c:spPr>
            <a:solidFill>
              <a:srgbClr val="4F81BD"/>
            </a:solidFill>
            <a:ln w="25400">
              <a:noFill/>
            </a:ln>
          </c:spPr>
          <c:invertIfNegative val="0"/>
          <c:dLbls>
            <c:spPr>
              <a:noFill/>
              <a:ln w="25400">
                <a:noFill/>
              </a:ln>
            </c:spPr>
            <c:txPr>
              <a:bodyPr wrap="square" lIns="38100" tIns="19050" rIns="38100" bIns="19050" anchor="ctr">
                <a:spAutoFit/>
              </a:bodyPr>
              <a:lstStyle/>
              <a:p>
                <a:pPr>
                  <a:defRPr sz="900" b="0" i="0" u="none" strike="noStrike" baseline="0">
                    <a:solidFill>
                      <a:srgbClr val="333333"/>
                    </a:solidFill>
                    <a:latin typeface="Calibri"/>
                    <a:ea typeface="Calibri"/>
                    <a:cs typeface="Calibri"/>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'Personas colocadas'!$AI$26:$AT$26</c:f>
              <c:strCache>
                <c:ptCount val="12"/>
                <c:pt idx="0">
                  <c:v>FEB</c:v>
                </c:pt>
                <c:pt idx="1">
                  <c:v>MARZO</c:v>
                </c:pt>
                <c:pt idx="2">
                  <c:v>ABRIL </c:v>
                </c:pt>
                <c:pt idx="3">
                  <c:v>MAYO</c:v>
                </c:pt>
                <c:pt idx="4">
                  <c:v>JUNIO</c:v>
                </c:pt>
                <c:pt idx="5">
                  <c:v>JULIO</c:v>
                </c:pt>
                <c:pt idx="6">
                  <c:v>AGOS</c:v>
                </c:pt>
                <c:pt idx="7">
                  <c:v>SEP</c:v>
                </c:pt>
                <c:pt idx="8">
                  <c:v>OCT</c:v>
                </c:pt>
                <c:pt idx="9">
                  <c:v>NOV</c:v>
                </c:pt>
                <c:pt idx="10">
                  <c:v>DIC</c:v>
                </c:pt>
                <c:pt idx="11">
                  <c:v>TOTAL</c:v>
                </c:pt>
              </c:strCache>
            </c:strRef>
          </c:cat>
          <c:val>
            <c:numRef>
              <c:f>'Personas colocadas'!$AI$27:$AT$27</c:f>
              <c:numCache>
                <c:formatCode>General</c:formatCode>
                <c:ptCount val="12"/>
                <c:pt idx="0">
                  <c:v>0</c:v>
                </c:pt>
                <c:pt idx="1">
                  <c:v>0</c:v>
                </c:pt>
                <c:pt idx="2">
                  <c:v>0</c:v>
                </c:pt>
                <c:pt idx="3">
                  <c:v>2</c:v>
                </c:pt>
                <c:pt idx="4">
                  <c:v>1</c:v>
                </c:pt>
                <c:pt idx="5">
                  <c:v>2</c:v>
                </c:pt>
                <c:pt idx="6">
                  <c:v>2</c:v>
                </c:pt>
                <c:pt idx="7">
                  <c:v>2</c:v>
                </c:pt>
                <c:pt idx="8">
                  <c:v>4</c:v>
                </c:pt>
                <c:pt idx="9">
                  <c:v>5</c:v>
                </c:pt>
                <c:pt idx="10">
                  <c:v>2</c:v>
                </c:pt>
                <c:pt idx="11">
                  <c:v>21</c:v>
                </c:pt>
              </c:numCache>
            </c:numRef>
          </c:val>
          <c:extLst>
            <c:ext xmlns:c16="http://schemas.microsoft.com/office/drawing/2014/chart" uri="{C3380CC4-5D6E-409C-BE32-E72D297353CC}">
              <c16:uniqueId val="{00000000-4544-4F8A-8E26-C8F0E134A099}"/>
            </c:ext>
          </c:extLst>
        </c:ser>
        <c:dLbls>
          <c:showLegendKey val="0"/>
          <c:showVal val="0"/>
          <c:showCatName val="0"/>
          <c:showSerName val="0"/>
          <c:showPercent val="0"/>
          <c:showBubbleSize val="0"/>
        </c:dLbls>
        <c:gapWidth val="219"/>
        <c:overlap val="-27"/>
        <c:axId val="67639936"/>
        <c:axId val="67645824"/>
      </c:barChart>
      <c:catAx>
        <c:axId val="67639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s-CO"/>
          </a:p>
        </c:txPr>
        <c:crossAx val="67645824"/>
        <c:crosses val="autoZero"/>
        <c:auto val="1"/>
        <c:lblAlgn val="ctr"/>
        <c:lblOffset val="100"/>
        <c:noMultiLvlLbl val="0"/>
      </c:catAx>
      <c:valAx>
        <c:axId val="67645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ln w="9525">
            <a:noFill/>
          </a:ln>
        </c:spPr>
        <c:txPr>
          <a:bodyPr rot="0" vert="horz"/>
          <a:lstStyle/>
          <a:p>
            <a:pPr>
              <a:defRPr sz="900" b="0" i="0" u="none" strike="noStrike" baseline="0">
                <a:solidFill>
                  <a:srgbClr val="333333"/>
                </a:solidFill>
                <a:latin typeface="Calibri"/>
                <a:ea typeface="Calibri"/>
                <a:cs typeface="Calibri"/>
              </a:defRPr>
            </a:pPr>
            <a:endParaRPr lang="es-CO"/>
          </a:p>
        </c:txPr>
        <c:crossAx val="67639936"/>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es-CO"/>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19/07/2019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345330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19/07/2019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210700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19/07/2019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154367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19/07/2019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53515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9A4B5566-D38A-4809-AF18-A9CEEFCF61C2}" type="datetimeFigureOut">
              <a:rPr lang="es-CO" smtClean="0"/>
              <a:t>19/07/2019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29212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9A4B5566-D38A-4809-AF18-A9CEEFCF61C2}" type="datetimeFigureOut">
              <a:rPr lang="es-CO" smtClean="0"/>
              <a:t>19/07/2019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85943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9A4B5566-D38A-4809-AF18-A9CEEFCF61C2}" type="datetimeFigureOut">
              <a:rPr lang="es-CO" smtClean="0"/>
              <a:t>19/07/2019</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261025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9A4B5566-D38A-4809-AF18-A9CEEFCF61C2}" type="datetimeFigureOut">
              <a:rPr lang="es-CO" smtClean="0"/>
              <a:t>19/07/2019</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891026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A4B5566-D38A-4809-AF18-A9CEEFCF61C2}" type="datetimeFigureOut">
              <a:rPr lang="es-CO" smtClean="0"/>
              <a:t>19/07/2019</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322615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A4B5566-D38A-4809-AF18-A9CEEFCF61C2}" type="datetimeFigureOut">
              <a:rPr lang="es-CO" smtClean="0"/>
              <a:t>19/07/2019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986931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A4B5566-D38A-4809-AF18-A9CEEFCF61C2}" type="datetimeFigureOut">
              <a:rPr lang="es-CO" smtClean="0"/>
              <a:t>19/07/2019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953537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B5566-D38A-4809-AF18-A9CEEFCF61C2}" type="datetimeFigureOut">
              <a:rPr lang="es-CO" smtClean="0"/>
              <a:t>19/07/2019</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5B50DC-D420-42B3-BDB9-D39FD1EFE230}" type="slidenum">
              <a:rPr lang="es-CO" smtClean="0"/>
              <a:t>‹Nº›</a:t>
            </a:fld>
            <a:endParaRPr lang="es-CO"/>
          </a:p>
        </p:txBody>
      </p:sp>
    </p:spTree>
    <p:extLst>
      <p:ext uri="{BB962C8B-B14F-4D97-AF65-F5344CB8AC3E}">
        <p14:creationId xmlns:p14="http://schemas.microsoft.com/office/powerpoint/2010/main" val="3541307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Resumen%20AC.xls"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2820473" y="4945487"/>
            <a:ext cx="7263685" cy="646331"/>
          </a:xfrm>
          <a:prstGeom prst="rect">
            <a:avLst/>
          </a:prstGeom>
          <a:noFill/>
        </p:spPr>
        <p:txBody>
          <a:bodyPr wrap="square" rtlCol="0">
            <a:spAutoFit/>
          </a:bodyPr>
          <a:lstStyle/>
          <a:p>
            <a:pPr algn="ctr"/>
            <a:r>
              <a:rPr lang="es-CO" sz="3600" b="1" dirty="0" smtClean="0">
                <a:solidFill>
                  <a:srgbClr val="FF0000"/>
                </a:solidFill>
              </a:rPr>
              <a:t>PROYECCIÓN SOCIAL</a:t>
            </a:r>
            <a:endParaRPr lang="es-CO" sz="3600" b="1" dirty="0">
              <a:solidFill>
                <a:srgbClr val="FF0000"/>
              </a:solidFill>
            </a:endParaRPr>
          </a:p>
        </p:txBody>
      </p:sp>
    </p:spTree>
    <p:extLst>
      <p:ext uri="{BB962C8B-B14F-4D97-AF65-F5344CB8AC3E}">
        <p14:creationId xmlns:p14="http://schemas.microsoft.com/office/powerpoint/2010/main" val="3586542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2564" y="44624"/>
            <a:ext cx="9716279" cy="504056"/>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2000" b="1" i="0" u="none" strike="noStrike" kern="1200" cap="none" spc="0" normalizeH="0" baseline="0" noProof="0" dirty="0" smtClean="0">
                <a:ln>
                  <a:noFill/>
                </a:ln>
                <a:solidFill>
                  <a:srgbClr val="FFFF00"/>
                </a:solidFill>
                <a:effectLst/>
                <a:uLnTx/>
                <a:uFillTx/>
                <a:latin typeface="Calibri"/>
                <a:ea typeface="+mj-ea"/>
                <a:cs typeface="+mj-cs"/>
              </a:rPr>
              <a:t>OPORTUNIDADES Y ACCIONES DE MEJORA PARA EL PRÓXIMO PERÍODO (</a:t>
            </a:r>
            <a:r>
              <a:rPr kumimoji="0" lang="es-ES" sz="2000" b="1" i="0" u="none" strike="noStrike" kern="1200" cap="none" spc="0" normalizeH="0" baseline="0" noProof="0" dirty="0" smtClean="0">
                <a:ln>
                  <a:noFill/>
                </a:ln>
                <a:solidFill>
                  <a:srgbClr val="FFFF00"/>
                </a:solidFill>
                <a:effectLst/>
                <a:uLnTx/>
                <a:uFillTx/>
                <a:latin typeface="Calibri"/>
                <a:ea typeface="+mj-ea"/>
                <a:cs typeface="+mj-cs"/>
              </a:rPr>
              <a:t>2019)</a:t>
            </a:r>
            <a:endParaRPr kumimoji="0" lang="es-CO" sz="2000" b="1" i="0" u="none" strike="noStrike" kern="1200" cap="none" spc="0" normalizeH="0" baseline="0" noProof="0" dirty="0">
              <a:ln>
                <a:noFill/>
              </a:ln>
              <a:solidFill>
                <a:srgbClr val="FFFF00"/>
              </a:solidFill>
              <a:effectLst/>
              <a:uLnTx/>
              <a:uFillTx/>
              <a:latin typeface="Calibri"/>
              <a:ea typeface="+mj-ea"/>
              <a:cs typeface="+mj-cs"/>
            </a:endParaRPr>
          </a:p>
        </p:txBody>
      </p:sp>
      <p:graphicFrame>
        <p:nvGraphicFramePr>
          <p:cNvPr id="5" name="Tabla 4"/>
          <p:cNvGraphicFramePr>
            <a:graphicFrameLocks noGrp="1"/>
          </p:cNvGraphicFramePr>
          <p:nvPr>
            <p:extLst>
              <p:ext uri="{D42A27DB-BD31-4B8C-83A1-F6EECF244321}">
                <p14:modId xmlns:p14="http://schemas.microsoft.com/office/powerpoint/2010/main" val="2924038607"/>
              </p:ext>
            </p:extLst>
          </p:nvPr>
        </p:nvGraphicFramePr>
        <p:xfrm>
          <a:off x="331694" y="612869"/>
          <a:ext cx="9917149" cy="5178322"/>
        </p:xfrm>
        <a:graphic>
          <a:graphicData uri="http://schemas.openxmlformats.org/drawingml/2006/table">
            <a:tbl>
              <a:tblPr>
                <a:tableStyleId>{5C22544A-7EE6-4342-B048-85BDC9FD1C3A}</a:tableStyleId>
              </a:tblPr>
              <a:tblGrid>
                <a:gridCol w="353878">
                  <a:extLst>
                    <a:ext uri="{9D8B030D-6E8A-4147-A177-3AD203B41FA5}">
                      <a16:colId xmlns:a16="http://schemas.microsoft.com/office/drawing/2014/main" val="2233821028"/>
                    </a:ext>
                  </a:extLst>
                </a:gridCol>
                <a:gridCol w="3073603">
                  <a:extLst>
                    <a:ext uri="{9D8B030D-6E8A-4147-A177-3AD203B41FA5}">
                      <a16:colId xmlns:a16="http://schemas.microsoft.com/office/drawing/2014/main" val="1444958652"/>
                    </a:ext>
                  </a:extLst>
                </a:gridCol>
                <a:gridCol w="2628401">
                  <a:extLst>
                    <a:ext uri="{9D8B030D-6E8A-4147-A177-3AD203B41FA5}">
                      <a16:colId xmlns:a16="http://schemas.microsoft.com/office/drawing/2014/main" val="929601033"/>
                    </a:ext>
                  </a:extLst>
                </a:gridCol>
                <a:gridCol w="2872334">
                  <a:extLst>
                    <a:ext uri="{9D8B030D-6E8A-4147-A177-3AD203B41FA5}">
                      <a16:colId xmlns:a16="http://schemas.microsoft.com/office/drawing/2014/main" val="3710241725"/>
                    </a:ext>
                  </a:extLst>
                </a:gridCol>
                <a:gridCol w="132776">
                  <a:extLst>
                    <a:ext uri="{9D8B030D-6E8A-4147-A177-3AD203B41FA5}">
                      <a16:colId xmlns:a16="http://schemas.microsoft.com/office/drawing/2014/main" val="20004"/>
                    </a:ext>
                  </a:extLst>
                </a:gridCol>
                <a:gridCol w="856157">
                  <a:extLst>
                    <a:ext uri="{9D8B030D-6E8A-4147-A177-3AD203B41FA5}">
                      <a16:colId xmlns:a16="http://schemas.microsoft.com/office/drawing/2014/main" val="2116937914"/>
                    </a:ext>
                  </a:extLst>
                </a:gridCol>
              </a:tblGrid>
              <a:tr h="266540">
                <a:tc>
                  <a:txBody>
                    <a:bodyPr/>
                    <a:lstStyle/>
                    <a:p>
                      <a:pPr algn="just" fontAlgn="ctr"/>
                      <a:r>
                        <a:rPr lang="es-CO" sz="1100" u="none" strike="noStrike" dirty="0">
                          <a:effectLst/>
                        </a:rPr>
                        <a:t>No.</a:t>
                      </a:r>
                      <a:endParaRPr lang="es-CO" sz="1100" b="1"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1" u="none" strike="noStrike" dirty="0">
                          <a:solidFill>
                            <a:srgbClr val="FF0000"/>
                          </a:solidFill>
                          <a:effectLst/>
                        </a:rPr>
                        <a:t>ACCIÓN(ES) DE MEJORAMIENTO </a:t>
                      </a:r>
                      <a:endParaRPr lang="es-CO" sz="14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1" u="none" strike="noStrike" dirty="0">
                          <a:solidFill>
                            <a:srgbClr val="FF0000"/>
                          </a:solidFill>
                          <a:effectLst/>
                        </a:rPr>
                        <a:t>IMPACTO</a:t>
                      </a:r>
                      <a:endParaRPr lang="es-CO" sz="14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es-CO" sz="1400" b="1" u="none" strike="noStrike" dirty="0">
                          <a:solidFill>
                            <a:srgbClr val="FF0000"/>
                          </a:solidFill>
                          <a:effectLst/>
                        </a:rPr>
                        <a:t>RESPONSABLE(S)</a:t>
                      </a:r>
                      <a:endParaRPr lang="es-CO" sz="14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a:txBody>
                    <a:bodyPr/>
                    <a:lstStyle/>
                    <a:p>
                      <a:pPr algn="ctr" fontAlgn="ctr"/>
                      <a:r>
                        <a:rPr lang="es-CO" sz="1200" b="1" u="none" strike="noStrike" dirty="0">
                          <a:solidFill>
                            <a:srgbClr val="FF0000"/>
                          </a:solidFill>
                          <a:effectLst/>
                        </a:rPr>
                        <a:t>FECHA</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7118096"/>
                  </a:ext>
                </a:extLst>
              </a:tr>
              <a:tr h="310412">
                <a:tc gridSpan="6">
                  <a:txBody>
                    <a:bodyPr/>
                    <a:lstStyle/>
                    <a:p>
                      <a:pPr algn="ctr" fontAlgn="ctr"/>
                      <a:r>
                        <a:rPr lang="es-CO" sz="1400" b="1" u="none" strike="noStrike" dirty="0" smtClean="0">
                          <a:solidFill>
                            <a:srgbClr val="FF0000"/>
                          </a:solidFill>
                          <a:effectLst/>
                        </a:rPr>
                        <a:t>UNIDAD</a:t>
                      </a:r>
                      <a:r>
                        <a:rPr lang="es-CO" sz="1400" b="1" u="none" strike="noStrike" baseline="0" dirty="0" smtClean="0">
                          <a:solidFill>
                            <a:srgbClr val="FF0000"/>
                          </a:solidFill>
                          <a:effectLst/>
                        </a:rPr>
                        <a:t> </a:t>
                      </a:r>
                      <a:r>
                        <a:rPr lang="es-CO" sz="1400" b="1" u="none" strike="noStrike" dirty="0" smtClean="0">
                          <a:solidFill>
                            <a:srgbClr val="FF0000"/>
                          </a:solidFill>
                          <a:effectLst/>
                        </a:rPr>
                        <a:t>DE </a:t>
                      </a:r>
                      <a:r>
                        <a:rPr lang="es-CO" sz="1400" b="1" u="none" strike="noStrike" dirty="0">
                          <a:solidFill>
                            <a:srgbClr val="FF0000"/>
                          </a:solidFill>
                          <a:effectLst/>
                        </a:rPr>
                        <a:t>EMPRENDIMIENTO </a:t>
                      </a:r>
                      <a:endParaRPr lang="es-CO" sz="14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4271650124"/>
                  </a:ext>
                </a:extLst>
              </a:tr>
              <a:tr h="792997">
                <a:tc>
                  <a:txBody>
                    <a:bodyPr/>
                    <a:lstStyle/>
                    <a:p>
                      <a:pPr algn="ctr" fontAlgn="ctr"/>
                      <a:r>
                        <a:rPr lang="es-CO" sz="1200" b="1" i="0" u="none" strike="noStrike" dirty="0" smtClean="0">
                          <a:solidFill>
                            <a:srgbClr val="000000"/>
                          </a:solidFill>
                          <a:effectLst/>
                          <a:latin typeface="Arial" panose="020B0604020202020204" pitchFamily="34" charset="0"/>
                        </a:rPr>
                        <a:t>5</a:t>
                      </a:r>
                      <a:endParaRPr lang="es-CO" sz="1200" b="1"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u="none" strike="noStrike" dirty="0">
                          <a:effectLst/>
                        </a:rPr>
                        <a:t>Incrementar participantes en las convocatorias de FONADE y Fondo Emprender que se presenten para aspirar a capital semilla</a:t>
                      </a:r>
                      <a:endParaRPr lang="es-CO" sz="14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u="none" strike="noStrike">
                          <a:effectLst/>
                        </a:rPr>
                        <a:t>Montaje de mayor número de empresas</a:t>
                      </a:r>
                      <a:endParaRPr lang="es-CO" sz="1400" b="0"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u="none" strike="noStrike" dirty="0">
                          <a:effectLst/>
                        </a:rPr>
                        <a:t>Docente Líder en Emprendimiento y grupo de docentes asesores</a:t>
                      </a:r>
                      <a:endParaRPr lang="es-CO" sz="14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rtl="0" fontAlgn="ctr"/>
                      <a:r>
                        <a:rPr lang="es-CO" sz="1400" u="none" strike="noStrike">
                          <a:effectLst/>
                        </a:rPr>
                        <a:t>Permanente</a:t>
                      </a:r>
                      <a:endParaRPr lang="es-CO" sz="1400" b="0"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rtl="0" fontAlgn="ctr"/>
                      <a:endParaRPr lang="es-CO" sz="1400" b="0"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5260876"/>
                  </a:ext>
                </a:extLst>
              </a:tr>
              <a:tr h="792997">
                <a:tc>
                  <a:txBody>
                    <a:bodyPr/>
                    <a:lstStyle/>
                    <a:p>
                      <a:pPr algn="ctr" fontAlgn="ctr"/>
                      <a:r>
                        <a:rPr lang="es-CO" sz="1200" b="0" i="0" u="none" strike="noStrike" dirty="0" smtClean="0">
                          <a:solidFill>
                            <a:schemeClr val="dk1"/>
                          </a:solidFill>
                          <a:effectLst/>
                          <a:latin typeface="+mn-lt"/>
                        </a:rPr>
                        <a:t>6</a:t>
                      </a:r>
                      <a:endParaRPr lang="es-CO" sz="1200" b="1"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u="none" strike="noStrike">
                          <a:effectLst/>
                        </a:rPr>
                        <a:t>Incrementar el número de estudiantes con iniativas de negocios con capital propio o fuentes familiares</a:t>
                      </a:r>
                      <a:endParaRPr lang="es-CO" sz="1400" b="0"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u="none" strike="noStrike" dirty="0">
                          <a:effectLst/>
                        </a:rPr>
                        <a:t>Estimular la creación de empleo a través de estas nuevas iniciativas de negocio</a:t>
                      </a:r>
                      <a:endParaRPr lang="es-CO" sz="14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u="none" strike="noStrike" dirty="0">
                          <a:effectLst/>
                        </a:rPr>
                        <a:t>Docente Líder en Emprendimiento y grupo de docentes asesores</a:t>
                      </a:r>
                      <a:endParaRPr lang="es-CO" sz="14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rtl="0" fontAlgn="ctr"/>
                      <a:r>
                        <a:rPr lang="es-CO" sz="1400" u="none" strike="noStrike" dirty="0">
                          <a:effectLst/>
                        </a:rPr>
                        <a:t>Permanente</a:t>
                      </a:r>
                      <a:endParaRPr lang="es-CO" sz="14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rtl="0" fontAlgn="ctr"/>
                      <a:endParaRPr lang="es-CO" sz="14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7155043"/>
                  </a:ext>
                </a:extLst>
              </a:tr>
              <a:tr h="529769">
                <a:tc>
                  <a:txBody>
                    <a:bodyPr/>
                    <a:lstStyle/>
                    <a:p>
                      <a:pPr algn="ctr" fontAlgn="ctr"/>
                      <a:r>
                        <a:rPr lang="es-CO" sz="1200" b="0" i="0" u="none" strike="noStrike" dirty="0" smtClean="0">
                          <a:solidFill>
                            <a:schemeClr val="dk1"/>
                          </a:solidFill>
                          <a:effectLst/>
                          <a:latin typeface="+mn-lt"/>
                        </a:rPr>
                        <a:t>7</a:t>
                      </a:r>
                      <a:endParaRPr lang="es-CO" sz="1200" b="1"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u="none" strike="noStrike" dirty="0">
                          <a:effectLst/>
                        </a:rPr>
                        <a:t>Aumentar el número de gremios, asociaciones e instituciones al Consultorio</a:t>
                      </a:r>
                      <a:endParaRPr lang="es-CO" sz="14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u="none" strike="noStrike">
                          <a:effectLst/>
                        </a:rPr>
                        <a:t>Mayor visibilidad</a:t>
                      </a:r>
                      <a:endParaRPr lang="es-CO" sz="1400" b="0"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u="none" strike="noStrike" dirty="0">
                          <a:effectLst/>
                        </a:rPr>
                        <a:t>Docente Líder en Emprendimiento </a:t>
                      </a:r>
                      <a:endParaRPr lang="es-CO" sz="14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rtl="0" fontAlgn="ctr"/>
                      <a:r>
                        <a:rPr lang="es-CO" sz="1400" u="none" strike="noStrike" dirty="0">
                          <a:effectLst/>
                        </a:rPr>
                        <a:t>Permanente</a:t>
                      </a:r>
                      <a:endParaRPr lang="es-CO" sz="14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rtl="0" fontAlgn="ctr"/>
                      <a:endParaRPr lang="es-CO" sz="14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1810082"/>
                  </a:ext>
                </a:extLst>
              </a:tr>
              <a:tr h="310412">
                <a:tc gridSpan="6">
                  <a:txBody>
                    <a:bodyPr/>
                    <a:lstStyle/>
                    <a:p>
                      <a:pPr marL="0" algn="ctr" defTabSz="914400" rtl="0" eaLnBrk="1" fontAlgn="ctr" latinLnBrk="0" hangingPunct="1"/>
                      <a:r>
                        <a:rPr lang="es-CO" sz="1400" b="1" u="none" strike="noStrike" kern="1200" dirty="0">
                          <a:solidFill>
                            <a:srgbClr val="FF0000"/>
                          </a:solidFill>
                          <a:effectLst/>
                          <a:latin typeface="+mn-lt"/>
                          <a:ea typeface="+mn-ea"/>
                          <a:cs typeface="+mn-cs"/>
                        </a:rPr>
                        <a:t>PRÁCTICAS </a:t>
                      </a:r>
                      <a:r>
                        <a:rPr lang="es-CO" sz="1400" b="1" u="none" strike="noStrike" kern="1200" dirty="0" smtClean="0">
                          <a:solidFill>
                            <a:srgbClr val="FF0000"/>
                          </a:solidFill>
                          <a:effectLst/>
                          <a:latin typeface="+mn-lt"/>
                          <a:ea typeface="+mn-ea"/>
                          <a:cs typeface="+mn-cs"/>
                        </a:rPr>
                        <a:t>UNIVERSITARIAS:</a:t>
                      </a:r>
                      <a:r>
                        <a:rPr lang="es-CO" sz="1400" b="1" u="none" strike="noStrike" kern="1200" baseline="0" dirty="0" smtClean="0">
                          <a:solidFill>
                            <a:srgbClr val="FF0000"/>
                          </a:solidFill>
                          <a:effectLst/>
                          <a:latin typeface="+mn-lt"/>
                          <a:ea typeface="+mn-ea"/>
                          <a:cs typeface="+mn-cs"/>
                        </a:rPr>
                        <a:t> CEIDEUL</a:t>
                      </a:r>
                      <a:endParaRPr lang="es-CO" sz="1400" b="1" u="none" strike="noStrike" kern="1200" dirty="0">
                        <a:solidFill>
                          <a:srgbClr val="FF0000"/>
                        </a:solidFill>
                        <a:effectLst/>
                        <a:latin typeface="+mn-lt"/>
                        <a:ea typeface="+mn-ea"/>
                        <a:cs typeface="+mn-cs"/>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820450901"/>
                  </a:ext>
                </a:extLst>
              </a:tr>
              <a:tr h="1319454">
                <a:tc>
                  <a:txBody>
                    <a:bodyPr/>
                    <a:lstStyle/>
                    <a:p>
                      <a:pPr algn="ctr" fontAlgn="ctr"/>
                      <a:r>
                        <a:rPr lang="es-CO" sz="1200" b="0" i="0" u="none" strike="noStrike" dirty="0" smtClean="0">
                          <a:solidFill>
                            <a:schemeClr val="dk1"/>
                          </a:solidFill>
                          <a:effectLst/>
                          <a:latin typeface="+mn-lt"/>
                        </a:rPr>
                        <a:t>8</a:t>
                      </a:r>
                      <a:endParaRPr lang="es-CO" sz="1200" b="1"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u="none" strike="noStrike" dirty="0">
                          <a:effectLst/>
                        </a:rPr>
                        <a:t>Fortalecer el proceso de seguimiento a los estudiantes mediante acciones de formación complementaria fundamentada en las evaluaciones cualitativas realizadas por los estudiantes de práctica</a:t>
                      </a:r>
                      <a:endParaRPr lang="es-CO" sz="14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u="none" strike="noStrike" dirty="0">
                          <a:effectLst/>
                        </a:rPr>
                        <a:t>Mejora de los egresados y de la ejecución de la práctica con estudiantes con mayor grado de competencia</a:t>
                      </a:r>
                      <a:endParaRPr lang="es-CO" sz="14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u="none" strike="noStrike" dirty="0">
                          <a:effectLst/>
                        </a:rPr>
                        <a:t>Coordinadora Académica  de extensión CEIDEUL </a:t>
                      </a:r>
                      <a:endParaRPr lang="es-CO" sz="14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rtl="0" fontAlgn="ctr"/>
                      <a:r>
                        <a:rPr lang="es-CO" sz="1400" u="none" strike="noStrike">
                          <a:effectLst/>
                        </a:rPr>
                        <a:t>2019-1</a:t>
                      </a:r>
                      <a:endParaRPr lang="es-CO" sz="1400" b="0"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rtl="0" fontAlgn="ctr"/>
                      <a:endParaRPr lang="es-CO" sz="1400" b="0"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0488041"/>
                  </a:ext>
                </a:extLst>
              </a:tr>
              <a:tr h="792997">
                <a:tc>
                  <a:txBody>
                    <a:bodyPr/>
                    <a:lstStyle/>
                    <a:p>
                      <a:pPr algn="ctr" fontAlgn="ctr"/>
                      <a:r>
                        <a:rPr lang="es-CO" sz="1200" b="0" i="0" u="none" strike="noStrike" dirty="0" smtClean="0">
                          <a:solidFill>
                            <a:schemeClr val="dk1"/>
                          </a:solidFill>
                          <a:effectLst/>
                          <a:latin typeface="+mn-lt"/>
                        </a:rPr>
                        <a:t>9</a:t>
                      </a:r>
                      <a:endParaRPr lang="es-CO" sz="1200" b="1"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u="none" strike="noStrike" dirty="0" smtClean="0">
                          <a:effectLst/>
                        </a:rPr>
                        <a:t>Fortalecer </a:t>
                      </a:r>
                      <a:r>
                        <a:rPr lang="es-CO" sz="1400" u="none" strike="noStrike" dirty="0">
                          <a:effectLst/>
                        </a:rPr>
                        <a:t>la relación con los empresarios</a:t>
                      </a:r>
                      <a:endParaRPr lang="es-CO" sz="14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u="none" strike="noStrike">
                          <a:effectLst/>
                        </a:rPr>
                        <a:t>Para dar mayor actividad con el sector productivo y lograr mayor demanda por parte de las empresas</a:t>
                      </a:r>
                      <a:endParaRPr lang="es-CO" sz="1400" b="0"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u="none" strike="noStrike" dirty="0">
                          <a:effectLst/>
                        </a:rPr>
                        <a:t>Coordinadora Académica  de extensión CEIDEUL </a:t>
                      </a:r>
                      <a:endParaRPr lang="es-CO" sz="14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rtl="0" fontAlgn="ctr"/>
                      <a:r>
                        <a:rPr lang="es-CO" sz="1400" u="none" strike="noStrike" dirty="0">
                          <a:effectLst/>
                        </a:rPr>
                        <a:t>2019-1</a:t>
                      </a:r>
                      <a:endParaRPr lang="es-CO" sz="14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rtl="0" fontAlgn="ctr"/>
                      <a:endParaRPr lang="es-CO" sz="14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3322746"/>
                  </a:ext>
                </a:extLst>
              </a:tr>
            </a:tbl>
          </a:graphicData>
        </a:graphic>
      </p:graphicFrame>
    </p:spTree>
    <p:extLst>
      <p:ext uri="{BB962C8B-B14F-4D97-AF65-F5344CB8AC3E}">
        <p14:creationId xmlns:p14="http://schemas.microsoft.com/office/powerpoint/2010/main" val="2011640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2564" y="44624"/>
            <a:ext cx="9716279" cy="504056"/>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2000" b="1" i="0" u="none" strike="noStrike" kern="1200" cap="none" spc="0" normalizeH="0" baseline="0" noProof="0" dirty="0" smtClean="0">
                <a:ln>
                  <a:noFill/>
                </a:ln>
                <a:solidFill>
                  <a:srgbClr val="FFFF00"/>
                </a:solidFill>
                <a:effectLst/>
                <a:uLnTx/>
                <a:uFillTx/>
                <a:latin typeface="Calibri"/>
                <a:ea typeface="+mj-ea"/>
                <a:cs typeface="+mj-cs"/>
              </a:rPr>
              <a:t>OPORTUNIDADES Y ACCIONES DE MEJORA PARA EL PRÓXIMO PERÍODO (</a:t>
            </a:r>
            <a:r>
              <a:rPr kumimoji="0" lang="es-ES" sz="2000" b="1" i="0" u="none" strike="noStrike" kern="1200" cap="none" spc="0" normalizeH="0" baseline="0" noProof="0" dirty="0" smtClean="0">
                <a:ln>
                  <a:noFill/>
                </a:ln>
                <a:solidFill>
                  <a:srgbClr val="FFFF00"/>
                </a:solidFill>
                <a:effectLst/>
                <a:uLnTx/>
                <a:uFillTx/>
                <a:latin typeface="Calibri"/>
                <a:ea typeface="+mj-ea"/>
                <a:cs typeface="+mj-cs"/>
              </a:rPr>
              <a:t>2019)</a:t>
            </a:r>
            <a:endParaRPr kumimoji="0" lang="es-CO" sz="2000" b="1" i="0" u="none" strike="noStrike" kern="1200" cap="none" spc="0" normalizeH="0" baseline="0" noProof="0" dirty="0">
              <a:ln>
                <a:noFill/>
              </a:ln>
              <a:solidFill>
                <a:srgbClr val="FFFF00"/>
              </a:solidFill>
              <a:effectLst/>
              <a:uLnTx/>
              <a:uFillTx/>
              <a:latin typeface="Calibri"/>
              <a:ea typeface="+mj-ea"/>
              <a:cs typeface="+mj-cs"/>
            </a:endParaRPr>
          </a:p>
        </p:txBody>
      </p:sp>
      <p:graphicFrame>
        <p:nvGraphicFramePr>
          <p:cNvPr id="5" name="Tabla 4"/>
          <p:cNvGraphicFramePr>
            <a:graphicFrameLocks noGrp="1"/>
          </p:cNvGraphicFramePr>
          <p:nvPr>
            <p:extLst>
              <p:ext uri="{D42A27DB-BD31-4B8C-83A1-F6EECF244321}">
                <p14:modId xmlns:p14="http://schemas.microsoft.com/office/powerpoint/2010/main" val="3802236638"/>
              </p:ext>
            </p:extLst>
          </p:nvPr>
        </p:nvGraphicFramePr>
        <p:xfrm>
          <a:off x="179294" y="548680"/>
          <a:ext cx="10069549" cy="5278381"/>
        </p:xfrm>
        <a:graphic>
          <a:graphicData uri="http://schemas.openxmlformats.org/drawingml/2006/table">
            <a:tbl>
              <a:tblPr>
                <a:tableStyleId>{5C22544A-7EE6-4342-B048-85BDC9FD1C3A}</a:tableStyleId>
              </a:tblPr>
              <a:tblGrid>
                <a:gridCol w="359316">
                  <a:extLst>
                    <a:ext uri="{9D8B030D-6E8A-4147-A177-3AD203B41FA5}">
                      <a16:colId xmlns:a16="http://schemas.microsoft.com/office/drawing/2014/main" val="2233821028"/>
                    </a:ext>
                  </a:extLst>
                </a:gridCol>
                <a:gridCol w="3120836">
                  <a:extLst>
                    <a:ext uri="{9D8B030D-6E8A-4147-A177-3AD203B41FA5}">
                      <a16:colId xmlns:a16="http://schemas.microsoft.com/office/drawing/2014/main" val="1444958652"/>
                    </a:ext>
                  </a:extLst>
                </a:gridCol>
                <a:gridCol w="2937089">
                  <a:extLst>
                    <a:ext uri="{9D8B030D-6E8A-4147-A177-3AD203B41FA5}">
                      <a16:colId xmlns:a16="http://schemas.microsoft.com/office/drawing/2014/main" val="929601033"/>
                    </a:ext>
                  </a:extLst>
                </a:gridCol>
                <a:gridCol w="2782994">
                  <a:extLst>
                    <a:ext uri="{9D8B030D-6E8A-4147-A177-3AD203B41FA5}">
                      <a16:colId xmlns:a16="http://schemas.microsoft.com/office/drawing/2014/main" val="2518293332"/>
                    </a:ext>
                  </a:extLst>
                </a:gridCol>
                <a:gridCol w="869314">
                  <a:extLst>
                    <a:ext uri="{9D8B030D-6E8A-4147-A177-3AD203B41FA5}">
                      <a16:colId xmlns:a16="http://schemas.microsoft.com/office/drawing/2014/main" val="2116937914"/>
                    </a:ext>
                  </a:extLst>
                </a:gridCol>
              </a:tblGrid>
              <a:tr h="219562">
                <a:tc>
                  <a:txBody>
                    <a:bodyPr/>
                    <a:lstStyle/>
                    <a:p>
                      <a:pPr algn="just" fontAlgn="ctr"/>
                      <a:r>
                        <a:rPr lang="es-CO" sz="1200" u="none" strike="noStrike" dirty="0">
                          <a:effectLst/>
                        </a:rPr>
                        <a:t>No.</a:t>
                      </a:r>
                      <a:endParaRPr lang="es-CO" sz="1200" b="1"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dirty="0">
                          <a:solidFill>
                            <a:srgbClr val="FF0000"/>
                          </a:solidFill>
                          <a:effectLst/>
                        </a:rPr>
                        <a:t>ACCIÓN(ES) DE MEJORAMIENTO </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dirty="0">
                          <a:solidFill>
                            <a:srgbClr val="FF0000"/>
                          </a:solidFill>
                          <a:effectLst/>
                        </a:rPr>
                        <a:t>IMPACTO</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dirty="0">
                          <a:solidFill>
                            <a:srgbClr val="FF0000"/>
                          </a:solidFill>
                          <a:effectLst/>
                        </a:rPr>
                        <a:t>RESPONSABLE(S)</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dirty="0">
                          <a:solidFill>
                            <a:srgbClr val="FF0000"/>
                          </a:solidFill>
                          <a:effectLst/>
                        </a:rPr>
                        <a:t>FECHA</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7118096"/>
                  </a:ext>
                </a:extLst>
              </a:tr>
              <a:tr h="255700">
                <a:tc gridSpan="5">
                  <a:txBody>
                    <a:bodyPr/>
                    <a:lstStyle/>
                    <a:p>
                      <a:pPr marL="0" algn="ctr" defTabSz="914400" rtl="0" eaLnBrk="1" fontAlgn="ctr" latinLnBrk="0" hangingPunct="1"/>
                      <a:r>
                        <a:rPr lang="es-CO" sz="1200" b="1" u="none" strike="noStrike" kern="1200" dirty="0">
                          <a:solidFill>
                            <a:srgbClr val="FF0000"/>
                          </a:solidFill>
                          <a:effectLst/>
                          <a:latin typeface="+mn-lt"/>
                          <a:ea typeface="+mn-ea"/>
                          <a:cs typeface="+mn-cs"/>
                        </a:rPr>
                        <a:t>BOLSA DE EMPLEO</a:t>
                      </a: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442375176"/>
                  </a:ext>
                </a:extLst>
              </a:tr>
              <a:tr h="1281279">
                <a:tc>
                  <a:txBody>
                    <a:bodyPr/>
                    <a:lstStyle/>
                    <a:p>
                      <a:pPr algn="ctr" fontAlgn="ctr"/>
                      <a:r>
                        <a:rPr lang="es-CO" sz="1200" u="none" strike="noStrike" dirty="0" smtClean="0">
                          <a:effectLst/>
                        </a:rPr>
                        <a:t>10</a:t>
                      </a:r>
                      <a:endParaRPr lang="es-CO" sz="1200" b="1"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200" u="none" strike="noStrike">
                          <a:effectLst/>
                        </a:rPr>
                        <a:t>Cambios en la plataforma que permitan mayor funcionabilidad en el seguimiento a los egresados efectivamente colocados </a:t>
                      </a:r>
                      <a:endParaRPr lang="es-CO" sz="1200" b="0"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200" u="none" strike="noStrike" dirty="0">
                          <a:effectLst/>
                        </a:rPr>
                        <a:t>Permitirá la retroalimentación de las empresas en el desempeño de los egresados </a:t>
                      </a:r>
                      <a:r>
                        <a:rPr lang="es-CO" sz="1200" u="none" strike="noStrike" dirty="0" smtClean="0">
                          <a:effectLst/>
                        </a:rPr>
                        <a:t>generando a </a:t>
                      </a:r>
                      <a:r>
                        <a:rPr lang="es-CO" sz="1200" u="none" strike="noStrike" dirty="0">
                          <a:effectLst/>
                        </a:rPr>
                        <a:t>la institución mayor retroalimentación del desempeño laboral en todas las disciplinas</a:t>
                      </a:r>
                      <a:endParaRPr lang="es-CO" sz="12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200" u="none" strike="noStrike">
                          <a:effectLst/>
                        </a:rPr>
                        <a:t>Unidad del servicio público de empleo </a:t>
                      </a:r>
                      <a:endParaRPr lang="es-CO" sz="1200" b="0"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200" u="none" strike="noStrike">
                          <a:effectLst/>
                        </a:rPr>
                        <a:t>2019-1</a:t>
                      </a:r>
                      <a:endParaRPr lang="es-CO" sz="1200" b="0"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5612703"/>
                  </a:ext>
                </a:extLst>
              </a:tr>
              <a:tr h="653228">
                <a:tc>
                  <a:txBody>
                    <a:bodyPr/>
                    <a:lstStyle/>
                    <a:p>
                      <a:pPr algn="ctr" fontAlgn="ctr"/>
                      <a:r>
                        <a:rPr lang="es-CO" sz="1200" u="none" strike="noStrike" dirty="0" smtClean="0">
                          <a:effectLst/>
                        </a:rPr>
                        <a:t>11</a:t>
                      </a:r>
                      <a:endParaRPr lang="es-CO" sz="1200" b="1"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200" u="none" strike="noStrike">
                          <a:effectLst/>
                        </a:rPr>
                        <a:t>Medir indicadoes a nivel Seccional  de la bolsa de empleo con la metodología del SGC</a:t>
                      </a:r>
                      <a:endParaRPr lang="es-CO" sz="1200" b="0"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200" u="none" strike="noStrike">
                          <a:effectLst/>
                        </a:rPr>
                        <a:t>Estandarizar la forma de medición de la bolsa de empleo a nivel nacional y medir sus impactos</a:t>
                      </a:r>
                      <a:endParaRPr lang="es-CO" sz="1200" b="0"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200" u="none" strike="noStrike">
                          <a:effectLst/>
                        </a:rPr>
                        <a:t>Asistente de presidencia para la Dirección de la bolsa de empleo </a:t>
                      </a:r>
                      <a:endParaRPr lang="es-CO" sz="1200" b="0"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200" u="none" strike="noStrike">
                          <a:effectLst/>
                        </a:rPr>
                        <a:t>2019</a:t>
                      </a:r>
                      <a:endParaRPr lang="es-CO" sz="1200" b="0"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3452468"/>
                  </a:ext>
                </a:extLst>
              </a:tr>
              <a:tr h="255700">
                <a:tc gridSpan="5">
                  <a:txBody>
                    <a:bodyPr/>
                    <a:lstStyle/>
                    <a:p>
                      <a:pPr marL="0" algn="ctr" defTabSz="914400" rtl="0" eaLnBrk="1" fontAlgn="ctr" latinLnBrk="0" hangingPunct="1"/>
                      <a:r>
                        <a:rPr lang="es-CO" sz="1200" b="1" u="none" strike="noStrike" kern="1200" dirty="0">
                          <a:solidFill>
                            <a:srgbClr val="FF0000"/>
                          </a:solidFill>
                          <a:effectLst/>
                          <a:latin typeface="+mn-lt"/>
                          <a:ea typeface="+mn-ea"/>
                          <a:cs typeface="+mn-cs"/>
                        </a:rPr>
                        <a:t>EGRESADOS</a:t>
                      </a: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735451683"/>
                  </a:ext>
                </a:extLst>
              </a:tr>
              <a:tr h="653228">
                <a:tc>
                  <a:txBody>
                    <a:bodyPr/>
                    <a:lstStyle/>
                    <a:p>
                      <a:pPr algn="ctr" fontAlgn="ctr"/>
                      <a:r>
                        <a:rPr lang="es-CO" sz="1200" u="none" strike="noStrike" dirty="0" smtClean="0">
                          <a:effectLst/>
                        </a:rPr>
                        <a:t>12</a:t>
                      </a:r>
                      <a:endParaRPr lang="es-CO" sz="1200" b="1"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200" u="none" strike="noStrike" dirty="0">
                          <a:effectLst/>
                        </a:rPr>
                        <a:t>Hacer campañas para  carnetizar un mayor número de egresados</a:t>
                      </a:r>
                      <a:endParaRPr lang="es-CO" sz="12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200" u="none" strike="noStrike" dirty="0">
                          <a:effectLst/>
                        </a:rPr>
                        <a:t>Lograr que mayor volumen de egresados conozcan y accedan a los beneficios de la institución.  </a:t>
                      </a:r>
                      <a:endParaRPr lang="es-CO" sz="12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dirty="0">
                          <a:effectLst/>
                        </a:rPr>
                        <a:t>Asistente de presidencia para la Dirección de la bolsa de empleo </a:t>
                      </a:r>
                      <a:endParaRPr lang="es-CO" sz="12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a:effectLst/>
                        </a:rPr>
                        <a:t>Abril de 2019</a:t>
                      </a:r>
                      <a:endParaRPr lang="es-CO" sz="1200" b="0" i="0" u="none" strike="noStrike">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1457190"/>
                  </a:ext>
                </a:extLst>
              </a:tr>
              <a:tr h="653228">
                <a:tc>
                  <a:txBody>
                    <a:bodyPr/>
                    <a:lstStyle/>
                    <a:p>
                      <a:pPr algn="ctr" fontAlgn="ctr"/>
                      <a:r>
                        <a:rPr lang="es-CO" sz="1200" u="none" strike="noStrike" dirty="0" smtClean="0">
                          <a:effectLst/>
                        </a:rPr>
                        <a:t>13</a:t>
                      </a:r>
                      <a:endParaRPr lang="es-CO" sz="1200" b="1"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200" u="none" strike="noStrike">
                          <a:effectLst/>
                        </a:rPr>
                        <a:t>Aplicar  encuesta de actualización de datos y situación laboral de los egresados de la institución</a:t>
                      </a:r>
                      <a:endParaRPr lang="es-CO" sz="1200" b="0"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200" u="none" strike="noStrike">
                          <a:effectLst/>
                        </a:rPr>
                        <a:t>Lograr mayor interacción con los egresados de la Universidad</a:t>
                      </a:r>
                      <a:endParaRPr lang="es-CO" sz="1200" b="0"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dirty="0">
                          <a:effectLst/>
                        </a:rPr>
                        <a:t>Asistente de presidencia para la Dirección de la bolsa de empleo </a:t>
                      </a:r>
                      <a:endParaRPr lang="es-CO" sz="12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dirty="0">
                          <a:effectLst/>
                        </a:rPr>
                        <a:t>Marzo de 2019</a:t>
                      </a:r>
                      <a:endParaRPr lang="es-CO" sz="12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353764"/>
                  </a:ext>
                </a:extLst>
              </a:tr>
              <a:tr h="653228">
                <a:tc>
                  <a:txBody>
                    <a:bodyPr/>
                    <a:lstStyle/>
                    <a:p>
                      <a:pPr algn="ctr" fontAlgn="ctr"/>
                      <a:r>
                        <a:rPr lang="es-CO" sz="1200" u="none" strike="noStrike" dirty="0" smtClean="0">
                          <a:effectLst/>
                        </a:rPr>
                        <a:t>14</a:t>
                      </a:r>
                      <a:endParaRPr lang="es-CO" sz="1200" b="1"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200" u="none" strike="noStrike" dirty="0">
                          <a:effectLst/>
                        </a:rPr>
                        <a:t>Realizar visitas y entrevistas a los </a:t>
                      </a:r>
                      <a:r>
                        <a:rPr lang="es-CO" sz="1200" u="none" strike="noStrike" dirty="0" smtClean="0">
                          <a:effectLst/>
                        </a:rPr>
                        <a:t>egresados </a:t>
                      </a:r>
                      <a:r>
                        <a:rPr lang="es-CO" sz="1200" u="none" strike="noStrike" dirty="0">
                          <a:effectLst/>
                        </a:rPr>
                        <a:t>destacados de la </a:t>
                      </a:r>
                      <a:r>
                        <a:rPr lang="es-CO" sz="1200" u="none" strike="noStrike" dirty="0" smtClean="0">
                          <a:effectLst/>
                        </a:rPr>
                        <a:t>Instrucción </a:t>
                      </a:r>
                      <a:endParaRPr lang="es-CO" sz="12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200" u="none" strike="noStrike" dirty="0">
                          <a:effectLst/>
                        </a:rPr>
                        <a:t>Visibilizar a los egresados destacado de nuestra institución para lograr un mayor acercamiento con los mismos</a:t>
                      </a:r>
                      <a:endParaRPr lang="es-CO" sz="12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dirty="0">
                          <a:effectLst/>
                        </a:rPr>
                        <a:t>Asistente de presidencia para la Dirección de la bolsa de empleo </a:t>
                      </a:r>
                      <a:br>
                        <a:rPr lang="es-CO" sz="1200" u="none" strike="noStrike" dirty="0">
                          <a:effectLst/>
                        </a:rPr>
                      </a:br>
                      <a:r>
                        <a:rPr lang="es-CO" sz="1200" u="none" strike="noStrike" dirty="0">
                          <a:effectLst/>
                        </a:rPr>
                        <a:t>Comunicador</a:t>
                      </a:r>
                      <a:endParaRPr lang="es-CO" sz="12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a:effectLst/>
                        </a:rPr>
                        <a:t>Marzo de 2019</a:t>
                      </a:r>
                      <a:endParaRPr lang="es-CO" sz="1200" b="0" i="0" u="none" strike="noStrike">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043945"/>
                  </a:ext>
                </a:extLst>
              </a:tr>
              <a:tr h="653228">
                <a:tc>
                  <a:txBody>
                    <a:bodyPr/>
                    <a:lstStyle/>
                    <a:p>
                      <a:pPr algn="ctr" fontAlgn="ctr"/>
                      <a:r>
                        <a:rPr lang="es-CO" sz="1200" u="none" strike="noStrike" dirty="0" smtClean="0">
                          <a:effectLst/>
                        </a:rPr>
                        <a:t>15</a:t>
                      </a:r>
                      <a:endParaRPr lang="es-CO" sz="1200" b="1"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fontAlgn="ctr" latinLnBrk="0" hangingPunct="1"/>
                      <a:r>
                        <a:rPr lang="es-CO" sz="1200" u="none" strike="noStrike" kern="1200" dirty="0">
                          <a:solidFill>
                            <a:schemeClr val="dk1"/>
                          </a:solidFill>
                          <a:effectLst/>
                          <a:latin typeface="+mn-lt"/>
                          <a:ea typeface="+mn-ea"/>
                          <a:cs typeface="+mn-cs"/>
                        </a:rPr>
                        <a:t>Continuar actualizando los mosaicos en la página web de la Universidad de cada uno de los programas</a:t>
                      </a: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fontAlgn="ctr" latinLnBrk="0" hangingPunct="1"/>
                      <a:r>
                        <a:rPr lang="es-CO" sz="1200" u="none" strike="noStrike" kern="1200" dirty="0">
                          <a:solidFill>
                            <a:schemeClr val="dk1"/>
                          </a:solidFill>
                          <a:effectLst/>
                          <a:latin typeface="+mn-lt"/>
                          <a:ea typeface="+mn-ea"/>
                          <a:cs typeface="+mn-cs"/>
                        </a:rPr>
                        <a:t>Mantener actualizada la galería de mosaicos en la Seccional de egresados</a:t>
                      </a: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fontAlgn="ctr" latinLnBrk="0" hangingPunct="1"/>
                      <a:r>
                        <a:rPr lang="es-CO" sz="1200" u="none" strike="noStrike" kern="1200" dirty="0">
                          <a:solidFill>
                            <a:schemeClr val="dk1"/>
                          </a:solidFill>
                          <a:effectLst/>
                          <a:latin typeface="+mn-lt"/>
                          <a:ea typeface="+mn-ea"/>
                          <a:cs typeface="+mn-cs"/>
                        </a:rPr>
                        <a:t>Asistente de presidencia para la Dirección de la bolsa de empleo</a:t>
                      </a:r>
                      <a:br>
                        <a:rPr lang="es-CO" sz="1200" u="none" strike="noStrike" kern="1200" dirty="0">
                          <a:solidFill>
                            <a:schemeClr val="dk1"/>
                          </a:solidFill>
                          <a:effectLst/>
                          <a:latin typeface="+mn-lt"/>
                          <a:ea typeface="+mn-ea"/>
                          <a:cs typeface="+mn-cs"/>
                        </a:rPr>
                      </a:br>
                      <a:r>
                        <a:rPr lang="es-CO" sz="1200" u="none" strike="noStrike" kern="1200" dirty="0">
                          <a:solidFill>
                            <a:schemeClr val="dk1"/>
                          </a:solidFill>
                          <a:effectLst/>
                          <a:latin typeface="+mn-lt"/>
                          <a:ea typeface="+mn-ea"/>
                          <a:cs typeface="+mn-cs"/>
                        </a:rPr>
                        <a:t>Decanos y Directores de programa</a:t>
                      </a: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fontAlgn="ctr" latinLnBrk="0" hangingPunct="1"/>
                      <a:r>
                        <a:rPr lang="es-CO" sz="1200" u="none" strike="noStrike" kern="1200" dirty="0">
                          <a:solidFill>
                            <a:schemeClr val="dk1"/>
                          </a:solidFill>
                          <a:effectLst/>
                          <a:latin typeface="+mn-lt"/>
                          <a:ea typeface="+mn-ea"/>
                          <a:cs typeface="+mn-cs"/>
                        </a:rPr>
                        <a:t>Permanente</a:t>
                      </a: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296997"/>
                  </a:ext>
                </a:extLst>
              </a:tr>
            </a:tbl>
          </a:graphicData>
        </a:graphic>
      </p:graphicFrame>
    </p:spTree>
    <p:extLst>
      <p:ext uri="{BB962C8B-B14F-4D97-AF65-F5344CB8AC3E}">
        <p14:creationId xmlns:p14="http://schemas.microsoft.com/office/powerpoint/2010/main" val="35377373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2564" y="44624"/>
            <a:ext cx="9716279" cy="504056"/>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2000" b="1" i="0" u="none" strike="noStrike" kern="1200" cap="none" spc="0" normalizeH="0" baseline="0" noProof="0" dirty="0" smtClean="0">
                <a:ln>
                  <a:noFill/>
                </a:ln>
                <a:solidFill>
                  <a:srgbClr val="FFFF00"/>
                </a:solidFill>
                <a:effectLst/>
                <a:uLnTx/>
                <a:uFillTx/>
                <a:latin typeface="Calibri"/>
                <a:ea typeface="+mj-ea"/>
                <a:cs typeface="+mj-cs"/>
              </a:rPr>
              <a:t>OPORTUNIDADES Y ACCIONES DE MEJORA PARA EL PRÓXIMO PERÍODO (</a:t>
            </a:r>
            <a:r>
              <a:rPr kumimoji="0" lang="es-ES" sz="2000" b="1" i="0" u="none" strike="noStrike" kern="1200" cap="none" spc="0" normalizeH="0" baseline="0" noProof="0" dirty="0" smtClean="0">
                <a:ln>
                  <a:noFill/>
                </a:ln>
                <a:solidFill>
                  <a:srgbClr val="FFFF00"/>
                </a:solidFill>
                <a:effectLst/>
                <a:uLnTx/>
                <a:uFillTx/>
                <a:latin typeface="Calibri"/>
                <a:ea typeface="+mj-ea"/>
                <a:cs typeface="+mj-cs"/>
              </a:rPr>
              <a:t>2019)</a:t>
            </a:r>
            <a:endParaRPr kumimoji="0" lang="es-CO" sz="2000" b="1" i="0" u="none" strike="noStrike" kern="1200" cap="none" spc="0" normalizeH="0" baseline="0" noProof="0" dirty="0">
              <a:ln>
                <a:noFill/>
              </a:ln>
              <a:solidFill>
                <a:srgbClr val="FFFF00"/>
              </a:solidFill>
              <a:effectLst/>
              <a:uLnTx/>
              <a:uFillTx/>
              <a:latin typeface="Calibri"/>
              <a:ea typeface="+mj-ea"/>
              <a:cs typeface="+mj-cs"/>
            </a:endParaRPr>
          </a:p>
        </p:txBody>
      </p:sp>
      <p:graphicFrame>
        <p:nvGraphicFramePr>
          <p:cNvPr id="5" name="Tabla 4"/>
          <p:cNvGraphicFramePr>
            <a:graphicFrameLocks noGrp="1"/>
          </p:cNvGraphicFramePr>
          <p:nvPr>
            <p:extLst>
              <p:ext uri="{D42A27DB-BD31-4B8C-83A1-F6EECF244321}">
                <p14:modId xmlns:p14="http://schemas.microsoft.com/office/powerpoint/2010/main" val="597509509"/>
              </p:ext>
            </p:extLst>
          </p:nvPr>
        </p:nvGraphicFramePr>
        <p:xfrm>
          <a:off x="331694" y="612869"/>
          <a:ext cx="9917149" cy="5160402"/>
        </p:xfrm>
        <a:graphic>
          <a:graphicData uri="http://schemas.openxmlformats.org/drawingml/2006/table">
            <a:tbl>
              <a:tblPr>
                <a:tableStyleId>{5C22544A-7EE6-4342-B048-85BDC9FD1C3A}</a:tableStyleId>
              </a:tblPr>
              <a:tblGrid>
                <a:gridCol w="353878">
                  <a:extLst>
                    <a:ext uri="{9D8B030D-6E8A-4147-A177-3AD203B41FA5}">
                      <a16:colId xmlns:a16="http://schemas.microsoft.com/office/drawing/2014/main" val="2233821028"/>
                    </a:ext>
                  </a:extLst>
                </a:gridCol>
                <a:gridCol w="3073603">
                  <a:extLst>
                    <a:ext uri="{9D8B030D-6E8A-4147-A177-3AD203B41FA5}">
                      <a16:colId xmlns:a16="http://schemas.microsoft.com/office/drawing/2014/main" val="1444958652"/>
                    </a:ext>
                  </a:extLst>
                </a:gridCol>
                <a:gridCol w="1861696">
                  <a:extLst>
                    <a:ext uri="{9D8B030D-6E8A-4147-A177-3AD203B41FA5}">
                      <a16:colId xmlns:a16="http://schemas.microsoft.com/office/drawing/2014/main" val="929601033"/>
                    </a:ext>
                  </a:extLst>
                </a:gridCol>
                <a:gridCol w="766705">
                  <a:extLst>
                    <a:ext uri="{9D8B030D-6E8A-4147-A177-3AD203B41FA5}">
                      <a16:colId xmlns:a16="http://schemas.microsoft.com/office/drawing/2014/main" val="3364686495"/>
                    </a:ext>
                  </a:extLst>
                </a:gridCol>
                <a:gridCol w="2795061">
                  <a:extLst>
                    <a:ext uri="{9D8B030D-6E8A-4147-A177-3AD203B41FA5}">
                      <a16:colId xmlns:a16="http://schemas.microsoft.com/office/drawing/2014/main" val="3710241725"/>
                    </a:ext>
                  </a:extLst>
                </a:gridCol>
                <a:gridCol w="210049">
                  <a:extLst>
                    <a:ext uri="{9D8B030D-6E8A-4147-A177-3AD203B41FA5}">
                      <a16:colId xmlns:a16="http://schemas.microsoft.com/office/drawing/2014/main" val="20005"/>
                    </a:ext>
                  </a:extLst>
                </a:gridCol>
                <a:gridCol w="856157">
                  <a:extLst>
                    <a:ext uri="{9D8B030D-6E8A-4147-A177-3AD203B41FA5}">
                      <a16:colId xmlns:a16="http://schemas.microsoft.com/office/drawing/2014/main" val="2116937914"/>
                    </a:ext>
                  </a:extLst>
                </a:gridCol>
              </a:tblGrid>
              <a:tr h="347190">
                <a:tc>
                  <a:txBody>
                    <a:bodyPr/>
                    <a:lstStyle/>
                    <a:p>
                      <a:pPr algn="just" fontAlgn="ctr"/>
                      <a:r>
                        <a:rPr lang="es-CO" sz="1100" u="none" strike="noStrike" dirty="0">
                          <a:effectLst/>
                        </a:rPr>
                        <a:t>No.</a:t>
                      </a:r>
                      <a:endParaRPr lang="es-CO" sz="1100" b="1"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dirty="0">
                          <a:solidFill>
                            <a:srgbClr val="FF0000"/>
                          </a:solidFill>
                          <a:effectLst/>
                        </a:rPr>
                        <a:t>ACCIÓN(ES) DE MEJORAMIENTO </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es-CO" sz="1200" b="1" u="none" strike="noStrike" dirty="0">
                          <a:solidFill>
                            <a:srgbClr val="FF0000"/>
                          </a:solidFill>
                          <a:effectLst/>
                        </a:rPr>
                        <a:t>IMPACTO</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gridSpan="2">
                  <a:txBody>
                    <a:bodyPr/>
                    <a:lstStyle/>
                    <a:p>
                      <a:pPr algn="ctr" fontAlgn="ctr"/>
                      <a:r>
                        <a:rPr lang="es-CO" sz="1200" b="1" u="none" strike="noStrike" dirty="0">
                          <a:solidFill>
                            <a:srgbClr val="FF0000"/>
                          </a:solidFill>
                          <a:effectLst/>
                        </a:rPr>
                        <a:t>RESPONSABLE(S)</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a:txBody>
                    <a:bodyPr/>
                    <a:lstStyle/>
                    <a:p>
                      <a:pPr algn="ctr" fontAlgn="ctr"/>
                      <a:r>
                        <a:rPr lang="es-CO" sz="1200" b="1" u="none" strike="noStrike" dirty="0">
                          <a:solidFill>
                            <a:srgbClr val="FF0000"/>
                          </a:solidFill>
                          <a:effectLst/>
                        </a:rPr>
                        <a:t>FECHA</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7118096"/>
                  </a:ext>
                </a:extLst>
              </a:tr>
              <a:tr h="404337">
                <a:tc gridSpan="7">
                  <a:txBody>
                    <a:bodyPr/>
                    <a:lstStyle/>
                    <a:p>
                      <a:pPr marL="0" algn="ctr" defTabSz="914400" rtl="0" eaLnBrk="1" fontAlgn="ctr" latinLnBrk="0" hangingPunct="1"/>
                      <a:r>
                        <a:rPr lang="es-CO" sz="1400" b="1" u="none" strike="noStrike" kern="1200" dirty="0">
                          <a:solidFill>
                            <a:srgbClr val="FF0000"/>
                          </a:solidFill>
                          <a:effectLst/>
                          <a:latin typeface="+mn-lt"/>
                          <a:ea typeface="+mn-ea"/>
                          <a:cs typeface="+mn-cs"/>
                        </a:rPr>
                        <a:t>ASISTENTE DE RECTORIA PARA LA PROYECCIÓN SOCIAL</a:t>
                      </a: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989313441"/>
                  </a:ext>
                </a:extLst>
              </a:tr>
              <a:tr h="1261527">
                <a:tc>
                  <a:txBody>
                    <a:bodyPr/>
                    <a:lstStyle/>
                    <a:p>
                      <a:pPr algn="ctr" fontAlgn="ctr"/>
                      <a:r>
                        <a:rPr lang="es-CO" sz="1200" u="none" strike="noStrike" dirty="0" smtClean="0">
                          <a:effectLst/>
                        </a:rPr>
                        <a:t>16</a:t>
                      </a:r>
                      <a:endParaRPr lang="es-CO" sz="1200" b="1"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600" u="none" strike="noStrike" dirty="0">
                          <a:effectLst/>
                        </a:rPr>
                        <a:t>Desarrollar proyectos de proyección social con  los programas académicos de pregrado integrando la  Docencia  y la  investigación </a:t>
                      </a:r>
                      <a:endParaRPr lang="es-CO" sz="16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u="none" strike="noStrike" dirty="0">
                          <a:effectLst/>
                        </a:rPr>
                        <a:t>Articulación de la proyección social con Docencia e  investigación a través de proyectos </a:t>
                      </a:r>
                      <a:endParaRPr lang="es-CO" sz="14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fontAlgn="ctr"/>
                      <a:r>
                        <a:rPr lang="es-CO" sz="1400" u="none" strike="noStrike" dirty="0">
                          <a:effectLst/>
                        </a:rPr>
                        <a:t>Asistente de Rectoría para la Proyección social </a:t>
                      </a:r>
                      <a:br>
                        <a:rPr lang="es-CO" sz="1400" u="none" strike="noStrike" dirty="0">
                          <a:effectLst/>
                        </a:rPr>
                      </a:br>
                      <a:r>
                        <a:rPr lang="es-CO" sz="1400" u="none" strike="noStrike" dirty="0">
                          <a:effectLst/>
                        </a:rPr>
                        <a:t>Decanos</a:t>
                      </a:r>
                      <a:br>
                        <a:rPr lang="es-CO" sz="1400" u="none" strike="noStrike" dirty="0">
                          <a:effectLst/>
                        </a:rPr>
                      </a:br>
                      <a:r>
                        <a:rPr lang="es-CO" sz="1400" u="none" strike="noStrike" dirty="0">
                          <a:effectLst/>
                        </a:rPr>
                        <a:t>Directores de Programa</a:t>
                      </a:r>
                      <a:br>
                        <a:rPr lang="es-CO" sz="1400" u="none" strike="noStrike" dirty="0">
                          <a:effectLst/>
                        </a:rPr>
                      </a:br>
                      <a:r>
                        <a:rPr lang="es-CO" sz="1400" u="none" strike="noStrike" dirty="0">
                          <a:effectLst/>
                        </a:rPr>
                        <a:t>Directores de Centro de investigación</a:t>
                      </a:r>
                      <a:endParaRPr lang="es-CO" sz="14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fontAlgn="ctr"/>
                      <a:endParaRPr lang="es-CO" sz="1400" b="0" i="0" u="none" strike="noStrike">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fontAlgn="ctr"/>
                      <a:r>
                        <a:rPr lang="es-CO" sz="1400" u="none" strike="noStrike">
                          <a:effectLst/>
                        </a:rPr>
                        <a:t>2019-1 y es permanente</a:t>
                      </a:r>
                      <a:endParaRPr lang="es-CO" sz="1400" b="0" i="0" u="none" strike="noStrike">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fontAlgn="ctr"/>
                      <a:endParaRPr lang="es-CO" sz="1400" b="0" i="0" u="none" strike="noStrike">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7628932"/>
                  </a:ext>
                </a:extLst>
              </a:tr>
              <a:tr h="3147348">
                <a:tc>
                  <a:txBody>
                    <a:bodyPr/>
                    <a:lstStyle/>
                    <a:p>
                      <a:pPr algn="ctr" fontAlgn="ctr"/>
                      <a:r>
                        <a:rPr lang="es-CO" sz="1200" u="none" strike="noStrike" dirty="0" smtClean="0">
                          <a:effectLst/>
                        </a:rPr>
                        <a:t>17</a:t>
                      </a:r>
                      <a:endParaRPr lang="es-CO" sz="1200" b="1"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600" u="none" strike="noStrike" dirty="0">
                          <a:effectLst/>
                        </a:rPr>
                        <a:t>Estructurar el portafolio de servicios de proyección social donde se incluyan las diferentes áreas</a:t>
                      </a:r>
                      <a:endParaRPr lang="es-CO" sz="16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400" u="none" strike="noStrike" dirty="0">
                          <a:effectLst/>
                        </a:rPr>
                        <a:t>Mayor planeación, organización y claridad en los servicios </a:t>
                      </a:r>
                      <a:endParaRPr lang="es-CO" sz="14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fontAlgn="ctr"/>
                      <a:r>
                        <a:rPr lang="es-CO" sz="1400" u="none" strike="noStrike" dirty="0">
                          <a:effectLst/>
                        </a:rPr>
                        <a:t>Asistente de Rectoría para la Proyección social </a:t>
                      </a:r>
                      <a:br>
                        <a:rPr lang="es-CO" sz="1400" u="none" strike="noStrike" dirty="0">
                          <a:effectLst/>
                        </a:rPr>
                      </a:br>
                      <a:r>
                        <a:rPr lang="es-CO" sz="1400" u="none" strike="noStrike" dirty="0">
                          <a:effectLst/>
                        </a:rPr>
                        <a:t>Decanos</a:t>
                      </a:r>
                      <a:br>
                        <a:rPr lang="es-CO" sz="1400" u="none" strike="noStrike" dirty="0">
                          <a:effectLst/>
                        </a:rPr>
                      </a:br>
                      <a:r>
                        <a:rPr lang="es-CO" sz="1400" u="none" strike="noStrike" dirty="0">
                          <a:effectLst/>
                        </a:rPr>
                        <a:t>Directores de Programa</a:t>
                      </a:r>
                      <a:br>
                        <a:rPr lang="es-CO" sz="1400" u="none" strike="noStrike" dirty="0">
                          <a:effectLst/>
                        </a:rPr>
                      </a:br>
                      <a:r>
                        <a:rPr lang="es-CO" sz="1400" u="none" strike="noStrike" dirty="0">
                          <a:effectLst/>
                        </a:rPr>
                        <a:t>Directores de Centro de investigación</a:t>
                      </a:r>
                      <a:br>
                        <a:rPr lang="es-CO" sz="1400" u="none" strike="noStrike" dirty="0">
                          <a:effectLst/>
                        </a:rPr>
                      </a:br>
                      <a:r>
                        <a:rPr lang="es-CO" sz="1400" u="none" strike="noStrike" dirty="0">
                          <a:effectLst/>
                        </a:rPr>
                        <a:t>Asistente de presidencia para la Dirección de la bolsa de empleo </a:t>
                      </a:r>
                      <a:br>
                        <a:rPr lang="es-CO" sz="1400" u="none" strike="noStrike" dirty="0">
                          <a:effectLst/>
                        </a:rPr>
                      </a:br>
                      <a:r>
                        <a:rPr lang="es-CO" sz="1400" u="none" strike="noStrike" dirty="0">
                          <a:effectLst/>
                        </a:rPr>
                        <a:t>Coordinadora académica de CEIDEUL</a:t>
                      </a:r>
                      <a:br>
                        <a:rPr lang="es-CO" sz="1400" u="none" strike="noStrike" dirty="0">
                          <a:effectLst/>
                        </a:rPr>
                      </a:br>
                      <a:r>
                        <a:rPr lang="es-CO" sz="1400" u="none" strike="noStrike" dirty="0">
                          <a:effectLst/>
                        </a:rPr>
                        <a:t>Directora de Consultorio Jurídico y centro de conciliación</a:t>
                      </a:r>
                      <a:br>
                        <a:rPr lang="es-CO" sz="1400" u="none" strike="noStrike" dirty="0">
                          <a:effectLst/>
                        </a:rPr>
                      </a:br>
                      <a:r>
                        <a:rPr lang="es-CO" sz="1400" u="none" strike="noStrike" dirty="0">
                          <a:effectLst/>
                        </a:rPr>
                        <a:t>Docente líder de Emprendimiento</a:t>
                      </a:r>
                      <a:endParaRPr lang="es-CO" sz="14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fontAlgn="ctr"/>
                      <a:endParaRPr lang="es-CO" sz="14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fontAlgn="ctr"/>
                      <a:r>
                        <a:rPr lang="es-CO" sz="1400" u="none" strike="noStrike" dirty="0">
                          <a:effectLst/>
                        </a:rPr>
                        <a:t>2019-2</a:t>
                      </a:r>
                      <a:endParaRPr lang="es-CO" sz="14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fontAlgn="ctr"/>
                      <a:endParaRPr lang="es-CO" sz="14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8887512"/>
                  </a:ext>
                </a:extLst>
              </a:tr>
            </a:tbl>
          </a:graphicData>
        </a:graphic>
      </p:graphicFrame>
    </p:spTree>
    <p:extLst>
      <p:ext uri="{BB962C8B-B14F-4D97-AF65-F5344CB8AC3E}">
        <p14:creationId xmlns:p14="http://schemas.microsoft.com/office/powerpoint/2010/main" val="30474599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63388" y="674552"/>
            <a:ext cx="9905978" cy="4401205"/>
          </a:xfrm>
          <a:prstGeom prst="rect">
            <a:avLst/>
          </a:prstGeom>
        </p:spPr>
        <p:txBody>
          <a:bodyPr wrap="square">
            <a:spAutoFit/>
          </a:bodyPr>
          <a:lstStyle/>
          <a:p>
            <a:pPr algn="ctr" fontAlgn="base">
              <a:spcBef>
                <a:spcPct val="0"/>
              </a:spcBef>
              <a:spcAft>
                <a:spcPct val="0"/>
              </a:spcAft>
            </a:pPr>
            <a:r>
              <a:rPr lang="es-CO" sz="2000" b="1" dirty="0">
                <a:solidFill>
                  <a:prstClr val="black"/>
                </a:solidFill>
                <a:latin typeface="Arial" charset="0"/>
              </a:rPr>
              <a:t>OBJETIVO </a:t>
            </a:r>
            <a:r>
              <a:rPr lang="es-CO" sz="2000" b="1" dirty="0" smtClean="0">
                <a:solidFill>
                  <a:prstClr val="black"/>
                </a:solidFill>
                <a:latin typeface="Arial" charset="0"/>
              </a:rPr>
              <a:t>1</a:t>
            </a:r>
          </a:p>
          <a:p>
            <a:pPr algn="ctr" fontAlgn="base">
              <a:spcBef>
                <a:spcPct val="0"/>
              </a:spcBef>
              <a:spcAft>
                <a:spcPct val="0"/>
              </a:spcAft>
            </a:pPr>
            <a:endParaRPr lang="es-CO" sz="2000" dirty="0" smtClean="0">
              <a:solidFill>
                <a:prstClr val="black"/>
              </a:solidFill>
              <a:latin typeface="Arial" charset="0"/>
            </a:endParaRPr>
          </a:p>
          <a:p>
            <a:pPr algn="ctr" fontAlgn="base">
              <a:spcBef>
                <a:spcPct val="0"/>
              </a:spcBef>
              <a:spcAft>
                <a:spcPct val="0"/>
              </a:spcAft>
            </a:pPr>
            <a:endParaRPr lang="es-CO" sz="2000" dirty="0">
              <a:solidFill>
                <a:prstClr val="black"/>
              </a:solidFill>
              <a:latin typeface="Arial" charset="0"/>
            </a:endParaRPr>
          </a:p>
          <a:p>
            <a:pPr algn="ctr" fontAlgn="base">
              <a:spcBef>
                <a:spcPct val="0"/>
              </a:spcBef>
              <a:spcAft>
                <a:spcPct val="0"/>
              </a:spcAft>
            </a:pPr>
            <a:r>
              <a:rPr lang="es-CO" sz="2000" b="1" u="sng" dirty="0">
                <a:solidFill>
                  <a:srgbClr val="FF0000"/>
                </a:solidFill>
                <a:latin typeface="Arial" charset="0"/>
              </a:rPr>
              <a:t>Mejorar la percepción de satisfacción de la comunidad Unilibrista frente a la calidad de los servicios prestados por la universidad</a:t>
            </a:r>
            <a:r>
              <a:rPr lang="es-CO" sz="2000" b="1" dirty="0" smtClean="0">
                <a:solidFill>
                  <a:srgbClr val="FF0000"/>
                </a:solidFill>
                <a:latin typeface="Arial" charset="0"/>
              </a:rPr>
              <a:t>.</a:t>
            </a:r>
          </a:p>
          <a:p>
            <a:pPr algn="ctr" fontAlgn="base">
              <a:spcBef>
                <a:spcPct val="0"/>
              </a:spcBef>
              <a:spcAft>
                <a:spcPct val="0"/>
              </a:spcAft>
            </a:pPr>
            <a:endParaRPr lang="es-CO" sz="2000" dirty="0" smtClean="0">
              <a:solidFill>
                <a:prstClr val="black"/>
              </a:solidFill>
              <a:latin typeface="Arial" charset="0"/>
            </a:endParaRPr>
          </a:p>
          <a:p>
            <a:pPr algn="ctr" fontAlgn="base">
              <a:spcBef>
                <a:spcPct val="0"/>
              </a:spcBef>
              <a:spcAft>
                <a:spcPct val="0"/>
              </a:spcAft>
            </a:pPr>
            <a:endParaRPr lang="es-CO" sz="2000" dirty="0">
              <a:solidFill>
                <a:prstClr val="black"/>
              </a:solidFill>
              <a:latin typeface="Arial" charset="0"/>
            </a:endParaRPr>
          </a:p>
          <a:p>
            <a:pPr algn="ctr" fontAlgn="base">
              <a:spcBef>
                <a:spcPct val="0"/>
              </a:spcBef>
              <a:spcAft>
                <a:spcPct val="0"/>
              </a:spcAft>
            </a:pPr>
            <a:r>
              <a:rPr lang="es-CO" sz="2000" b="1" dirty="0">
                <a:solidFill>
                  <a:prstClr val="black"/>
                </a:solidFill>
                <a:latin typeface="Arial" charset="0"/>
              </a:rPr>
              <a:t>Satisfacción del cliente y retroalimentación de las partes interesadas</a:t>
            </a:r>
            <a:r>
              <a:rPr lang="es-CO" sz="2000" b="1" dirty="0" smtClean="0">
                <a:solidFill>
                  <a:prstClr val="black"/>
                </a:solidFill>
                <a:latin typeface="Arial" charset="0"/>
              </a:rPr>
              <a:t>:</a:t>
            </a:r>
          </a:p>
          <a:p>
            <a:pPr algn="ctr" fontAlgn="base">
              <a:spcBef>
                <a:spcPct val="0"/>
              </a:spcBef>
              <a:spcAft>
                <a:spcPct val="0"/>
              </a:spcAft>
            </a:pPr>
            <a:endParaRPr lang="es-CO" sz="2000" dirty="0">
              <a:solidFill>
                <a:prstClr val="black"/>
              </a:solidFill>
              <a:latin typeface="Arial" charset="0"/>
            </a:endParaRPr>
          </a:p>
          <a:p>
            <a:pPr algn="ctr" fontAlgn="base">
              <a:spcBef>
                <a:spcPct val="0"/>
              </a:spcBef>
              <a:spcAft>
                <a:spcPct val="0"/>
              </a:spcAft>
            </a:pPr>
            <a:r>
              <a:rPr lang="es-CO" sz="2000" b="1" dirty="0" smtClean="0">
                <a:solidFill>
                  <a:srgbClr val="FF0000"/>
                </a:solidFill>
                <a:latin typeface="Arial" charset="0"/>
              </a:rPr>
              <a:t>Encuestas</a:t>
            </a:r>
          </a:p>
          <a:p>
            <a:pPr algn="ctr" fontAlgn="base">
              <a:spcBef>
                <a:spcPct val="0"/>
              </a:spcBef>
              <a:spcAft>
                <a:spcPct val="0"/>
              </a:spcAft>
            </a:pPr>
            <a:endParaRPr lang="es-CO" sz="2000" dirty="0">
              <a:solidFill>
                <a:srgbClr val="FF0000"/>
              </a:solidFill>
              <a:latin typeface="Arial" charset="0"/>
            </a:endParaRPr>
          </a:p>
          <a:p>
            <a:pPr algn="ctr" fontAlgn="base">
              <a:spcBef>
                <a:spcPct val="0"/>
              </a:spcBef>
              <a:spcAft>
                <a:spcPct val="0"/>
              </a:spcAft>
            </a:pPr>
            <a:r>
              <a:rPr lang="es-CO" sz="2000" b="1" dirty="0">
                <a:solidFill>
                  <a:srgbClr val="FF0000"/>
                </a:solidFill>
                <a:latin typeface="Arial" charset="0"/>
              </a:rPr>
              <a:t>Calificaciones de </a:t>
            </a:r>
            <a:r>
              <a:rPr lang="es-CO" sz="2000" b="1" dirty="0" smtClean="0">
                <a:solidFill>
                  <a:srgbClr val="FF0000"/>
                </a:solidFill>
                <a:latin typeface="Arial" charset="0"/>
              </a:rPr>
              <a:t>Servicio</a:t>
            </a:r>
            <a:endParaRPr lang="es-CO" sz="2000" b="1" dirty="0">
              <a:solidFill>
                <a:srgbClr val="FF0000"/>
              </a:solidFill>
              <a:latin typeface="Arial" charset="0"/>
            </a:endParaRPr>
          </a:p>
          <a:p>
            <a:pPr algn="ctr" fontAlgn="base">
              <a:spcBef>
                <a:spcPct val="0"/>
              </a:spcBef>
              <a:spcAft>
                <a:spcPct val="0"/>
              </a:spcAft>
            </a:pPr>
            <a:endParaRPr lang="es-CO" sz="2000" dirty="0">
              <a:solidFill>
                <a:srgbClr val="FF0000"/>
              </a:solidFill>
              <a:latin typeface="Arial" charset="0"/>
            </a:endParaRPr>
          </a:p>
          <a:p>
            <a:pPr algn="ctr" fontAlgn="base">
              <a:spcBef>
                <a:spcPct val="0"/>
              </a:spcBef>
              <a:spcAft>
                <a:spcPct val="0"/>
              </a:spcAft>
            </a:pPr>
            <a:r>
              <a:rPr lang="es-CO" sz="2000" b="1" dirty="0" smtClean="0">
                <a:solidFill>
                  <a:srgbClr val="FF0000"/>
                </a:solidFill>
                <a:latin typeface="Arial" charset="0"/>
              </a:rPr>
              <a:t>Quejas</a:t>
            </a:r>
            <a:endParaRPr lang="es-CO" sz="2000" dirty="0">
              <a:solidFill>
                <a:srgbClr val="FF0000"/>
              </a:solidFill>
              <a:latin typeface="Arial" charset="0"/>
            </a:endParaRPr>
          </a:p>
        </p:txBody>
      </p:sp>
    </p:spTree>
    <p:extLst>
      <p:ext uri="{BB962C8B-B14F-4D97-AF65-F5344CB8AC3E}">
        <p14:creationId xmlns:p14="http://schemas.microsoft.com/office/powerpoint/2010/main" val="8259191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4648" y="168155"/>
            <a:ext cx="9799940" cy="63408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eaLnBrk="0" hangingPunct="0">
              <a:defRPr/>
            </a:pPr>
            <a:r>
              <a:rPr lang="es-ES" sz="2000" b="1" dirty="0" smtClean="0">
                <a:solidFill>
                  <a:srgbClr val="FF3300"/>
                </a:solidFill>
              </a:rPr>
              <a:t> </a:t>
            </a:r>
            <a:r>
              <a:rPr lang="es-MX" sz="1800" b="1" kern="0" dirty="0" smtClean="0">
                <a:solidFill>
                  <a:srgbClr val="FFFF00"/>
                </a:solidFill>
              </a:rPr>
              <a:t>ENCUESTAS</a:t>
            </a:r>
            <a:r>
              <a:rPr lang="es-MX" sz="1600" b="1" kern="0" dirty="0" smtClean="0">
                <a:solidFill>
                  <a:srgbClr val="FF3300"/>
                </a:solidFill>
              </a:rPr>
              <a:t/>
            </a:r>
            <a:br>
              <a:rPr lang="es-MX" sz="1600" b="1" kern="0" dirty="0" smtClean="0">
                <a:solidFill>
                  <a:srgbClr val="FF3300"/>
                </a:solidFill>
              </a:rPr>
            </a:br>
            <a:r>
              <a:rPr lang="es-CO" sz="1400" dirty="0" smtClean="0"/>
              <a:t>Garantizar que el nivel de satisfacción de la comunidad </a:t>
            </a:r>
            <a:r>
              <a:rPr lang="es-CO" sz="1400" dirty="0" err="1" smtClean="0"/>
              <a:t>Unilibrista</a:t>
            </a:r>
            <a:r>
              <a:rPr lang="es-CO" sz="1400" dirty="0" smtClean="0"/>
              <a:t> frente a la calidad de los servicios prestados por la universidad se encuentre como mínimo en un 80%.</a:t>
            </a:r>
            <a:endParaRPr lang="es-ES" sz="1400" b="1" kern="0" dirty="0">
              <a:solidFill>
                <a:srgbClr val="FF3300"/>
              </a:solidFill>
            </a:endParaRPr>
          </a:p>
        </p:txBody>
      </p:sp>
      <p:graphicFrame>
        <p:nvGraphicFramePr>
          <p:cNvPr id="3" name="1 Tabla"/>
          <p:cNvGraphicFramePr>
            <a:graphicFrameLocks noGrp="1"/>
          </p:cNvGraphicFramePr>
          <p:nvPr>
            <p:extLst>
              <p:ext uri="{D42A27DB-BD31-4B8C-83A1-F6EECF244321}">
                <p14:modId xmlns:p14="http://schemas.microsoft.com/office/powerpoint/2010/main" val="2857499369"/>
              </p:ext>
            </p:extLst>
          </p:nvPr>
        </p:nvGraphicFramePr>
        <p:xfrm>
          <a:off x="646085" y="743951"/>
          <a:ext cx="9491864" cy="1045280"/>
        </p:xfrm>
        <a:graphic>
          <a:graphicData uri="http://schemas.openxmlformats.org/drawingml/2006/table">
            <a:tbl>
              <a:tblPr/>
              <a:tblGrid>
                <a:gridCol w="1352756">
                  <a:extLst>
                    <a:ext uri="{9D8B030D-6E8A-4147-A177-3AD203B41FA5}">
                      <a16:colId xmlns:a16="http://schemas.microsoft.com/office/drawing/2014/main" val="20000"/>
                    </a:ext>
                  </a:extLst>
                </a:gridCol>
                <a:gridCol w="3329604">
                  <a:extLst>
                    <a:ext uri="{9D8B030D-6E8A-4147-A177-3AD203B41FA5}">
                      <a16:colId xmlns:a16="http://schemas.microsoft.com/office/drawing/2014/main" val="20001"/>
                    </a:ext>
                  </a:extLst>
                </a:gridCol>
                <a:gridCol w="4809504">
                  <a:extLst>
                    <a:ext uri="{9D8B030D-6E8A-4147-A177-3AD203B41FA5}">
                      <a16:colId xmlns:a16="http://schemas.microsoft.com/office/drawing/2014/main" val="3244246602"/>
                    </a:ext>
                  </a:extLst>
                </a:gridCol>
              </a:tblGrid>
              <a:tr h="316184">
                <a:tc gridSpan="3">
                  <a:txBody>
                    <a:bodyPr/>
                    <a:lstStyle/>
                    <a:p>
                      <a:pPr algn="ctr" rtl="0" fontAlgn="ctr"/>
                      <a:r>
                        <a:rPr lang="es-CO" sz="1800" b="1" i="0" u="none" strike="noStrike" dirty="0" smtClean="0">
                          <a:solidFill>
                            <a:srgbClr val="FF0000"/>
                          </a:solidFill>
                          <a:effectLst/>
                          <a:latin typeface="+mn-lt"/>
                        </a:rPr>
                        <a:t>(</a:t>
                      </a:r>
                      <a:r>
                        <a:rPr lang="es-CO" sz="1800" b="1" i="0" u="none" strike="noStrike" baseline="0" dirty="0" smtClean="0">
                          <a:solidFill>
                            <a:srgbClr val="FF0000"/>
                          </a:solidFill>
                          <a:effectLst/>
                          <a:latin typeface="+mn-lt"/>
                        </a:rPr>
                        <a:t>Egresados:606, Sector externo: 34, Estudiantes:  1.626, </a:t>
                      </a:r>
                      <a:r>
                        <a:rPr lang="es-CO" sz="1800" b="1" i="0" u="none" strike="noStrike" dirty="0" smtClean="0">
                          <a:solidFill>
                            <a:srgbClr val="FF0000"/>
                          </a:solidFill>
                          <a:effectLst/>
                          <a:latin typeface="+mn-lt"/>
                        </a:rPr>
                        <a:t>Docentes: 170</a:t>
                      </a:r>
                      <a:r>
                        <a:rPr lang="es-CO" sz="1800" b="1" i="0" u="none" strike="noStrike" baseline="0" dirty="0" smtClean="0">
                          <a:solidFill>
                            <a:srgbClr val="FF0000"/>
                          </a:solidFill>
                          <a:effectLst/>
                          <a:latin typeface="+mn-lt"/>
                        </a:rPr>
                        <a:t> y </a:t>
                      </a:r>
                      <a:r>
                        <a:rPr lang="es-CO" sz="1800" b="1" i="0" u="none" strike="noStrike" dirty="0" smtClean="0">
                          <a:solidFill>
                            <a:srgbClr val="FF0000"/>
                          </a:solidFill>
                          <a:effectLst/>
                          <a:latin typeface="+mn-lt"/>
                        </a:rPr>
                        <a:t>Administrativos: 77)</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150128">
                <a:tc>
                  <a:txBody>
                    <a:bodyPr/>
                    <a:lstStyle/>
                    <a:p>
                      <a:pPr algn="ctr" rtl="0" fontAlgn="ctr"/>
                      <a:r>
                        <a:rPr lang="es-CO" sz="1400" b="0" i="0" u="none" strike="noStrike" dirty="0">
                          <a:solidFill>
                            <a:srgbClr val="FF0000"/>
                          </a:solidFill>
                          <a:effectLst/>
                          <a:latin typeface="Calibri"/>
                        </a:rPr>
                        <a:t>AÑO</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ctr" latinLnBrk="0" hangingPunct="1"/>
                      <a:r>
                        <a:rPr lang="es-CO" sz="1100" b="1" i="0" u="none" strike="noStrike" kern="1200" dirty="0" smtClean="0">
                          <a:solidFill>
                            <a:srgbClr val="FF0000"/>
                          </a:solidFill>
                          <a:effectLst/>
                          <a:latin typeface="Arial"/>
                          <a:ea typeface="+mn-ea"/>
                          <a:cs typeface="+mn-cs"/>
                        </a:rPr>
                        <a:t>2017</a:t>
                      </a:r>
                      <a:endParaRPr lang="es-CO" sz="1100" b="1" i="0" u="none" strike="noStrike" kern="1200" dirty="0">
                        <a:solidFill>
                          <a:srgbClr val="FF0000"/>
                        </a:solidFill>
                        <a:effectLst/>
                        <a:latin typeface="Arial"/>
                        <a:ea typeface="+mn-ea"/>
                        <a:cs typeface="+mn-cs"/>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ctr" latinLnBrk="0" hangingPunct="1"/>
                      <a:r>
                        <a:rPr lang="es-CO" sz="1100" b="1" i="0" u="none" strike="noStrike" kern="1200" dirty="0" smtClean="0">
                          <a:solidFill>
                            <a:srgbClr val="FF0000"/>
                          </a:solidFill>
                          <a:effectLst/>
                          <a:latin typeface="Arial"/>
                          <a:ea typeface="+mn-ea"/>
                          <a:cs typeface="+mn-cs"/>
                        </a:rPr>
                        <a:t>2018</a:t>
                      </a:r>
                      <a:endParaRPr lang="es-CO" sz="1100" b="1" i="0" u="none" strike="noStrike" kern="1200" dirty="0">
                        <a:solidFill>
                          <a:srgbClr val="FF0000"/>
                        </a:solidFill>
                        <a:effectLst/>
                        <a:latin typeface="Arial"/>
                        <a:ea typeface="+mn-ea"/>
                        <a:cs typeface="+mn-cs"/>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extLst>
                  <a:ext uri="{0D108BD9-81ED-4DB2-BD59-A6C34878D82A}">
                    <a16:rowId xmlns:a16="http://schemas.microsoft.com/office/drawing/2014/main" val="10001"/>
                  </a:ext>
                </a:extLst>
              </a:tr>
              <a:tr h="143470">
                <a:tc>
                  <a:txBody>
                    <a:bodyPr/>
                    <a:lstStyle/>
                    <a:p>
                      <a:pPr algn="ctr" rtl="0" fontAlgn="ctr"/>
                      <a:r>
                        <a:rPr lang="es-CO" sz="1600" b="0" i="0" u="none" strike="noStrike" dirty="0" smtClean="0">
                          <a:solidFill>
                            <a:srgbClr val="000000"/>
                          </a:solidFill>
                          <a:effectLst/>
                          <a:latin typeface="Calibri"/>
                        </a:rPr>
                        <a:t>Resultado</a:t>
                      </a:r>
                      <a:r>
                        <a:rPr lang="es-CO" sz="1600" b="0" i="0" u="none" strike="noStrike" baseline="0" dirty="0" smtClean="0">
                          <a:solidFill>
                            <a:srgbClr val="000000"/>
                          </a:solidFill>
                          <a:effectLst/>
                          <a:latin typeface="Calibri"/>
                        </a:rPr>
                        <a:t> </a:t>
                      </a:r>
                      <a:endParaRPr lang="es-CO" sz="1600" b="0" i="0" u="none" strike="noStrike" dirty="0">
                        <a:solidFill>
                          <a:srgbClr val="000000"/>
                        </a:solidFill>
                        <a:effectLst/>
                        <a:latin typeface="Calibri"/>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ctr" latinLnBrk="0" hangingPunct="1"/>
                      <a:r>
                        <a:rPr lang="es-CO" sz="1200" b="1" i="0" u="none" strike="noStrike" kern="1200" dirty="0" smtClean="0">
                          <a:solidFill>
                            <a:srgbClr val="000000"/>
                          </a:solidFill>
                          <a:effectLst/>
                          <a:latin typeface="Arial"/>
                          <a:ea typeface="+mn-ea"/>
                          <a:cs typeface="+mn-cs"/>
                        </a:rPr>
                        <a:t>75,56%</a:t>
                      </a:r>
                      <a:endParaRPr lang="es-CO" sz="1200" b="1" i="0" u="none" strike="noStrike" kern="1200" dirty="0">
                        <a:solidFill>
                          <a:srgbClr val="000000"/>
                        </a:solidFill>
                        <a:effectLst/>
                        <a:latin typeface="Arial"/>
                        <a:ea typeface="+mn-ea"/>
                        <a:cs typeface="+mn-cs"/>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defTabSz="457200" rtl="0" eaLnBrk="1" fontAlgn="ctr" latinLnBrk="0" hangingPunct="1"/>
                      <a:r>
                        <a:rPr lang="es-CO" sz="1000" b="1" i="0" u="none" strike="noStrike" kern="1200" dirty="0" smtClean="0">
                          <a:solidFill>
                            <a:schemeClr val="tx1"/>
                          </a:solidFill>
                          <a:effectLst/>
                          <a:latin typeface="Arial"/>
                          <a:ea typeface="+mn-ea"/>
                          <a:cs typeface="+mn-cs"/>
                        </a:rPr>
                        <a:t>Necesidades</a:t>
                      </a:r>
                      <a:r>
                        <a:rPr lang="es-CO" sz="1000" b="1" i="0" u="none" strike="noStrike" kern="1200" baseline="0" dirty="0" smtClean="0">
                          <a:solidFill>
                            <a:schemeClr val="tx1"/>
                          </a:solidFill>
                          <a:effectLst/>
                          <a:latin typeface="Arial"/>
                          <a:ea typeface="+mn-ea"/>
                          <a:cs typeface="+mn-cs"/>
                        </a:rPr>
                        <a:t> y expectativas (Estudiantes)</a:t>
                      </a:r>
                      <a:endParaRPr lang="es-CO" sz="1000" b="1" i="0" u="none" strike="noStrike" kern="1200" dirty="0">
                        <a:solidFill>
                          <a:schemeClr val="tx1"/>
                        </a:solidFill>
                        <a:effectLst/>
                        <a:latin typeface="Arial"/>
                        <a:ea typeface="+mn-ea"/>
                        <a:cs typeface="+mn-cs"/>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extLst>
                  <a:ext uri="{0D108BD9-81ED-4DB2-BD59-A6C34878D82A}">
                    <a16:rowId xmlns:a16="http://schemas.microsoft.com/office/drawing/2014/main" val="10002"/>
                  </a:ext>
                </a:extLst>
              </a:tr>
              <a:tr h="143470">
                <a:tc>
                  <a:txBody>
                    <a:bodyPr/>
                    <a:lstStyle/>
                    <a:p>
                      <a:pPr algn="ctr" rtl="0" fontAlgn="ctr"/>
                      <a:r>
                        <a:rPr lang="es-CO" sz="1600" b="0" i="0" u="none" strike="noStrike" dirty="0">
                          <a:solidFill>
                            <a:srgbClr val="000000"/>
                          </a:solidFill>
                          <a:effectLst/>
                          <a:latin typeface="Calibri"/>
                        </a:rPr>
                        <a:t>Muestra </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rtl="0" fontAlgn="ctr"/>
                      <a:r>
                        <a:rPr lang="es-CO" sz="1200" b="1" i="0" u="none" strike="noStrike" dirty="0" smtClean="0">
                          <a:solidFill>
                            <a:srgbClr val="000000"/>
                          </a:solidFill>
                          <a:effectLst/>
                          <a:latin typeface="Arial"/>
                        </a:rPr>
                        <a:t>2.513</a:t>
                      </a:r>
                      <a:endParaRPr lang="es-CO" sz="1200" b="1" i="0" u="none" strike="noStrike" dirty="0">
                        <a:solidFill>
                          <a:srgbClr val="000000"/>
                        </a:solidFill>
                        <a:effectLst/>
                        <a:latin typeface="Arial"/>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457200" rtl="0" eaLnBrk="1" fontAlgn="ctr" latinLnBrk="0" hangingPunct="1"/>
                      <a:r>
                        <a:rPr lang="es-CO" sz="1100" b="1" i="0" u="none" strike="noStrike" kern="1200" dirty="0" smtClean="0">
                          <a:solidFill>
                            <a:schemeClr val="tx1"/>
                          </a:solidFill>
                          <a:effectLst/>
                          <a:latin typeface="Arial"/>
                          <a:ea typeface="+mn-ea"/>
                          <a:cs typeface="+mn-cs"/>
                        </a:rPr>
                        <a:t>157</a:t>
                      </a:r>
                      <a:endParaRPr lang="es-CO" sz="1100" b="1" i="0" u="none" strike="noStrike" kern="1200" dirty="0">
                        <a:solidFill>
                          <a:schemeClr val="tx1"/>
                        </a:solidFill>
                        <a:effectLst/>
                        <a:latin typeface="Arial"/>
                        <a:ea typeface="+mn-ea"/>
                        <a:cs typeface="+mn-cs"/>
                      </a:endParaRP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2949880306"/>
              </p:ext>
            </p:extLst>
          </p:nvPr>
        </p:nvGraphicFramePr>
        <p:xfrm>
          <a:off x="646085" y="1866504"/>
          <a:ext cx="9497473" cy="2255520"/>
        </p:xfrm>
        <a:graphic>
          <a:graphicData uri="http://schemas.openxmlformats.org/drawingml/2006/table">
            <a:tbl>
              <a:tblPr>
                <a:tableStyleId>{5C22544A-7EE6-4342-B048-85BDC9FD1C3A}</a:tableStyleId>
              </a:tblPr>
              <a:tblGrid>
                <a:gridCol w="6064469">
                  <a:extLst>
                    <a:ext uri="{9D8B030D-6E8A-4147-A177-3AD203B41FA5}">
                      <a16:colId xmlns:a16="http://schemas.microsoft.com/office/drawing/2014/main" val="20000"/>
                    </a:ext>
                  </a:extLst>
                </a:gridCol>
                <a:gridCol w="1119129">
                  <a:extLst>
                    <a:ext uri="{9D8B030D-6E8A-4147-A177-3AD203B41FA5}">
                      <a16:colId xmlns:a16="http://schemas.microsoft.com/office/drawing/2014/main" val="20001"/>
                    </a:ext>
                  </a:extLst>
                </a:gridCol>
                <a:gridCol w="2313875">
                  <a:extLst>
                    <a:ext uri="{9D8B030D-6E8A-4147-A177-3AD203B41FA5}">
                      <a16:colId xmlns:a16="http://schemas.microsoft.com/office/drawing/2014/main" val="20002"/>
                    </a:ext>
                  </a:extLst>
                </a:gridCol>
              </a:tblGrid>
              <a:tr h="251944">
                <a:tc>
                  <a:txBody>
                    <a:bodyPr/>
                    <a:lstStyle/>
                    <a:p>
                      <a:pPr algn="just" fontAlgn="ctr"/>
                      <a:r>
                        <a:rPr lang="es-CO" sz="1100" b="0" i="0" u="none" strike="noStrike" dirty="0">
                          <a:solidFill>
                            <a:srgbClr val="000000"/>
                          </a:solidFill>
                          <a:effectLst/>
                          <a:latin typeface="Calibri" panose="020F0502020204030204" pitchFamily="34" charset="0"/>
                        </a:rPr>
                        <a:t>10. Los proyectos desarrollados por el programa generalmente son de alto impacto social</a:t>
                      </a:r>
                      <a:r>
                        <a:rPr lang="es-CO" sz="1100" b="0" i="0" u="none" strike="noStrike" dirty="0" smtClean="0">
                          <a:solidFill>
                            <a:srgbClr val="000000"/>
                          </a:solidFill>
                          <a:effectLst/>
                          <a:latin typeface="Calibri" panose="020F0502020204030204" pitchFamily="34" charset="0"/>
                        </a:rPr>
                        <a:t>.</a:t>
                      </a:r>
                      <a:r>
                        <a:rPr lang="es-CO" sz="1100" b="0" i="0" u="none" strike="noStrike" dirty="0" smtClean="0">
                          <a:solidFill>
                            <a:srgbClr val="FF0000"/>
                          </a:solidFill>
                          <a:effectLst/>
                          <a:latin typeface="Calibri" panose="020F0502020204030204" pitchFamily="34" charset="0"/>
                        </a:rPr>
                        <a:t>(Egresados,</a:t>
                      </a:r>
                      <a:r>
                        <a:rPr lang="es-CO" sz="1100" b="0" i="0" u="none" strike="noStrike" baseline="0" dirty="0" smtClean="0">
                          <a:solidFill>
                            <a:srgbClr val="FF0000"/>
                          </a:solidFill>
                          <a:effectLst/>
                          <a:latin typeface="Calibri" panose="020F0502020204030204" pitchFamily="34" charset="0"/>
                        </a:rPr>
                        <a:t> sector externo y administrativos)</a:t>
                      </a:r>
                      <a:endParaRPr lang="es-CO"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s-CO" sz="1100" dirty="0" smtClean="0">
                          <a:effectLst/>
                          <a:latin typeface="Calibri" panose="020F0502020204030204" pitchFamily="34" charset="0"/>
                          <a:ea typeface="Calibri" panose="020F0502020204030204" pitchFamily="34" charset="0"/>
                          <a:cs typeface="Times New Roman" panose="02020603050405020304" pitchFamily="18" charset="0"/>
                        </a:rPr>
                        <a:t>3,62</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6">
                  <a:txBody>
                    <a:bodyPr/>
                    <a:lstStyle/>
                    <a:p>
                      <a:pPr>
                        <a:lnSpc>
                          <a:spcPct val="100000"/>
                        </a:lnSpc>
                        <a:spcAft>
                          <a:spcPts val="0"/>
                        </a:spcAft>
                      </a:pPr>
                      <a:r>
                        <a:rPr lang="es-CO" sz="1100" b="1" dirty="0">
                          <a:effectLst/>
                        </a:rPr>
                        <a:t>Causas: </a:t>
                      </a:r>
                      <a:endParaRPr lang="es-CO" sz="1100" b="1" dirty="0" smtClean="0">
                        <a:effectLst/>
                      </a:endParaRPr>
                    </a:p>
                    <a:p>
                      <a:pPr algn="just">
                        <a:lnSpc>
                          <a:spcPct val="100000"/>
                        </a:lnSpc>
                        <a:spcAft>
                          <a:spcPts val="0"/>
                        </a:spcAft>
                      </a:pPr>
                      <a:r>
                        <a:rPr lang="es-CO" sz="1050" dirty="0" smtClean="0">
                          <a:effectLst/>
                        </a:rPr>
                        <a:t>Desconocimiento por parte de la comunidad educativa del ejercicio práctico que se realiza</a:t>
                      </a:r>
                      <a:r>
                        <a:rPr lang="es-CO" sz="1050" baseline="0" dirty="0" smtClean="0">
                          <a:effectLst/>
                        </a:rPr>
                        <a:t> en el Consultorio Jurídico y centro de conciliación</a:t>
                      </a:r>
                      <a:endParaRPr lang="es-CO" sz="1050" dirty="0">
                        <a:effectLst/>
                      </a:endParaRPr>
                    </a:p>
                    <a:p>
                      <a:pPr algn="just">
                        <a:lnSpc>
                          <a:spcPct val="100000"/>
                        </a:lnSpc>
                        <a:spcAft>
                          <a:spcPts val="0"/>
                        </a:spcAft>
                      </a:pPr>
                      <a:r>
                        <a:rPr lang="es-CO" sz="1050" b="1" dirty="0">
                          <a:effectLst/>
                        </a:rPr>
                        <a:t>Acciones Correctivas:</a:t>
                      </a:r>
                    </a:p>
                    <a:p>
                      <a:pPr algn="just">
                        <a:lnSpc>
                          <a:spcPct val="100000"/>
                        </a:lnSpc>
                        <a:spcAft>
                          <a:spcPts val="0"/>
                        </a:spcAft>
                      </a:pPr>
                      <a:r>
                        <a:rPr lang="es-CO" sz="1050" dirty="0">
                          <a:effectLst/>
                        </a:rPr>
                        <a:t> </a:t>
                      </a:r>
                      <a:r>
                        <a:rPr lang="es-CO" sz="1050" dirty="0" smtClean="0">
                          <a:effectLst/>
                        </a:rPr>
                        <a:t>Aplicar la encuesta</a:t>
                      </a:r>
                      <a:r>
                        <a:rPr lang="es-CO" sz="1050" baseline="0" dirty="0" smtClean="0">
                          <a:effectLst/>
                        </a:rPr>
                        <a:t> </a:t>
                      </a:r>
                      <a:r>
                        <a:rPr lang="es-CO" sz="1050" dirty="0" smtClean="0">
                          <a:effectLst/>
                        </a:rPr>
                        <a:t> a los practicantes</a:t>
                      </a:r>
                      <a:r>
                        <a:rPr lang="es-CO" sz="1050" baseline="0" dirty="0" smtClean="0">
                          <a:effectLst/>
                        </a:rPr>
                        <a:t>, asesores docentes y comunidad beneficiada y entidades públicas y privadas con las que se tiene convenio.</a:t>
                      </a:r>
                    </a:p>
                    <a:p>
                      <a:pPr algn="just">
                        <a:lnSpc>
                          <a:spcPct val="100000"/>
                        </a:lnSpc>
                        <a:spcAft>
                          <a:spcPts val="0"/>
                        </a:spcAft>
                      </a:pPr>
                      <a:r>
                        <a:rPr lang="es-CO" sz="1050" baseline="0" dirty="0" smtClean="0">
                          <a:effectLst/>
                          <a:latin typeface="Calibri" panose="020F0502020204030204" pitchFamily="34" charset="0"/>
                          <a:ea typeface="Calibri" panose="020F0502020204030204" pitchFamily="34" charset="0"/>
                          <a:cs typeface="Times New Roman" panose="02020603050405020304" pitchFamily="18" charset="0"/>
                        </a:rPr>
                        <a:t>2. Mejorar los canales de comunicación e información de tal forma que se rindan informes semestrales a toda la comunidad por cada uno de los factores</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4437">
                <a:tc>
                  <a:txBody>
                    <a:bodyPr/>
                    <a:lstStyle/>
                    <a:p>
                      <a:pPr algn="just" fontAlgn="ctr"/>
                      <a:r>
                        <a:rPr lang="es-CO" sz="1100" b="0" i="0" u="none" strike="noStrike" dirty="0">
                          <a:solidFill>
                            <a:srgbClr val="000000"/>
                          </a:solidFill>
                          <a:effectLst/>
                          <a:latin typeface="Calibri" panose="020F0502020204030204" pitchFamily="34" charset="0"/>
                        </a:rPr>
                        <a:t>12. La disponibilidad de laboratorios, sitios de práctica, lugares y ayudas audiovisuales, entre otros recursos de apoyo docente, es adecuada para la cantidad de estudiantes</a:t>
                      </a:r>
                      <a:r>
                        <a:rPr lang="es-CO" sz="1100" b="0" i="0" u="none" strike="noStrike" dirty="0" smtClean="0">
                          <a:solidFill>
                            <a:srgbClr val="000000"/>
                          </a:solidFill>
                          <a:effectLst/>
                          <a:latin typeface="Calibri" panose="020F0502020204030204" pitchFamily="34" charset="0"/>
                        </a:rPr>
                        <a:t>. (Proyección Social, Docencia,</a:t>
                      </a:r>
                      <a:r>
                        <a:rPr lang="es-CO" sz="1100" b="0" i="0" u="none" strike="noStrike" baseline="0" dirty="0" smtClean="0">
                          <a:solidFill>
                            <a:srgbClr val="000000"/>
                          </a:solidFill>
                          <a:effectLst/>
                          <a:latin typeface="Calibri" panose="020F0502020204030204" pitchFamily="34" charset="0"/>
                        </a:rPr>
                        <a:t> Gestión de Informática) </a:t>
                      </a:r>
                      <a:r>
                        <a:rPr lang="es-CO" sz="1100" b="0" i="0" u="none" strike="noStrike" baseline="0" dirty="0" smtClean="0">
                          <a:solidFill>
                            <a:srgbClr val="FF0000"/>
                          </a:solidFill>
                          <a:effectLst/>
                          <a:latin typeface="Calibri" panose="020F0502020204030204" pitchFamily="34" charset="0"/>
                        </a:rPr>
                        <a:t>(Estudiantes, docentes y administrativos)</a:t>
                      </a:r>
                      <a:endParaRPr lang="es-CO" sz="1100" b="0" i="0" u="none" strike="noStrike" dirty="0" smtClean="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s-CO" sz="1100" dirty="0" smtClean="0">
                          <a:effectLst/>
                          <a:latin typeface="Calibri" panose="020F0502020204030204" pitchFamily="34" charset="0"/>
                          <a:ea typeface="Calibri" panose="020F0502020204030204" pitchFamily="34" charset="0"/>
                          <a:cs typeface="Times New Roman" panose="02020603050405020304" pitchFamily="18" charset="0"/>
                        </a:rPr>
                        <a:t>3,43</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s-CO"/>
                    </a:p>
                  </a:txBody>
                  <a:tcPr/>
                </a:tc>
                <a:extLst>
                  <a:ext uri="{0D108BD9-81ED-4DB2-BD59-A6C34878D82A}">
                    <a16:rowId xmlns:a16="http://schemas.microsoft.com/office/drawing/2014/main" val="10001"/>
                  </a:ext>
                </a:extLst>
              </a:tr>
              <a:tr h="130844">
                <a:tc>
                  <a:txBody>
                    <a:bodyPr/>
                    <a:lstStyle/>
                    <a:p>
                      <a:pPr algn="just" fontAlgn="ctr"/>
                      <a:r>
                        <a:rPr lang="es-CO" sz="1100" b="0" i="0" u="none" strike="noStrike" dirty="0">
                          <a:solidFill>
                            <a:srgbClr val="000000"/>
                          </a:solidFill>
                          <a:effectLst/>
                          <a:latin typeface="Calibri" panose="020F0502020204030204" pitchFamily="34" charset="0"/>
                        </a:rPr>
                        <a:t>1. Considera que las prácticas de los estudiantes de la Universidad Libre son de calidad</a:t>
                      </a:r>
                      <a:r>
                        <a:rPr lang="es-CO" sz="1100" b="0" i="0" u="none" strike="noStrike" dirty="0" smtClean="0">
                          <a:solidFill>
                            <a:srgbClr val="000000"/>
                          </a:solidFill>
                          <a:effectLst/>
                          <a:latin typeface="Calibri" panose="020F0502020204030204" pitchFamily="34" charset="0"/>
                        </a:rPr>
                        <a:t>. </a:t>
                      </a:r>
                      <a:r>
                        <a:rPr lang="es-CO" sz="1100" b="0" i="0" u="none" strike="noStrike" dirty="0" smtClean="0">
                          <a:solidFill>
                            <a:srgbClr val="FF0000"/>
                          </a:solidFill>
                          <a:effectLst/>
                          <a:latin typeface="Calibri" panose="020F0502020204030204" pitchFamily="34" charset="0"/>
                        </a:rPr>
                        <a:t>(Sector externo)</a:t>
                      </a:r>
                      <a:endParaRPr lang="es-CO"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s-CO" sz="1100" dirty="0" smtClean="0">
                          <a:effectLst/>
                          <a:latin typeface="Calibri" panose="020F0502020204030204" pitchFamily="34" charset="0"/>
                          <a:ea typeface="Calibri" panose="020F0502020204030204" pitchFamily="34" charset="0"/>
                          <a:cs typeface="Times New Roman" panose="02020603050405020304" pitchFamily="18" charset="0"/>
                        </a:rPr>
                        <a:t>3,99</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s-CO"/>
                    </a:p>
                  </a:txBody>
                  <a:tcPr/>
                </a:tc>
                <a:extLst>
                  <a:ext uri="{0D108BD9-81ED-4DB2-BD59-A6C34878D82A}">
                    <a16:rowId xmlns:a16="http://schemas.microsoft.com/office/drawing/2014/main" val="539570509"/>
                  </a:ext>
                </a:extLst>
              </a:tr>
              <a:tr h="251944">
                <a:tc>
                  <a:txBody>
                    <a:bodyPr/>
                    <a:lstStyle/>
                    <a:p>
                      <a:pPr marL="0" marR="0" indent="0" algn="just" defTabSz="457200" rtl="0" eaLnBrk="1" fontAlgn="ctr" latinLnBrk="0" hangingPunct="1">
                        <a:lnSpc>
                          <a:spcPct val="100000"/>
                        </a:lnSpc>
                        <a:spcBef>
                          <a:spcPts val="0"/>
                        </a:spcBef>
                        <a:spcAft>
                          <a:spcPts val="0"/>
                        </a:spcAft>
                        <a:buClrTx/>
                        <a:buSzTx/>
                        <a:buFontTx/>
                        <a:buNone/>
                        <a:tabLst/>
                        <a:defRPr/>
                      </a:pPr>
                      <a:r>
                        <a:rPr lang="es-CO" sz="1100" b="0" i="0" u="none" strike="noStrike" dirty="0">
                          <a:solidFill>
                            <a:srgbClr val="000000"/>
                          </a:solidFill>
                          <a:effectLst/>
                          <a:latin typeface="Calibri" panose="020F0502020204030204" pitchFamily="34" charset="0"/>
                        </a:rPr>
                        <a:t>2. Los proyectos de práctica o actividades que realiza el practicante en su organización son pertinentes</a:t>
                      </a:r>
                      <a:r>
                        <a:rPr lang="es-CO" sz="1100" b="0" i="0" u="none" strike="noStrike" dirty="0" smtClean="0">
                          <a:solidFill>
                            <a:srgbClr val="000000"/>
                          </a:solidFill>
                          <a:effectLst/>
                          <a:latin typeface="Calibri" panose="020F0502020204030204" pitchFamily="34" charset="0"/>
                        </a:rPr>
                        <a:t>. </a:t>
                      </a:r>
                      <a:r>
                        <a:rPr lang="es-CO" sz="1100" b="0" i="0" u="none" strike="noStrike" dirty="0" smtClean="0">
                          <a:solidFill>
                            <a:srgbClr val="FF0000"/>
                          </a:solidFill>
                          <a:effectLst/>
                          <a:latin typeface="Calibri" panose="020F0502020204030204" pitchFamily="34" charset="0"/>
                        </a:rPr>
                        <a:t>(Sector externo)</a:t>
                      </a:r>
                      <a:endParaRPr lang="es-CO" sz="1100" b="0" i="0" u="none" strike="noStrike" dirty="0" smtClean="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s-CO" sz="1100" dirty="0" smtClean="0">
                          <a:effectLst/>
                          <a:latin typeface="Calibri" panose="020F0502020204030204" pitchFamily="34" charset="0"/>
                          <a:ea typeface="Calibri" panose="020F0502020204030204" pitchFamily="34" charset="0"/>
                          <a:cs typeface="Times New Roman" panose="02020603050405020304" pitchFamily="18" charset="0"/>
                        </a:rPr>
                        <a:t>4,16</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s-CO"/>
                    </a:p>
                  </a:txBody>
                  <a:tcPr/>
                </a:tc>
                <a:extLst>
                  <a:ext uri="{0D108BD9-81ED-4DB2-BD59-A6C34878D82A}">
                    <a16:rowId xmlns:a16="http://schemas.microsoft.com/office/drawing/2014/main" val="1043787122"/>
                  </a:ext>
                </a:extLst>
              </a:tr>
              <a:tr h="251944">
                <a:tc>
                  <a:txBody>
                    <a:bodyPr/>
                    <a:lstStyle/>
                    <a:p>
                      <a:pPr algn="just" fontAlgn="ctr"/>
                      <a:r>
                        <a:rPr lang="es-CO" sz="1100" b="0" i="0" u="none" strike="noStrike" dirty="0">
                          <a:solidFill>
                            <a:srgbClr val="000000"/>
                          </a:solidFill>
                          <a:effectLst/>
                          <a:latin typeface="Calibri" panose="020F0502020204030204" pitchFamily="34" charset="0"/>
                        </a:rPr>
                        <a:t>11. Los procesos administrativos (trámites y solicitudes) se desarrollan de manera efectiva en función de los procesos misionales (Docencia, Investigación y Proyección Social</a:t>
                      </a:r>
                      <a:r>
                        <a:rPr lang="es-CO" sz="1100" b="0" i="0" u="none" strike="noStrike" dirty="0" smtClean="0">
                          <a:solidFill>
                            <a:srgbClr val="000000"/>
                          </a:solidFill>
                          <a:effectLst/>
                          <a:latin typeface="Calibri" panose="020F0502020204030204" pitchFamily="34" charset="0"/>
                        </a:rPr>
                        <a:t>). </a:t>
                      </a:r>
                      <a:r>
                        <a:rPr lang="es-CO" sz="1100" b="0" i="0" u="none" strike="noStrike" dirty="0" smtClean="0">
                          <a:solidFill>
                            <a:srgbClr val="FF0000"/>
                          </a:solidFill>
                          <a:effectLst/>
                          <a:latin typeface="Calibri" panose="020F0502020204030204" pitchFamily="34" charset="0"/>
                        </a:rPr>
                        <a:t>(Estudiantes y docentes)</a:t>
                      </a:r>
                      <a:endParaRPr lang="es-CO"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s-CO" sz="1100" dirty="0" smtClean="0">
                          <a:effectLst/>
                          <a:latin typeface="Calibri" panose="020F0502020204030204" pitchFamily="34" charset="0"/>
                          <a:ea typeface="Calibri" panose="020F0502020204030204" pitchFamily="34" charset="0"/>
                          <a:cs typeface="Times New Roman" panose="02020603050405020304" pitchFamily="18" charset="0"/>
                        </a:rPr>
                        <a:t>3,69</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s-CO"/>
                    </a:p>
                  </a:txBody>
                  <a:tcPr/>
                </a:tc>
                <a:extLst>
                  <a:ext uri="{0D108BD9-81ED-4DB2-BD59-A6C34878D82A}">
                    <a16:rowId xmlns:a16="http://schemas.microsoft.com/office/drawing/2014/main" val="10003"/>
                  </a:ext>
                </a:extLst>
              </a:tr>
              <a:tr h="406484">
                <a:tc>
                  <a:txBody>
                    <a:bodyPr/>
                    <a:lstStyle/>
                    <a:p>
                      <a:pPr algn="ctr">
                        <a:lnSpc>
                          <a:spcPct val="107000"/>
                        </a:lnSpc>
                        <a:spcAft>
                          <a:spcPts val="800"/>
                        </a:spcAft>
                      </a:pPr>
                      <a:r>
                        <a:rPr lang="es-ES" sz="2000" b="1" dirty="0">
                          <a:effectLst/>
                        </a:rPr>
                        <a:t>RESULTADO</a:t>
                      </a:r>
                      <a:endParaRPr lang="es-CO"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s-CO" sz="1600" b="1" dirty="0" smtClean="0">
                          <a:effectLst/>
                          <a:latin typeface="Calibri" panose="020F0502020204030204" pitchFamily="34" charset="0"/>
                          <a:ea typeface="Calibri" panose="020F0502020204030204" pitchFamily="34" charset="0"/>
                          <a:cs typeface="Times New Roman" panose="02020603050405020304" pitchFamily="18" charset="0"/>
                        </a:rPr>
                        <a:t>3,78</a:t>
                      </a:r>
                      <a:endParaRPr lang="es-C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s-CO"/>
                    </a:p>
                  </a:txBody>
                  <a:tcPr/>
                </a:tc>
                <a:extLst>
                  <a:ext uri="{0D108BD9-81ED-4DB2-BD59-A6C34878D82A}">
                    <a16:rowId xmlns:a16="http://schemas.microsoft.com/office/drawing/2014/main" val="10004"/>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3318704672"/>
              </p:ext>
            </p:extLst>
          </p:nvPr>
        </p:nvGraphicFramePr>
        <p:xfrm>
          <a:off x="670545" y="4236499"/>
          <a:ext cx="9465254" cy="1804091"/>
        </p:xfrm>
        <a:graphic>
          <a:graphicData uri="http://schemas.openxmlformats.org/drawingml/2006/table">
            <a:tbl>
              <a:tblPr firstRow="1" firstCol="1" bandRow="1">
                <a:tableStyleId>{5C22544A-7EE6-4342-B048-85BDC9FD1C3A}</a:tableStyleId>
              </a:tblPr>
              <a:tblGrid>
                <a:gridCol w="5317173">
                  <a:extLst>
                    <a:ext uri="{9D8B030D-6E8A-4147-A177-3AD203B41FA5}">
                      <a16:colId xmlns:a16="http://schemas.microsoft.com/office/drawing/2014/main" val="1474683196"/>
                    </a:ext>
                  </a:extLst>
                </a:gridCol>
                <a:gridCol w="4148081">
                  <a:extLst>
                    <a:ext uri="{9D8B030D-6E8A-4147-A177-3AD203B41FA5}">
                      <a16:colId xmlns:a16="http://schemas.microsoft.com/office/drawing/2014/main" val="554971136"/>
                    </a:ext>
                  </a:extLst>
                </a:gridCol>
              </a:tblGrid>
              <a:tr h="333861">
                <a:tc>
                  <a:txBody>
                    <a:bodyPr/>
                    <a:lstStyle/>
                    <a:p>
                      <a:pPr algn="ctr">
                        <a:lnSpc>
                          <a:spcPct val="107000"/>
                        </a:lnSpc>
                        <a:spcAft>
                          <a:spcPts val="0"/>
                        </a:spcAft>
                      </a:pPr>
                      <a:r>
                        <a:rPr lang="es-CO" sz="1100" b="0" dirty="0">
                          <a:solidFill>
                            <a:schemeClr val="tx1"/>
                          </a:solidFill>
                          <a:effectLst/>
                        </a:rPr>
                        <a:t>ACCIONES</a:t>
                      </a:r>
                      <a:endParaRPr lang="es-CO"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100" b="0">
                          <a:solidFill>
                            <a:schemeClr val="tx1"/>
                          </a:solidFill>
                          <a:effectLst/>
                        </a:rPr>
                        <a:t>SEGUMIENTO</a:t>
                      </a:r>
                      <a:endParaRPr lang="es-CO"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60813178"/>
                  </a:ext>
                </a:extLst>
              </a:tr>
              <a:tr h="817958">
                <a:tc>
                  <a:txBody>
                    <a:bodyPr/>
                    <a:lstStyle/>
                    <a:p>
                      <a:pPr algn="just">
                        <a:lnSpc>
                          <a:spcPct val="107000"/>
                        </a:lnSpc>
                        <a:spcAft>
                          <a:spcPts val="1200"/>
                        </a:spcAft>
                      </a:pPr>
                      <a:r>
                        <a:rPr lang="es-CO" sz="1000" b="0" dirty="0">
                          <a:solidFill>
                            <a:schemeClr val="tx1"/>
                          </a:solidFill>
                          <a:effectLst/>
                        </a:rPr>
                        <a:t/>
                      </a:r>
                      <a:br>
                        <a:rPr lang="es-CO" sz="1000" b="0" dirty="0">
                          <a:solidFill>
                            <a:schemeClr val="tx1"/>
                          </a:solidFill>
                          <a:effectLst/>
                        </a:rPr>
                      </a:br>
                      <a:r>
                        <a:rPr lang="es-CO" sz="1000" b="0" dirty="0">
                          <a:solidFill>
                            <a:schemeClr val="tx1"/>
                          </a:solidFill>
                          <a:effectLst/>
                        </a:rPr>
                        <a:t>Aplicar la encuesta  a los practicantes, asesores docentes y comunidad beneficiada y entidades públicas y privadas con las que se tiene convenio.</a:t>
                      </a:r>
                      <a:endParaRPr lang="es-CO"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000" b="1" dirty="0">
                          <a:solidFill>
                            <a:schemeClr val="tx1"/>
                          </a:solidFill>
                          <a:effectLst/>
                        </a:rPr>
                        <a:t>Cerrada</a:t>
                      </a:r>
                      <a:r>
                        <a:rPr lang="es-CO" sz="1000" b="0" dirty="0">
                          <a:solidFill>
                            <a:schemeClr val="tx1"/>
                          </a:solidFill>
                          <a:effectLst/>
                        </a:rPr>
                        <a:t>: En el informe que la empresa entrega de calificación y grado de satisfacción determina la percepción de la empresa frente al desarrollo de la práctica y a los estudiantes en el informe final evalúan su grado de satisfacción con respecto a la práctica y proponen mejoras.</a:t>
                      </a:r>
                      <a:endParaRPr lang="es-CO"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1306579"/>
                  </a:ext>
                </a:extLst>
              </a:tr>
              <a:tr h="571569">
                <a:tc>
                  <a:txBody>
                    <a:bodyPr/>
                    <a:lstStyle/>
                    <a:p>
                      <a:pPr algn="just">
                        <a:lnSpc>
                          <a:spcPct val="107000"/>
                        </a:lnSpc>
                        <a:spcAft>
                          <a:spcPts val="0"/>
                        </a:spcAft>
                      </a:pPr>
                      <a:r>
                        <a:rPr lang="es-CO" sz="1000" b="0" dirty="0">
                          <a:solidFill>
                            <a:schemeClr val="tx1"/>
                          </a:solidFill>
                          <a:effectLst/>
                        </a:rPr>
                        <a:t>Mejorar los canales de comunicación e información de tal forma que se rindan informes semestrales a toda la comunidad por cada uno de los factores</a:t>
                      </a:r>
                      <a:endParaRPr lang="es-CO"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000" b="1" dirty="0">
                          <a:solidFill>
                            <a:schemeClr val="tx1"/>
                          </a:solidFill>
                          <a:effectLst/>
                        </a:rPr>
                        <a:t>Cerrada</a:t>
                      </a:r>
                      <a:r>
                        <a:rPr lang="es-CO" sz="1000" b="0" dirty="0">
                          <a:solidFill>
                            <a:schemeClr val="tx1"/>
                          </a:solidFill>
                          <a:effectLst/>
                        </a:rPr>
                        <a:t>:  Actualmente en el CEIDEUL los docentes entregan un informe semestral de la práctica con lo cual se elabora un informe general que se entrega a la alta dirección. Informe de julio y octubre 8 enviado a Planeación, decanos y rectoría.</a:t>
                      </a:r>
                      <a:endParaRPr lang="es-CO"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2539088"/>
                  </a:ext>
                </a:extLst>
              </a:tr>
            </a:tbl>
          </a:graphicData>
        </a:graphic>
      </p:graphicFrame>
    </p:spTree>
    <p:extLst>
      <p:ext uri="{BB962C8B-B14F-4D97-AF65-F5344CB8AC3E}">
        <p14:creationId xmlns:p14="http://schemas.microsoft.com/office/powerpoint/2010/main" val="38974585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457200" y="274638"/>
            <a:ext cx="9781504"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just" defTabSz="457200" rtl="0" eaLnBrk="1" fontAlgn="auto" latinLnBrk="0" hangingPunct="1">
              <a:lnSpc>
                <a:spcPct val="100000"/>
              </a:lnSpc>
              <a:spcBef>
                <a:spcPct val="0"/>
              </a:spcBef>
              <a:spcAft>
                <a:spcPts val="0"/>
              </a:spcAft>
              <a:buClrTx/>
              <a:buSzTx/>
              <a:buFontTx/>
              <a:buNone/>
              <a:tabLst/>
              <a:defRPr/>
            </a:pPr>
            <a:r>
              <a:rPr kumimoji="0" lang="es-CO" sz="2400" b="1" i="0" u="none" strike="noStrike" kern="1200" cap="none" spc="0" normalizeH="0" baseline="0" noProof="0" dirty="0" smtClean="0">
                <a:ln>
                  <a:noFill/>
                </a:ln>
                <a:effectLst/>
                <a:uLnTx/>
                <a:uFillTx/>
                <a:latin typeface="Calibri"/>
                <a:ea typeface="+mj-ea"/>
                <a:cs typeface="+mj-cs"/>
              </a:rPr>
              <a:t>En el año 2018 se hizo por  El</a:t>
            </a:r>
            <a:r>
              <a:rPr kumimoji="0" lang="es-CO" sz="2400" b="1" i="0" u="none" strike="noStrike" kern="1200" cap="none" spc="0" normalizeH="0" noProof="0" dirty="0" smtClean="0">
                <a:ln>
                  <a:noFill/>
                </a:ln>
                <a:effectLst/>
                <a:uLnTx/>
                <a:uFillTx/>
                <a:latin typeface="Calibri"/>
                <a:ea typeface="+mj-ea"/>
                <a:cs typeface="+mj-cs"/>
              </a:rPr>
              <a:t> S</a:t>
            </a:r>
            <a:r>
              <a:rPr kumimoji="0" lang="es-CO" sz="2400" b="1" i="0" u="none" strike="noStrike" kern="1200" cap="none" spc="0" normalizeH="0" baseline="0" noProof="0" dirty="0" smtClean="0">
                <a:ln>
                  <a:noFill/>
                </a:ln>
                <a:effectLst/>
                <a:uLnTx/>
                <a:uFillTx/>
                <a:latin typeface="Calibri"/>
                <a:ea typeface="+mj-ea"/>
                <a:cs typeface="+mj-cs"/>
              </a:rPr>
              <a:t>istemas de Gestión de la Calidad en el mes de octubre 2018, encuesta a nivel nacional de necesidades y expectativas:</a:t>
            </a:r>
            <a:endParaRPr kumimoji="0" lang="es-CO" sz="4400" b="1" i="0" u="none" strike="noStrike" kern="1200" cap="none" spc="0" normalizeH="0" baseline="0" noProof="0" dirty="0">
              <a:ln>
                <a:noFill/>
              </a:ln>
              <a:effectLst/>
              <a:uLnTx/>
              <a:uFillTx/>
              <a:latin typeface="Calibri"/>
              <a:ea typeface="+mj-ea"/>
              <a:cs typeface="+mj-cs"/>
            </a:endParaRPr>
          </a:p>
        </p:txBody>
      </p:sp>
      <p:sp>
        <p:nvSpPr>
          <p:cNvPr id="3" name="Rectángulo 2"/>
          <p:cNvSpPr/>
          <p:nvPr/>
        </p:nvSpPr>
        <p:spPr>
          <a:xfrm>
            <a:off x="555812" y="1330370"/>
            <a:ext cx="10919012" cy="4176143"/>
          </a:xfrm>
          <a:prstGeom prst="rect">
            <a:avLst/>
          </a:prstGeom>
        </p:spPr>
        <p:txBody>
          <a:bodyPr wrap="square">
            <a:spAutoFit/>
          </a:bodyPr>
          <a:lstStyle/>
          <a:p>
            <a:pPr>
              <a:lnSpc>
                <a:spcPct val="107000"/>
              </a:lnSpc>
              <a:spcAft>
                <a:spcPts val="0"/>
              </a:spcAft>
            </a:pPr>
            <a:r>
              <a:rPr lang="es-CO" sz="1600" b="1" dirty="0">
                <a:latin typeface="SegoeUI"/>
                <a:ea typeface="Calibri" panose="020F0502020204030204" pitchFamily="34" charset="0"/>
                <a:cs typeface="Times New Roman" panose="02020603050405020304" pitchFamily="18" charset="0"/>
              </a:rPr>
              <a:t>7. Qué necesidades o expectativas tiene del proceso de Proyección Social. *</a:t>
            </a:r>
            <a:br>
              <a:rPr lang="es-CO" sz="1600" b="1" dirty="0">
                <a:latin typeface="SegoeUI"/>
                <a:ea typeface="Calibri" panose="020F0502020204030204" pitchFamily="34" charset="0"/>
                <a:cs typeface="Times New Roman" panose="02020603050405020304" pitchFamily="18" charset="0"/>
              </a:rPr>
            </a:br>
            <a:r>
              <a:rPr lang="es-CO" sz="1200" dirty="0">
                <a:latin typeface="SegoeUI"/>
                <a:ea typeface="Calibri" panose="020F0502020204030204" pitchFamily="34" charset="0"/>
                <a:cs typeface="Times New Roman" panose="02020603050405020304" pitchFamily="18" charset="0"/>
              </a:rPr>
              <a:t>Seleccione máximo dos, que usted considere con mayor relevancia.</a:t>
            </a:r>
            <a:br>
              <a:rPr lang="es-CO" sz="1200" dirty="0">
                <a:latin typeface="SegoeUI"/>
                <a:ea typeface="Calibri" panose="020F0502020204030204" pitchFamily="34" charset="0"/>
                <a:cs typeface="Times New Roman" panose="02020603050405020304" pitchFamily="18" charset="0"/>
              </a:rPr>
            </a:br>
            <a:endParaRPr lang="es-CO" sz="12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Arial" panose="020B0604020202020204" pitchFamily="34" charset="0"/>
              <a:buChar char="•"/>
            </a:pPr>
            <a:r>
              <a:rPr lang="es-CO" sz="1600" dirty="0" smtClean="0">
                <a:latin typeface="SegoeUI"/>
                <a:ea typeface="Calibri" panose="020F0502020204030204" pitchFamily="34" charset="0"/>
                <a:cs typeface="Times New Roman" panose="02020603050405020304" pitchFamily="18" charset="0"/>
              </a:rPr>
              <a:t>Oportunidad </a:t>
            </a:r>
            <a:r>
              <a:rPr lang="es-CO" sz="1600" dirty="0">
                <a:latin typeface="SegoeUI"/>
                <a:ea typeface="Calibri" panose="020F0502020204030204" pitchFamily="34" charset="0"/>
                <a:cs typeface="Times New Roman" panose="02020603050405020304" pitchFamily="18" charset="0"/>
              </a:rPr>
              <a:t>de Participar en las actividades de Proyección Social (Voluntariado</a:t>
            </a:r>
            <a:r>
              <a:rPr lang="es-CO" sz="1600" dirty="0" smtClean="0">
                <a:latin typeface="SegoeUI"/>
                <a:ea typeface="Calibri" panose="020F0502020204030204" pitchFamily="34" charset="0"/>
                <a:cs typeface="Times New Roman" panose="02020603050405020304" pitchFamily="18" charset="0"/>
              </a:rPr>
              <a:t>).</a:t>
            </a:r>
          </a:p>
          <a:p>
            <a:pPr marL="285750" indent="-285750">
              <a:lnSpc>
                <a:spcPct val="107000"/>
              </a:lnSpc>
              <a:spcAft>
                <a:spcPts val="0"/>
              </a:spcAft>
              <a:buFont typeface="Arial" panose="020B0604020202020204" pitchFamily="34" charset="0"/>
              <a:buChar char="•"/>
            </a:pPr>
            <a:r>
              <a:rPr lang="es-CO" sz="1600" dirty="0" smtClean="0">
                <a:latin typeface="SegoeUI"/>
                <a:ea typeface="Calibri" panose="020F0502020204030204" pitchFamily="34" charset="0"/>
                <a:cs typeface="Times New Roman" panose="02020603050405020304" pitchFamily="18" charset="0"/>
              </a:rPr>
              <a:t>Incentivos </a:t>
            </a:r>
            <a:r>
              <a:rPr lang="es-CO" sz="1600" dirty="0">
                <a:latin typeface="SegoeUI"/>
                <a:ea typeface="Calibri" panose="020F0502020204030204" pitchFamily="34" charset="0"/>
                <a:cs typeface="Times New Roman" panose="02020603050405020304" pitchFamily="18" charset="0"/>
              </a:rPr>
              <a:t>por participar en actividades de Proyección Social</a:t>
            </a:r>
            <a:r>
              <a:rPr lang="es-CO" sz="1600" dirty="0" smtClean="0">
                <a:latin typeface="SegoeUI"/>
                <a:ea typeface="Calibri" panose="020F0502020204030204" pitchFamily="34" charset="0"/>
                <a:cs typeface="Times New Roman" panose="02020603050405020304" pitchFamily="18" charset="0"/>
              </a:rPr>
              <a:t>.</a:t>
            </a:r>
          </a:p>
          <a:p>
            <a:pPr marL="285750" indent="-285750">
              <a:lnSpc>
                <a:spcPct val="107000"/>
              </a:lnSpc>
              <a:spcAft>
                <a:spcPts val="0"/>
              </a:spcAft>
              <a:buFont typeface="Arial" panose="020B0604020202020204" pitchFamily="34" charset="0"/>
              <a:buChar char="•"/>
            </a:pPr>
            <a:r>
              <a:rPr lang="es-CO" sz="1600" dirty="0" smtClean="0">
                <a:latin typeface="SegoeUI"/>
                <a:ea typeface="Calibri" panose="020F0502020204030204" pitchFamily="34" charset="0"/>
                <a:cs typeface="Times New Roman" panose="02020603050405020304" pitchFamily="18" charset="0"/>
              </a:rPr>
              <a:t>Intermediación </a:t>
            </a:r>
            <a:r>
              <a:rPr lang="es-CO" sz="1600" dirty="0">
                <a:latin typeface="SegoeUI"/>
                <a:ea typeface="Calibri" panose="020F0502020204030204" pitchFamily="34" charset="0"/>
                <a:cs typeface="Times New Roman" panose="02020603050405020304" pitchFamily="18" charset="0"/>
              </a:rPr>
              <a:t>Laboral (Bolsa de Empleo</a:t>
            </a:r>
            <a:r>
              <a:rPr lang="es-CO" sz="1600" dirty="0" smtClean="0">
                <a:latin typeface="SegoeUI"/>
                <a:ea typeface="Calibri" panose="020F0502020204030204" pitchFamily="34" charset="0"/>
                <a:cs typeface="Times New Roman" panose="02020603050405020304" pitchFamily="18" charset="0"/>
              </a:rPr>
              <a:t>)</a:t>
            </a:r>
          </a:p>
          <a:p>
            <a:pPr marL="285750" indent="-285750">
              <a:lnSpc>
                <a:spcPct val="107000"/>
              </a:lnSpc>
              <a:spcAft>
                <a:spcPts val="0"/>
              </a:spcAft>
              <a:buFont typeface="Arial" panose="020B0604020202020204" pitchFamily="34" charset="0"/>
              <a:buChar char="•"/>
            </a:pPr>
            <a:r>
              <a:rPr lang="es-CO" sz="1600" dirty="0" smtClean="0">
                <a:latin typeface="SegoeUI"/>
                <a:ea typeface="Calibri" panose="020F0502020204030204" pitchFamily="34" charset="0"/>
                <a:cs typeface="Times New Roman" panose="02020603050405020304" pitchFamily="18" charset="0"/>
              </a:rPr>
              <a:t>Espacios </a:t>
            </a:r>
            <a:r>
              <a:rPr lang="es-CO" sz="1600" dirty="0">
                <a:latin typeface="SegoeUI"/>
                <a:ea typeface="Calibri" panose="020F0502020204030204" pitchFamily="34" charset="0"/>
                <a:cs typeface="Times New Roman" panose="02020603050405020304" pitchFamily="18" charset="0"/>
              </a:rPr>
              <a:t>suficientes y adecuados para desarrollar las actividades de Proyección </a:t>
            </a:r>
            <a:r>
              <a:rPr lang="es-CO" sz="1600" dirty="0" smtClean="0">
                <a:latin typeface="SegoeUI"/>
                <a:ea typeface="Calibri" panose="020F0502020204030204" pitchFamily="34" charset="0"/>
                <a:cs typeface="Times New Roman" panose="02020603050405020304" pitchFamily="18" charset="0"/>
              </a:rPr>
              <a:t>Social</a:t>
            </a:r>
          </a:p>
          <a:p>
            <a:pPr marL="285750" indent="-285750">
              <a:lnSpc>
                <a:spcPct val="107000"/>
              </a:lnSpc>
              <a:spcAft>
                <a:spcPts val="0"/>
              </a:spcAft>
              <a:buFont typeface="Arial" panose="020B0604020202020204" pitchFamily="34" charset="0"/>
              <a:buChar char="•"/>
            </a:pPr>
            <a:r>
              <a:rPr lang="es-CO" sz="1600" dirty="0" smtClean="0">
                <a:latin typeface="SegoeUI"/>
                <a:ea typeface="Calibri" panose="020F0502020204030204" pitchFamily="34" charset="0"/>
                <a:cs typeface="Times New Roman" panose="02020603050405020304" pitchFamily="18" charset="0"/>
              </a:rPr>
              <a:t>Acceso </a:t>
            </a:r>
            <a:r>
              <a:rPr lang="es-CO" sz="1600" dirty="0">
                <a:latin typeface="SegoeUI"/>
                <a:ea typeface="Calibri" panose="020F0502020204030204" pitchFamily="34" charset="0"/>
                <a:cs typeface="Times New Roman" panose="02020603050405020304" pitchFamily="18" charset="0"/>
              </a:rPr>
              <a:t>e información clara de las actividades de Proyección Social (política, estrategia, proyectos programas, entre otros)</a:t>
            </a:r>
            <a:endParaRPr lang="es-CO" sz="12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Arial" panose="020B0604020202020204" pitchFamily="34" charset="0"/>
              <a:buChar char="•"/>
            </a:pPr>
            <a:r>
              <a:rPr lang="es-CO" sz="1600" dirty="0" smtClean="0">
                <a:latin typeface="SegoeUI"/>
                <a:ea typeface="Calibri" panose="020F0502020204030204" pitchFamily="34" charset="0"/>
                <a:cs typeface="Times New Roman" panose="02020603050405020304" pitchFamily="18" charset="0"/>
              </a:rPr>
              <a:t>Pertinencia </a:t>
            </a:r>
            <a:r>
              <a:rPr lang="es-CO" sz="1600" dirty="0">
                <a:latin typeface="SegoeUI"/>
                <a:ea typeface="Calibri" panose="020F0502020204030204" pitchFamily="34" charset="0"/>
                <a:cs typeface="Times New Roman" panose="02020603050405020304" pitchFamily="18" charset="0"/>
              </a:rPr>
              <a:t>de las prácticas establecidas en los diferentes programas académicos, frente al mercado laboral</a:t>
            </a:r>
            <a:endParaRPr lang="es-CO" sz="12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Arial" panose="020B0604020202020204" pitchFamily="34" charset="0"/>
              <a:buChar char="•"/>
            </a:pPr>
            <a:r>
              <a:rPr lang="es-CO" sz="1600" dirty="0" smtClean="0">
                <a:latin typeface="SegoeUI"/>
                <a:ea typeface="Calibri" panose="020F0502020204030204" pitchFamily="34" charset="0"/>
                <a:cs typeface="Times New Roman" panose="02020603050405020304" pitchFamily="18" charset="0"/>
              </a:rPr>
              <a:t>Visibilidad </a:t>
            </a:r>
            <a:r>
              <a:rPr lang="es-CO" sz="1600" dirty="0">
                <a:latin typeface="SegoeUI"/>
                <a:ea typeface="Calibri" panose="020F0502020204030204" pitchFamily="34" charset="0"/>
                <a:cs typeface="Times New Roman" panose="02020603050405020304" pitchFamily="18" charset="0"/>
              </a:rPr>
              <a:t>de la unidad de emprendimiento y </a:t>
            </a:r>
            <a:r>
              <a:rPr lang="es-CO" sz="1600" dirty="0" err="1">
                <a:latin typeface="SegoeUI"/>
                <a:ea typeface="Calibri" panose="020F0502020204030204" pitchFamily="34" charset="0"/>
                <a:cs typeface="Times New Roman" panose="02020603050405020304" pitchFamily="18" charset="0"/>
              </a:rPr>
              <a:t>empresarismo</a:t>
            </a:r>
            <a:endParaRPr lang="es-CO" sz="12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Arial" panose="020B0604020202020204" pitchFamily="34" charset="0"/>
              <a:buChar char="•"/>
            </a:pPr>
            <a:r>
              <a:rPr lang="es-CO" sz="1600" dirty="0" smtClean="0">
                <a:latin typeface="SegoeUI"/>
                <a:ea typeface="Calibri" panose="020F0502020204030204" pitchFamily="34" charset="0"/>
                <a:cs typeface="Times New Roman" panose="02020603050405020304" pitchFamily="18" charset="0"/>
              </a:rPr>
              <a:t>Participación </a:t>
            </a:r>
            <a:r>
              <a:rPr lang="es-CO" sz="1600" dirty="0">
                <a:latin typeface="SegoeUI"/>
                <a:ea typeface="Calibri" panose="020F0502020204030204" pitchFamily="34" charset="0"/>
                <a:cs typeface="Times New Roman" panose="02020603050405020304" pitchFamily="18" charset="0"/>
              </a:rPr>
              <a:t>en actividades para </a:t>
            </a:r>
            <a:r>
              <a:rPr lang="es-CO" sz="1600" dirty="0" smtClean="0">
                <a:latin typeface="SegoeUI"/>
                <a:ea typeface="Calibri" panose="020F0502020204030204" pitchFamily="34" charset="0"/>
                <a:cs typeface="Times New Roman" panose="02020603050405020304" pitchFamily="18" charset="0"/>
              </a:rPr>
              <a:t>egresados</a:t>
            </a:r>
            <a:endParaRPr lang="es-CO" sz="12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Arial" panose="020B0604020202020204" pitchFamily="34" charset="0"/>
              <a:buChar char="•"/>
            </a:pPr>
            <a:r>
              <a:rPr lang="es-CO" sz="1600" dirty="0" smtClean="0">
                <a:latin typeface="SegoeUI"/>
                <a:ea typeface="Calibri" panose="020F0502020204030204" pitchFamily="34" charset="0"/>
                <a:cs typeface="Times New Roman" panose="02020603050405020304" pitchFamily="18" charset="0"/>
              </a:rPr>
              <a:t>Relacionamiento </a:t>
            </a:r>
            <a:r>
              <a:rPr lang="es-CO" sz="1600" dirty="0">
                <a:latin typeface="SegoeUI"/>
                <a:ea typeface="Calibri" panose="020F0502020204030204" pitchFamily="34" charset="0"/>
                <a:cs typeface="Times New Roman" panose="02020603050405020304" pitchFamily="18" charset="0"/>
              </a:rPr>
              <a:t>con los actores del desarrollo </a:t>
            </a:r>
            <a:r>
              <a:rPr lang="es-CO" sz="1600" dirty="0" smtClean="0">
                <a:latin typeface="SegoeUI"/>
                <a:ea typeface="Calibri" panose="020F0502020204030204" pitchFamily="34" charset="0"/>
                <a:cs typeface="Times New Roman" panose="02020603050405020304" pitchFamily="18" charset="0"/>
              </a:rPr>
              <a:t>socioeconómico</a:t>
            </a:r>
          </a:p>
          <a:p>
            <a:pPr marL="285750" indent="-285750">
              <a:lnSpc>
                <a:spcPct val="107000"/>
              </a:lnSpc>
              <a:spcAft>
                <a:spcPts val="0"/>
              </a:spcAft>
              <a:buFont typeface="Arial" panose="020B0604020202020204" pitchFamily="34" charset="0"/>
              <a:buChar char="•"/>
            </a:pPr>
            <a:r>
              <a:rPr lang="es-CO" sz="1600" dirty="0" smtClean="0">
                <a:latin typeface="SegoeUI"/>
                <a:ea typeface="Calibri" panose="020F0502020204030204" pitchFamily="34" charset="0"/>
                <a:cs typeface="Times New Roman" panose="02020603050405020304" pitchFamily="18" charset="0"/>
              </a:rPr>
              <a:t>Macro </a:t>
            </a:r>
            <a:r>
              <a:rPr lang="es-CO" sz="1600" dirty="0">
                <a:latin typeface="SegoeUI"/>
                <a:ea typeface="Calibri" panose="020F0502020204030204" pitchFamily="34" charset="0"/>
                <a:cs typeface="Times New Roman" panose="02020603050405020304" pitchFamily="18" charset="0"/>
              </a:rPr>
              <a:t>proyectos integradores en las áreas del conocimiento de los programas de las facultades de la Universidad Libre </a:t>
            </a:r>
            <a:r>
              <a:rPr lang="es-CO" sz="1600" dirty="0" smtClean="0">
                <a:latin typeface="SegoeUI"/>
                <a:ea typeface="Calibri" panose="020F0502020204030204" pitchFamily="34" charset="0"/>
                <a:cs typeface="Times New Roman" panose="02020603050405020304" pitchFamily="18" charset="0"/>
              </a:rPr>
              <a:t>Pereira</a:t>
            </a:r>
          </a:p>
          <a:p>
            <a:pPr marL="285750" indent="-285750">
              <a:lnSpc>
                <a:spcPct val="107000"/>
              </a:lnSpc>
              <a:spcAft>
                <a:spcPts val="0"/>
              </a:spcAft>
              <a:buFont typeface="Arial" panose="020B0604020202020204" pitchFamily="34" charset="0"/>
              <a:buChar char="•"/>
            </a:pPr>
            <a:r>
              <a:rPr lang="es-CO" sz="1600" dirty="0" smtClean="0">
                <a:latin typeface="SegoeUI"/>
                <a:ea typeface="Calibri" panose="020F0502020204030204" pitchFamily="34" charset="0"/>
                <a:cs typeface="Times New Roman" panose="02020603050405020304" pitchFamily="18" charset="0"/>
              </a:rPr>
              <a:t>Asignación </a:t>
            </a:r>
            <a:r>
              <a:rPr lang="es-CO" sz="1600" dirty="0">
                <a:latin typeface="SegoeUI"/>
                <a:ea typeface="Calibri" panose="020F0502020204030204" pitchFamily="34" charset="0"/>
                <a:cs typeface="Times New Roman" panose="02020603050405020304" pitchFamily="18" charset="0"/>
              </a:rPr>
              <a:t>en el plan de trabajo de los docentes, horas para la proyección y extensión social. </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0845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Tabla"/>
          <p:cNvGraphicFramePr>
            <a:graphicFrameLocks noGrp="1"/>
          </p:cNvGraphicFramePr>
          <p:nvPr>
            <p:extLst>
              <p:ext uri="{D42A27DB-BD31-4B8C-83A1-F6EECF244321}">
                <p14:modId xmlns:p14="http://schemas.microsoft.com/office/powerpoint/2010/main" val="3116439043"/>
              </p:ext>
            </p:extLst>
          </p:nvPr>
        </p:nvGraphicFramePr>
        <p:xfrm>
          <a:off x="498374" y="217562"/>
          <a:ext cx="9721390" cy="2408677"/>
        </p:xfrm>
        <a:graphic>
          <a:graphicData uri="http://schemas.openxmlformats.org/drawingml/2006/table">
            <a:tbl>
              <a:tblPr>
                <a:tableStyleId>{5C22544A-7EE6-4342-B048-85BDC9FD1C3A}</a:tableStyleId>
              </a:tblPr>
              <a:tblGrid>
                <a:gridCol w="1601729">
                  <a:extLst>
                    <a:ext uri="{9D8B030D-6E8A-4147-A177-3AD203B41FA5}">
                      <a16:colId xmlns:a16="http://schemas.microsoft.com/office/drawing/2014/main" val="20000"/>
                    </a:ext>
                  </a:extLst>
                </a:gridCol>
                <a:gridCol w="1601729">
                  <a:extLst>
                    <a:ext uri="{9D8B030D-6E8A-4147-A177-3AD203B41FA5}">
                      <a16:colId xmlns:a16="http://schemas.microsoft.com/office/drawing/2014/main" val="20008"/>
                    </a:ext>
                  </a:extLst>
                </a:gridCol>
                <a:gridCol w="1601729">
                  <a:extLst>
                    <a:ext uri="{9D8B030D-6E8A-4147-A177-3AD203B41FA5}">
                      <a16:colId xmlns:a16="http://schemas.microsoft.com/office/drawing/2014/main" val="20009"/>
                    </a:ext>
                  </a:extLst>
                </a:gridCol>
                <a:gridCol w="1252846">
                  <a:extLst>
                    <a:ext uri="{9D8B030D-6E8A-4147-A177-3AD203B41FA5}">
                      <a16:colId xmlns:a16="http://schemas.microsoft.com/office/drawing/2014/main" val="20010"/>
                    </a:ext>
                  </a:extLst>
                </a:gridCol>
                <a:gridCol w="1221119">
                  <a:extLst>
                    <a:ext uri="{9D8B030D-6E8A-4147-A177-3AD203B41FA5}">
                      <a16:colId xmlns:a16="http://schemas.microsoft.com/office/drawing/2014/main" val="20011"/>
                    </a:ext>
                  </a:extLst>
                </a:gridCol>
                <a:gridCol w="1221119">
                  <a:extLst>
                    <a:ext uri="{9D8B030D-6E8A-4147-A177-3AD203B41FA5}">
                      <a16:colId xmlns:a16="http://schemas.microsoft.com/office/drawing/2014/main" val="922452510"/>
                    </a:ext>
                  </a:extLst>
                </a:gridCol>
                <a:gridCol w="1221119">
                  <a:extLst>
                    <a:ext uri="{9D8B030D-6E8A-4147-A177-3AD203B41FA5}">
                      <a16:colId xmlns:a16="http://schemas.microsoft.com/office/drawing/2014/main" val="1595924202"/>
                    </a:ext>
                  </a:extLst>
                </a:gridCol>
              </a:tblGrid>
              <a:tr h="216024">
                <a:tc gridSpan="7">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s-MX" sz="1800" b="1" kern="0" dirty="0" smtClean="0">
                          <a:solidFill>
                            <a:srgbClr val="FF3300"/>
                          </a:solidFill>
                        </a:rPr>
                        <a:t>CALIFICACIÓN DEL SERVICIO: </a:t>
                      </a:r>
                    </a:p>
                    <a:p>
                      <a:pPr marL="0" marR="0" indent="0" algn="ctr" defTabSz="457200" rtl="0" eaLnBrk="1" fontAlgn="ctr" latinLnBrk="0" hangingPunct="1">
                        <a:lnSpc>
                          <a:spcPct val="100000"/>
                        </a:lnSpc>
                        <a:spcBef>
                          <a:spcPts val="0"/>
                        </a:spcBef>
                        <a:spcAft>
                          <a:spcPts val="0"/>
                        </a:spcAft>
                        <a:buClrTx/>
                        <a:buSzTx/>
                        <a:buFontTx/>
                        <a:buNone/>
                        <a:tabLst/>
                        <a:defRPr/>
                      </a:pPr>
                      <a:r>
                        <a:rPr lang="es-CO" sz="1800" dirty="0" smtClean="0"/>
                        <a:t>Mejorar en mínimo el 20%, la gestión de atención de quejas de manera eficaz y oportuna respecto a la medición del semestre anterior.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pPr algn="ctr" fontAlgn="ctr"/>
                      <a:endParaRPr lang="es-CO" sz="1400" b="1" i="0" u="none" strike="noStrike" dirty="0">
                        <a:effectLst/>
                        <a:latin typeface="Arial"/>
                      </a:endParaRPr>
                    </a:p>
                  </a:txBody>
                  <a:tcPr marL="0" marR="0" marT="0" marB="0" anchor="ctr"/>
                </a:tc>
                <a:tc hMerge="1">
                  <a:txBody>
                    <a:bodyPr/>
                    <a:lstStyle/>
                    <a:p>
                      <a:pPr algn="ctr" fontAlgn="ctr"/>
                      <a:endParaRPr lang="es-CO" sz="1800" b="1" i="0" u="none" strike="noStrike" dirty="0">
                        <a:solidFill>
                          <a:srgbClr val="FF0000"/>
                        </a:solidFill>
                        <a:effectLst/>
                        <a:latin typeface="Arial"/>
                      </a:endParaRPr>
                    </a:p>
                  </a:txBody>
                  <a:tcPr marL="0" marR="0" marT="0" marB="0" anchor="ctr"/>
                </a:tc>
                <a:tc hMerge="1">
                  <a:txBody>
                    <a:bodyPr/>
                    <a:lstStyle/>
                    <a:p>
                      <a:endParaRPr lang="es-CO"/>
                    </a:p>
                  </a:txBody>
                  <a:tcPr/>
                </a:tc>
                <a:tc hMerge="1">
                  <a:txBody>
                    <a:bodyPr/>
                    <a:lstStyle/>
                    <a:p>
                      <a:endParaRPr lang="es-CO"/>
                    </a:p>
                  </a:txBody>
                  <a:tcPr/>
                </a:tc>
                <a:tc hMerge="1">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CO" sz="1800" dirty="0" smtClean="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07450">
                <a:tc>
                  <a:txBody>
                    <a:bodyPr/>
                    <a:lstStyle/>
                    <a:p>
                      <a:pPr algn="ctr" fontAlgn="ctr"/>
                      <a:r>
                        <a:rPr lang="es-CO" sz="1400" u="none" strike="noStrike">
                          <a:effectLst/>
                        </a:rPr>
                        <a:t>AÑO</a:t>
                      </a:r>
                      <a:endParaRPr lang="es-CO" sz="1400" b="0" i="0" u="none" strike="noStrike">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100" u="none" strike="noStrike" dirty="0">
                          <a:effectLst/>
                        </a:rPr>
                        <a:t>2013</a:t>
                      </a:r>
                      <a:endParaRPr lang="es-CO" sz="11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100" b="1" i="0" u="none" strike="noStrike" dirty="0">
                          <a:effectLst/>
                          <a:latin typeface="Arial"/>
                        </a:rPr>
                        <a:t>2014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100" b="1" i="0" u="none" strike="noStrike" dirty="0">
                          <a:effectLst/>
                          <a:latin typeface="Arial"/>
                        </a:rPr>
                        <a:t>2015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s-CO" sz="1100" b="1" i="0" u="none" strike="noStrike" kern="1200" dirty="0">
                          <a:solidFill>
                            <a:schemeClr val="dk1"/>
                          </a:solidFill>
                          <a:effectLst/>
                          <a:latin typeface="Arial"/>
                          <a:ea typeface="+mn-ea"/>
                          <a:cs typeface="+mn-cs"/>
                        </a:rPr>
                        <a:t>2016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s-CO" sz="1100" b="1" i="0" u="none" strike="noStrike" kern="1200" dirty="0" smtClean="0">
                          <a:solidFill>
                            <a:schemeClr val="dk1"/>
                          </a:solidFill>
                          <a:effectLst/>
                          <a:latin typeface="Arial"/>
                          <a:ea typeface="+mn-ea"/>
                          <a:cs typeface="+mn-cs"/>
                        </a:rPr>
                        <a:t>2017</a:t>
                      </a:r>
                      <a:endParaRPr lang="es-CO" sz="1100" b="1" i="0" u="none" strike="noStrike" kern="1200" dirty="0">
                        <a:solidFill>
                          <a:schemeClr val="dk1"/>
                        </a:solidFill>
                        <a:effectLst/>
                        <a:latin typeface="Arial"/>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s-CO" sz="1100" b="1" i="0" u="none" strike="noStrike" kern="1200" dirty="0" smtClean="0">
                          <a:solidFill>
                            <a:schemeClr val="dk1"/>
                          </a:solidFill>
                          <a:effectLst/>
                          <a:latin typeface="Arial"/>
                          <a:ea typeface="+mn-ea"/>
                          <a:cs typeface="+mn-cs"/>
                        </a:rPr>
                        <a:t>2018</a:t>
                      </a:r>
                      <a:endParaRPr lang="es-CO" sz="1100" b="1" i="0" u="none" strike="noStrike" kern="1200" dirty="0">
                        <a:solidFill>
                          <a:schemeClr val="dk1"/>
                        </a:solidFill>
                        <a:effectLst/>
                        <a:latin typeface="Arial"/>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39215">
                <a:tc>
                  <a:txBody>
                    <a:bodyPr/>
                    <a:lstStyle/>
                    <a:p>
                      <a:pPr algn="ctr" fontAlgn="ctr"/>
                      <a:r>
                        <a:rPr lang="es-CO" sz="1600" u="none" strike="noStrike" dirty="0">
                          <a:effectLst/>
                        </a:rPr>
                        <a:t>%</a:t>
                      </a:r>
                      <a:endParaRPr lang="es-CO" sz="16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0" i="0" u="none" strike="noStrike" dirty="0">
                          <a:effectLst/>
                          <a:latin typeface="Arial" panose="020B0604020202020204" pitchFamily="34" charset="0"/>
                        </a:rPr>
                        <a:t>96%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0" i="0" u="none" strike="noStrike" dirty="0">
                          <a:effectLst/>
                          <a:latin typeface="Arial" panose="020B0604020202020204" pitchFamily="34" charset="0"/>
                        </a:rPr>
                        <a:t>96%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0" i="0" u="none" strike="noStrike" dirty="0">
                          <a:effectLst/>
                          <a:latin typeface="Arial" panose="020B0604020202020204" pitchFamily="34" charset="0"/>
                        </a:rPr>
                        <a:t>89%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0" i="0" u="none" strike="noStrike" dirty="0">
                          <a:effectLst/>
                          <a:latin typeface="Arial" panose="020B0604020202020204" pitchFamily="34" charset="0"/>
                        </a:rPr>
                        <a:t>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0" i="0" u="none" strike="noStrike" dirty="0">
                          <a:effectLst/>
                          <a:latin typeface="Arial" panose="020B0604020202020204" pitchFamily="34" charset="0"/>
                        </a:rPr>
                        <a:t>99%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s-CO" sz="1400" b="0" i="0" u="none" strike="noStrike" dirty="0" smtClean="0">
                          <a:effectLst/>
                          <a:latin typeface="Arial" panose="020B0604020202020204" pitchFamily="34" charset="0"/>
                        </a:rPr>
                        <a:t>86%</a:t>
                      </a:r>
                      <a:endParaRPr lang="es-CO" sz="1400" b="0"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351372">
                <a:tc>
                  <a:txBody>
                    <a:bodyPr/>
                    <a:lstStyle/>
                    <a:p>
                      <a:pPr algn="ctr" fontAlgn="ctr"/>
                      <a:r>
                        <a:rPr lang="es-CO" sz="1600" u="none" strike="noStrike" dirty="0">
                          <a:effectLst/>
                        </a:rPr>
                        <a:t>Muestra </a:t>
                      </a:r>
                      <a:endParaRPr lang="es-CO" sz="16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0" i="0" u="none" strike="noStrike" dirty="0">
                          <a:effectLst/>
                          <a:latin typeface="Arial" panose="020B0604020202020204" pitchFamily="34" charset="0"/>
                        </a:rPr>
                        <a:t>661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0" i="0" u="none" strike="noStrike" dirty="0">
                          <a:effectLst/>
                          <a:latin typeface="Arial" panose="020B0604020202020204" pitchFamily="34" charset="0"/>
                        </a:rPr>
                        <a:t>318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0" i="0" u="none" strike="noStrike" dirty="0">
                          <a:effectLst/>
                          <a:latin typeface="Arial" panose="020B0604020202020204" pitchFamily="34" charset="0"/>
                        </a:rPr>
                        <a:t>98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0" i="0" u="none" strike="noStrike" dirty="0">
                          <a:effectLst/>
                          <a:latin typeface="Arial" panose="020B0604020202020204" pitchFamily="34" charset="0"/>
                        </a:rPr>
                        <a:t>179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0" i="0" u="none" strike="noStrike" dirty="0" smtClean="0">
                          <a:effectLst/>
                          <a:latin typeface="Arial" panose="020B0604020202020204" pitchFamily="34" charset="0"/>
                        </a:rPr>
                        <a:t>141</a:t>
                      </a:r>
                      <a:endParaRPr lang="es-CO" sz="1400" b="0"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s-CO" sz="1400" b="0" i="0" u="none" strike="noStrike" dirty="0" smtClean="0">
                          <a:effectLst/>
                          <a:latin typeface="Arial" panose="020B0604020202020204" pitchFamily="34" charset="0"/>
                        </a:rPr>
                        <a:t>169</a:t>
                      </a:r>
                      <a:endParaRPr lang="es-CO" sz="1400" b="0"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r h="351372">
                <a:tc gridSpan="6">
                  <a:txBody>
                    <a:bodyPr/>
                    <a:lstStyle/>
                    <a:p>
                      <a:pPr algn="ctr" fontAlgn="ctr"/>
                      <a:r>
                        <a:rPr lang="es-CO" sz="1600" b="0" i="0" u="none" strike="noStrike" dirty="0" smtClean="0">
                          <a:effectLst/>
                          <a:latin typeface="Arial"/>
                        </a:rPr>
                        <a:t>Las</a:t>
                      </a:r>
                      <a:r>
                        <a:rPr lang="es-CO" sz="1600" b="0" i="0" u="none" strike="noStrike" baseline="0" dirty="0" smtClean="0">
                          <a:effectLst/>
                          <a:latin typeface="Arial"/>
                        </a:rPr>
                        <a:t> 167</a:t>
                      </a:r>
                      <a:r>
                        <a:rPr lang="es-CO" sz="1600" b="0" i="0" u="none" strike="noStrike" dirty="0" smtClean="0">
                          <a:effectLst/>
                          <a:latin typeface="Arial"/>
                        </a:rPr>
                        <a:t> calificaciones</a:t>
                      </a:r>
                      <a:r>
                        <a:rPr lang="es-CO" sz="1600" b="0" i="0" u="none" strike="noStrike" baseline="0" dirty="0" smtClean="0">
                          <a:effectLst/>
                          <a:latin typeface="Arial"/>
                        </a:rPr>
                        <a:t> del servicio </a:t>
                      </a:r>
                      <a:r>
                        <a:rPr lang="es-CO" sz="1600" b="0" i="0" u="none" strike="noStrike" dirty="0" smtClean="0">
                          <a:effectLst/>
                          <a:latin typeface="Arial"/>
                        </a:rPr>
                        <a:t> corresponden </a:t>
                      </a:r>
                      <a:r>
                        <a:rPr lang="es-CO" sz="1600" b="0" i="0" u="none" strike="noStrike" baseline="0" dirty="0" smtClean="0">
                          <a:effectLst/>
                          <a:latin typeface="Arial"/>
                        </a:rPr>
                        <a:t> a Consultorio Jurídico y Centro de conciliación para el 2018 y 2 calificaciones de CEIDEUL</a:t>
                      </a:r>
                      <a:endParaRPr lang="es-CO" sz="16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s-CO"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s-CO"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s-CO"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457200" rtl="0" eaLnBrk="1" fontAlgn="ctr" latinLnBrk="0" hangingPunct="1"/>
                      <a:endParaRPr lang="es-CO" sz="1200" b="0" i="0" u="none" strike="noStrike" kern="1200" dirty="0">
                        <a:solidFill>
                          <a:schemeClr val="dk1"/>
                        </a:solidFill>
                        <a:effectLst/>
                        <a:latin typeface="Arial"/>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457200" rtl="0" eaLnBrk="1" fontAlgn="ctr" latinLnBrk="0" hangingPunct="1"/>
                      <a:endParaRPr lang="es-CO" sz="1200" b="0" i="0" u="none" strike="noStrike" kern="1200" dirty="0">
                        <a:solidFill>
                          <a:schemeClr val="dk1"/>
                        </a:solidFill>
                        <a:effectLst/>
                        <a:latin typeface="Arial"/>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endParaRPr lang="es-CO" sz="16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0966738"/>
                  </a:ext>
                </a:extLst>
              </a:tr>
            </a:tbl>
          </a:graphicData>
        </a:graphic>
      </p:graphicFrame>
      <p:graphicFrame>
        <p:nvGraphicFramePr>
          <p:cNvPr id="3" name="Gráfico 2"/>
          <p:cNvGraphicFramePr>
            <a:graphicFrameLocks/>
          </p:cNvGraphicFramePr>
          <p:nvPr>
            <p:extLst>
              <p:ext uri="{D42A27DB-BD31-4B8C-83A1-F6EECF244321}">
                <p14:modId xmlns:p14="http://schemas.microsoft.com/office/powerpoint/2010/main" val="1769980733"/>
              </p:ext>
            </p:extLst>
          </p:nvPr>
        </p:nvGraphicFramePr>
        <p:xfrm>
          <a:off x="498374" y="3088342"/>
          <a:ext cx="972139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444142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1818" y="1519772"/>
            <a:ext cx="9941859" cy="7207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400" b="1" dirty="0" smtClean="0">
                <a:solidFill>
                  <a:srgbClr val="FFFF00"/>
                </a:solidFill>
              </a:rPr>
              <a:t>QUEJAS:</a:t>
            </a:r>
            <a:r>
              <a:rPr lang="es-ES" sz="2000" b="1" dirty="0" smtClean="0">
                <a:solidFill>
                  <a:srgbClr val="FF3300"/>
                </a:solidFill>
              </a:rPr>
              <a:t/>
            </a:r>
            <a:br>
              <a:rPr lang="es-ES" sz="2000" b="1" dirty="0" smtClean="0">
                <a:solidFill>
                  <a:srgbClr val="FF3300"/>
                </a:solidFill>
              </a:rPr>
            </a:br>
            <a:r>
              <a:rPr lang="es-CO" sz="2000" dirty="0" smtClean="0"/>
              <a:t>Mejorar en mínimo el 20%, la gestión de atención de quejas de manera eficaz y oportuna respecto a la medición del semestre anterior.</a:t>
            </a:r>
            <a:br>
              <a:rPr lang="es-CO" sz="2000" dirty="0" smtClean="0"/>
            </a:br>
            <a:r>
              <a:rPr lang="es-CO" sz="3600" dirty="0" smtClean="0">
                <a:solidFill>
                  <a:srgbClr val="FF0000"/>
                </a:solidFill>
              </a:rPr>
              <a:t> </a:t>
            </a:r>
            <a:r>
              <a:rPr lang="es-CO" sz="1600" dirty="0" smtClean="0">
                <a:solidFill>
                  <a:srgbClr val="FF0000"/>
                </a:solidFill>
              </a:rPr>
              <a:t>(</a:t>
            </a:r>
            <a:r>
              <a:rPr lang="es-CO" sz="1600" b="1" dirty="0" smtClean="0">
                <a:solidFill>
                  <a:srgbClr val="FF0000"/>
                </a:solidFill>
              </a:rPr>
              <a:t>Recurrentes, cerradas y respuesta oportuna)</a:t>
            </a:r>
            <a:br>
              <a:rPr lang="es-CO" sz="1600" b="1" dirty="0" smtClean="0">
                <a:solidFill>
                  <a:srgbClr val="FF0000"/>
                </a:solidFill>
              </a:rPr>
            </a:br>
            <a:r>
              <a:rPr lang="es-CO" sz="2400" dirty="0" smtClean="0">
                <a:solidFill>
                  <a:srgbClr val="FF0000"/>
                </a:solidFill>
              </a:rPr>
              <a:t/>
            </a:r>
            <a:br>
              <a:rPr lang="es-CO" sz="2400" dirty="0" smtClean="0">
                <a:solidFill>
                  <a:srgbClr val="FF0000"/>
                </a:solidFill>
              </a:rPr>
            </a:br>
            <a:endParaRPr lang="es-ES" sz="2000" b="1" dirty="0">
              <a:solidFill>
                <a:srgbClr val="FF0000"/>
              </a:solidFill>
            </a:endParaRPr>
          </a:p>
        </p:txBody>
      </p:sp>
      <p:graphicFrame>
        <p:nvGraphicFramePr>
          <p:cNvPr id="3" name="8 Tabla"/>
          <p:cNvGraphicFramePr>
            <a:graphicFrameLocks noGrp="1"/>
          </p:cNvGraphicFramePr>
          <p:nvPr>
            <p:extLst>
              <p:ext uri="{D42A27DB-BD31-4B8C-83A1-F6EECF244321}">
                <p14:modId xmlns:p14="http://schemas.microsoft.com/office/powerpoint/2010/main" val="1901649024"/>
              </p:ext>
            </p:extLst>
          </p:nvPr>
        </p:nvGraphicFramePr>
        <p:xfrm>
          <a:off x="320664" y="1804148"/>
          <a:ext cx="10224165" cy="2095500"/>
        </p:xfrm>
        <a:graphic>
          <a:graphicData uri="http://schemas.openxmlformats.org/drawingml/2006/table">
            <a:tbl>
              <a:tblPr/>
              <a:tblGrid>
                <a:gridCol w="1064333">
                  <a:extLst>
                    <a:ext uri="{9D8B030D-6E8A-4147-A177-3AD203B41FA5}">
                      <a16:colId xmlns:a16="http://schemas.microsoft.com/office/drawing/2014/main" val="20000"/>
                    </a:ext>
                  </a:extLst>
                </a:gridCol>
                <a:gridCol w="1167300">
                  <a:extLst>
                    <a:ext uri="{9D8B030D-6E8A-4147-A177-3AD203B41FA5}">
                      <a16:colId xmlns:a16="http://schemas.microsoft.com/office/drawing/2014/main" val="20001"/>
                    </a:ext>
                  </a:extLst>
                </a:gridCol>
                <a:gridCol w="1453188">
                  <a:extLst>
                    <a:ext uri="{9D8B030D-6E8A-4147-A177-3AD203B41FA5}">
                      <a16:colId xmlns:a16="http://schemas.microsoft.com/office/drawing/2014/main" val="20002"/>
                    </a:ext>
                  </a:extLst>
                </a:gridCol>
                <a:gridCol w="1173728">
                  <a:extLst>
                    <a:ext uri="{9D8B030D-6E8A-4147-A177-3AD203B41FA5}">
                      <a16:colId xmlns:a16="http://schemas.microsoft.com/office/drawing/2014/main" val="20003"/>
                    </a:ext>
                  </a:extLst>
                </a:gridCol>
                <a:gridCol w="1145783">
                  <a:extLst>
                    <a:ext uri="{9D8B030D-6E8A-4147-A177-3AD203B41FA5}">
                      <a16:colId xmlns:a16="http://schemas.microsoft.com/office/drawing/2014/main" val="20004"/>
                    </a:ext>
                  </a:extLst>
                </a:gridCol>
                <a:gridCol w="1327431">
                  <a:extLst>
                    <a:ext uri="{9D8B030D-6E8A-4147-A177-3AD203B41FA5}">
                      <a16:colId xmlns:a16="http://schemas.microsoft.com/office/drawing/2014/main" val="20005"/>
                    </a:ext>
                  </a:extLst>
                </a:gridCol>
                <a:gridCol w="1299485">
                  <a:extLst>
                    <a:ext uri="{9D8B030D-6E8A-4147-A177-3AD203B41FA5}">
                      <a16:colId xmlns:a16="http://schemas.microsoft.com/office/drawing/2014/main" val="20006"/>
                    </a:ext>
                  </a:extLst>
                </a:gridCol>
                <a:gridCol w="1592917">
                  <a:extLst>
                    <a:ext uri="{9D8B030D-6E8A-4147-A177-3AD203B41FA5}">
                      <a16:colId xmlns:a16="http://schemas.microsoft.com/office/drawing/2014/main" val="20007"/>
                    </a:ext>
                  </a:extLst>
                </a:gridCol>
              </a:tblGrid>
              <a:tr h="289432">
                <a:tc gridSpan="2">
                  <a:txBody>
                    <a:bodyPr/>
                    <a:lstStyle/>
                    <a:p>
                      <a:pPr algn="just" fontAlgn="ctr"/>
                      <a:r>
                        <a:rPr lang="es-ES" sz="1050" b="1" kern="1200" dirty="0">
                          <a:solidFill>
                            <a:schemeClr val="bg1"/>
                          </a:solidFill>
                          <a:effectLst/>
                          <a:latin typeface="+mn-lt"/>
                          <a:ea typeface="+mn-ea"/>
                          <a:cs typeface="+mn-cs"/>
                        </a:rPr>
                        <a:t>QUEJAS 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50" b="1" kern="1200" dirty="0">
                          <a:solidFill>
                            <a:schemeClr val="bg1"/>
                          </a:solidFill>
                          <a:effectLst/>
                          <a:latin typeface="+mn-lt"/>
                          <a:ea typeface="+mn-ea"/>
                          <a:cs typeface="+mn-cs"/>
                        </a:rPr>
                        <a:t>QUEJAS CERRADAS</a:t>
                      </a:r>
                    </a:p>
                    <a:p>
                      <a:pPr algn="just" fontAlgn="ctr"/>
                      <a:r>
                        <a:rPr lang="es-ES" sz="1050" b="1" kern="1200" dirty="0">
                          <a:solidFill>
                            <a:schemeClr val="bg1"/>
                          </a:solidFill>
                          <a:effectLst/>
                          <a:latin typeface="+mn-lt"/>
                          <a:ea typeface="+mn-ea"/>
                          <a:cs typeface="+mn-cs"/>
                        </a:rPr>
                        <a:t> 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50" b="1" kern="1200" dirty="0">
                          <a:solidFill>
                            <a:schemeClr val="bg1"/>
                          </a:solidFill>
                          <a:effectLst/>
                          <a:latin typeface="+mn-lt"/>
                          <a:ea typeface="+mn-ea"/>
                          <a:cs typeface="+mn-cs"/>
                        </a:rPr>
                        <a:t>QUEJAS </a:t>
                      </a:r>
                    </a:p>
                    <a:p>
                      <a:pPr algn="just" fontAlgn="ctr"/>
                      <a:r>
                        <a:rPr lang="es-ES" sz="1050" b="1" kern="1200" dirty="0">
                          <a:solidFill>
                            <a:schemeClr val="bg1"/>
                          </a:solidFill>
                          <a:effectLst/>
                          <a:latin typeface="+mn-lt"/>
                          <a:ea typeface="+mn-ea"/>
                          <a:cs typeface="+mn-cs"/>
                        </a:rPr>
                        <a:t>RECURRENTES  </a:t>
                      </a:r>
                    </a:p>
                    <a:p>
                      <a:pPr algn="just" fontAlgn="ctr"/>
                      <a:r>
                        <a:rPr lang="es-ES" sz="1050" b="1" kern="1200" dirty="0">
                          <a:solidFill>
                            <a:schemeClr val="bg1"/>
                          </a:solidFill>
                          <a:effectLst/>
                          <a:latin typeface="+mn-lt"/>
                          <a:ea typeface="+mn-ea"/>
                          <a:cs typeface="+mn-cs"/>
                        </a:rPr>
                        <a:t>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50" b="1" kern="1200" dirty="0">
                          <a:solidFill>
                            <a:schemeClr val="bg1"/>
                          </a:solidFill>
                          <a:effectLst/>
                          <a:latin typeface="+mn-lt"/>
                          <a:ea typeface="+mn-ea"/>
                          <a:cs typeface="+mn-cs"/>
                        </a:rPr>
                        <a:t>RESPUESTA DE LAS </a:t>
                      </a:r>
                    </a:p>
                    <a:p>
                      <a:pPr algn="just" fontAlgn="ctr"/>
                      <a:r>
                        <a:rPr lang="es-ES" sz="1050" b="1" kern="1200" dirty="0">
                          <a:solidFill>
                            <a:schemeClr val="bg1"/>
                          </a:solidFill>
                          <a:effectLst/>
                          <a:latin typeface="+mn-lt"/>
                          <a:ea typeface="+mn-ea"/>
                          <a:cs typeface="+mn-cs"/>
                        </a:rPr>
                        <a:t>QUEJAS DENTRO DEL TIEMPO ESTABLECIDO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extLst>
                  <a:ext uri="{0D108BD9-81ED-4DB2-BD59-A6C34878D82A}">
                    <a16:rowId xmlns:a16="http://schemas.microsoft.com/office/drawing/2014/main" val="10000"/>
                  </a:ext>
                </a:extLst>
              </a:tr>
              <a:tr h="230229">
                <a:tc>
                  <a:txBody>
                    <a:bodyPr/>
                    <a:lstStyle/>
                    <a:p>
                      <a:pPr algn="ctr" fontAlgn="ctr"/>
                      <a:r>
                        <a:rPr lang="es-CO" sz="1600" b="1" kern="1200" dirty="0" smtClean="0">
                          <a:solidFill>
                            <a:schemeClr val="bg1"/>
                          </a:solidFill>
                          <a:effectLst/>
                          <a:latin typeface="+mn-lt"/>
                          <a:ea typeface="+mn-ea"/>
                          <a:cs typeface="+mn-cs"/>
                        </a:rPr>
                        <a:t>2018-1</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2018-2</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2018-1</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2018-2</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2018-1</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2018-2</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2018-1</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2018-2</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extLst>
                  <a:ext uri="{0D108BD9-81ED-4DB2-BD59-A6C34878D82A}">
                    <a16:rowId xmlns:a16="http://schemas.microsoft.com/office/drawing/2014/main" val="10001"/>
                  </a:ext>
                </a:extLst>
              </a:tr>
              <a:tr h="168348">
                <a:tc>
                  <a:txBody>
                    <a:bodyPr/>
                    <a:lstStyle/>
                    <a:p>
                      <a:pPr algn="ctr" fontAlgn="ctr"/>
                      <a:r>
                        <a:rPr lang="es-CO" sz="1600" kern="1200" dirty="0">
                          <a:solidFill>
                            <a:schemeClr val="tx1"/>
                          </a:solidFill>
                          <a:effectLst/>
                          <a:latin typeface="+mn-lt"/>
                          <a:ea typeface="+mn-ea"/>
                          <a:cs typeface="+mn-cs"/>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smtClean="0">
                          <a:solidFill>
                            <a:schemeClr val="tx1"/>
                          </a:solidFill>
                          <a:effectLst/>
                          <a:latin typeface="+mn-lt"/>
                          <a:ea typeface="+mn-ea"/>
                          <a:cs typeface="+mn-cs"/>
                        </a:rPr>
                        <a:t>0</a:t>
                      </a:r>
                      <a:endParaRPr lang="es-CO" sz="16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smtClean="0">
                          <a:solidFill>
                            <a:schemeClr val="tx1"/>
                          </a:solidFill>
                          <a:effectLst/>
                          <a:latin typeface="+mn-lt"/>
                          <a:ea typeface="+mn-ea"/>
                          <a:cs typeface="+mn-cs"/>
                        </a:rPr>
                        <a:t>0</a:t>
                      </a:r>
                      <a:endParaRPr lang="es-CO" sz="16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smtClean="0">
                          <a:solidFill>
                            <a:schemeClr val="tx1"/>
                          </a:solidFill>
                          <a:effectLst/>
                          <a:latin typeface="+mn-lt"/>
                          <a:ea typeface="+mn-ea"/>
                          <a:cs typeface="+mn-cs"/>
                        </a:rPr>
                        <a:t>0</a:t>
                      </a:r>
                      <a:endParaRPr lang="es-CO" sz="16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a:solidFill>
                            <a:schemeClr val="tx1"/>
                          </a:solidFill>
                          <a:effectLst/>
                          <a:latin typeface="+mn-lt"/>
                          <a:ea typeface="+mn-ea"/>
                          <a:cs typeface="+mn-cs"/>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a:solidFill>
                            <a:schemeClr val="tx1"/>
                          </a:solidFill>
                          <a:effectLst/>
                          <a:latin typeface="+mn-lt"/>
                          <a:ea typeface="+mn-ea"/>
                          <a:cs typeface="+mn-cs"/>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smtClean="0">
                          <a:solidFill>
                            <a:schemeClr val="tx1"/>
                          </a:solidFill>
                          <a:effectLst/>
                          <a:latin typeface="+mn-lt"/>
                          <a:ea typeface="+mn-ea"/>
                          <a:cs typeface="+mn-cs"/>
                        </a:rPr>
                        <a:t>0</a:t>
                      </a:r>
                      <a:endParaRPr lang="es-CO" sz="16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smtClean="0">
                          <a:solidFill>
                            <a:schemeClr val="tx1"/>
                          </a:solidFill>
                          <a:effectLst/>
                          <a:latin typeface="+mn-lt"/>
                          <a:ea typeface="+mn-ea"/>
                          <a:cs typeface="+mn-cs"/>
                        </a:rPr>
                        <a:t>0</a:t>
                      </a:r>
                      <a:endParaRPr lang="es-CO" sz="16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97276">
                <a:tc gridSpan="8">
                  <a:txBody>
                    <a:bodyPr/>
                    <a:lstStyle/>
                    <a:p>
                      <a:pPr algn="ctr" fontAlgn="ctr"/>
                      <a:r>
                        <a:rPr lang="es-MX" sz="2000" kern="1200" dirty="0" smtClean="0">
                          <a:solidFill>
                            <a:schemeClr val="tx1"/>
                          </a:solidFill>
                          <a:effectLst/>
                          <a:latin typeface="+mn-lt"/>
                          <a:ea typeface="+mn-ea"/>
                          <a:cs typeface="+mn-cs"/>
                        </a:rPr>
                        <a:t>No</a:t>
                      </a:r>
                      <a:r>
                        <a:rPr lang="es-MX" sz="2000" kern="1200" baseline="0" dirty="0" smtClean="0">
                          <a:solidFill>
                            <a:schemeClr val="tx1"/>
                          </a:solidFill>
                          <a:effectLst/>
                          <a:latin typeface="+mn-lt"/>
                          <a:ea typeface="+mn-ea"/>
                          <a:cs typeface="+mn-cs"/>
                        </a:rPr>
                        <a:t> se presentaron peticiones, quejas o reclamos (PQR)  durante el año </a:t>
                      </a:r>
                      <a:r>
                        <a:rPr lang="es-MX" sz="2000" kern="1200" dirty="0" smtClean="0">
                          <a:solidFill>
                            <a:schemeClr val="tx1"/>
                          </a:solidFill>
                          <a:effectLst/>
                          <a:latin typeface="+mn-lt"/>
                          <a:ea typeface="+mn-ea"/>
                          <a:cs typeface="+mn-cs"/>
                        </a:rPr>
                        <a:t>2018 en</a:t>
                      </a:r>
                      <a:r>
                        <a:rPr lang="es-MX" sz="2000" kern="1200" baseline="0" dirty="0" smtClean="0">
                          <a:solidFill>
                            <a:schemeClr val="tx1"/>
                          </a:solidFill>
                          <a:effectLst/>
                          <a:latin typeface="+mn-lt"/>
                          <a:ea typeface="+mn-ea"/>
                          <a:cs typeface="+mn-cs"/>
                        </a:rPr>
                        <a:t> las herramientas disponibles del SGC, las tutelas y derechos de petición se han dado las respuestas oportunamente, a través de la Secretaría académica, el CUA y Secretaría Seccional</a:t>
                      </a:r>
                      <a:endParaRPr lang="es-MX" sz="1400" kern="1200" dirty="0" smtClean="0">
                        <a:solidFill>
                          <a:schemeClr val="tx1"/>
                        </a:solidFill>
                        <a:effectLst/>
                        <a:latin typeface="+mn-lt"/>
                        <a:ea typeface="+mn-ea"/>
                        <a:cs typeface="+mn-cs"/>
                      </a:endParaRPr>
                    </a:p>
                    <a:p>
                      <a:pPr marL="0" indent="0" algn="ctr" fontAlgn="ctr">
                        <a:buNone/>
                      </a:pPr>
                      <a:endParaRPr lang="es-MX" sz="14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2491406610"/>
              </p:ext>
            </p:extLst>
          </p:nvPr>
        </p:nvGraphicFramePr>
        <p:xfrm>
          <a:off x="320664" y="4184024"/>
          <a:ext cx="10224161" cy="1171575"/>
        </p:xfrm>
        <a:graphic>
          <a:graphicData uri="http://schemas.openxmlformats.org/drawingml/2006/table">
            <a:tbl>
              <a:tblPr>
                <a:tableStyleId>{5C22544A-7EE6-4342-B048-85BDC9FD1C3A}</a:tableStyleId>
              </a:tblPr>
              <a:tblGrid>
                <a:gridCol w="3247516">
                  <a:extLst>
                    <a:ext uri="{9D8B030D-6E8A-4147-A177-3AD203B41FA5}">
                      <a16:colId xmlns:a16="http://schemas.microsoft.com/office/drawing/2014/main" val="35848507"/>
                    </a:ext>
                  </a:extLst>
                </a:gridCol>
                <a:gridCol w="536665">
                  <a:extLst>
                    <a:ext uri="{9D8B030D-6E8A-4147-A177-3AD203B41FA5}">
                      <a16:colId xmlns:a16="http://schemas.microsoft.com/office/drawing/2014/main" val="2745202377"/>
                    </a:ext>
                  </a:extLst>
                </a:gridCol>
                <a:gridCol w="536665">
                  <a:extLst>
                    <a:ext uri="{9D8B030D-6E8A-4147-A177-3AD203B41FA5}">
                      <a16:colId xmlns:a16="http://schemas.microsoft.com/office/drawing/2014/main" val="4176317951"/>
                    </a:ext>
                  </a:extLst>
                </a:gridCol>
                <a:gridCol w="536665">
                  <a:extLst>
                    <a:ext uri="{9D8B030D-6E8A-4147-A177-3AD203B41FA5}">
                      <a16:colId xmlns:a16="http://schemas.microsoft.com/office/drawing/2014/main" val="987744723"/>
                    </a:ext>
                  </a:extLst>
                </a:gridCol>
                <a:gridCol w="536665">
                  <a:extLst>
                    <a:ext uri="{9D8B030D-6E8A-4147-A177-3AD203B41FA5}">
                      <a16:colId xmlns:a16="http://schemas.microsoft.com/office/drawing/2014/main" val="2491873538"/>
                    </a:ext>
                  </a:extLst>
                </a:gridCol>
                <a:gridCol w="536665">
                  <a:extLst>
                    <a:ext uri="{9D8B030D-6E8A-4147-A177-3AD203B41FA5}">
                      <a16:colId xmlns:a16="http://schemas.microsoft.com/office/drawing/2014/main" val="3342910412"/>
                    </a:ext>
                  </a:extLst>
                </a:gridCol>
                <a:gridCol w="536665">
                  <a:extLst>
                    <a:ext uri="{9D8B030D-6E8A-4147-A177-3AD203B41FA5}">
                      <a16:colId xmlns:a16="http://schemas.microsoft.com/office/drawing/2014/main" val="2220382498"/>
                    </a:ext>
                  </a:extLst>
                </a:gridCol>
                <a:gridCol w="536665">
                  <a:extLst>
                    <a:ext uri="{9D8B030D-6E8A-4147-A177-3AD203B41FA5}">
                      <a16:colId xmlns:a16="http://schemas.microsoft.com/office/drawing/2014/main" val="1124374815"/>
                    </a:ext>
                  </a:extLst>
                </a:gridCol>
                <a:gridCol w="536665">
                  <a:extLst>
                    <a:ext uri="{9D8B030D-6E8A-4147-A177-3AD203B41FA5}">
                      <a16:colId xmlns:a16="http://schemas.microsoft.com/office/drawing/2014/main" val="8251568"/>
                    </a:ext>
                  </a:extLst>
                </a:gridCol>
                <a:gridCol w="536665">
                  <a:extLst>
                    <a:ext uri="{9D8B030D-6E8A-4147-A177-3AD203B41FA5}">
                      <a16:colId xmlns:a16="http://schemas.microsoft.com/office/drawing/2014/main" val="3294374011"/>
                    </a:ext>
                  </a:extLst>
                </a:gridCol>
                <a:gridCol w="536665">
                  <a:extLst>
                    <a:ext uri="{9D8B030D-6E8A-4147-A177-3AD203B41FA5}">
                      <a16:colId xmlns:a16="http://schemas.microsoft.com/office/drawing/2014/main" val="3820027635"/>
                    </a:ext>
                  </a:extLst>
                </a:gridCol>
                <a:gridCol w="536665">
                  <a:extLst>
                    <a:ext uri="{9D8B030D-6E8A-4147-A177-3AD203B41FA5}">
                      <a16:colId xmlns:a16="http://schemas.microsoft.com/office/drawing/2014/main" val="1623209146"/>
                    </a:ext>
                  </a:extLst>
                </a:gridCol>
                <a:gridCol w="536665">
                  <a:extLst>
                    <a:ext uri="{9D8B030D-6E8A-4147-A177-3AD203B41FA5}">
                      <a16:colId xmlns:a16="http://schemas.microsoft.com/office/drawing/2014/main" val="3859031751"/>
                    </a:ext>
                  </a:extLst>
                </a:gridCol>
                <a:gridCol w="536665">
                  <a:extLst>
                    <a:ext uri="{9D8B030D-6E8A-4147-A177-3AD203B41FA5}">
                      <a16:colId xmlns:a16="http://schemas.microsoft.com/office/drawing/2014/main" val="182848330"/>
                    </a:ext>
                  </a:extLst>
                </a:gridCol>
              </a:tblGrid>
              <a:tr h="209550">
                <a:tc gridSpan="14">
                  <a:txBody>
                    <a:bodyPr/>
                    <a:lstStyle/>
                    <a:p>
                      <a:pPr algn="ctr" fontAlgn="b"/>
                      <a:r>
                        <a:rPr lang="es-CO" sz="1100" b="1" i="0" u="none" strike="noStrike" dirty="0" smtClean="0">
                          <a:solidFill>
                            <a:srgbClr val="000000"/>
                          </a:solidFill>
                          <a:effectLst/>
                          <a:latin typeface="Arial" panose="020B0604020202020204" pitchFamily="34" charset="0"/>
                        </a:rPr>
                        <a:t>PQRS BOLSA DE EMPLEO - 2018</a:t>
                      </a:r>
                      <a:endParaRPr lang="es-CO" sz="11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s-CO" sz="800" b="1" i="0" u="none" strike="noStrike" dirty="0">
                        <a:solidFill>
                          <a:srgbClr val="000000"/>
                        </a:solidFill>
                        <a:effectLst/>
                        <a:latin typeface="Arial" panose="020B0604020202020204" pitchFamily="34" charset="0"/>
                      </a:endParaRPr>
                    </a:p>
                  </a:txBody>
                  <a:tcPr marL="9525" marR="9525" marT="9525" marB="0" anchor="ctr"/>
                </a:tc>
                <a:tc hMerge="1">
                  <a:txBody>
                    <a:bodyPr/>
                    <a:lstStyle/>
                    <a:p>
                      <a:pPr algn="ctr" fontAlgn="ctr"/>
                      <a:endParaRPr lang="es-CO" sz="800" b="1" i="0" u="none" strike="noStrike" dirty="0">
                        <a:solidFill>
                          <a:srgbClr val="000000"/>
                        </a:solidFill>
                        <a:effectLst/>
                        <a:latin typeface="Arial" panose="020B0604020202020204" pitchFamily="34" charset="0"/>
                      </a:endParaRPr>
                    </a:p>
                  </a:txBody>
                  <a:tcPr marL="9525" marR="9525" marT="9525" marB="0" anchor="ctr"/>
                </a:tc>
                <a:tc hMerge="1">
                  <a:txBody>
                    <a:bodyPr/>
                    <a:lstStyle/>
                    <a:p>
                      <a:pPr algn="ctr" fontAlgn="ctr"/>
                      <a:endParaRPr lang="es-CO" sz="800" b="1" i="0" u="none" strike="noStrike" dirty="0">
                        <a:solidFill>
                          <a:srgbClr val="000000"/>
                        </a:solidFill>
                        <a:effectLst/>
                        <a:latin typeface="Arial" panose="020B0604020202020204" pitchFamily="34" charset="0"/>
                      </a:endParaRPr>
                    </a:p>
                  </a:txBody>
                  <a:tcPr marL="9525" marR="9525" marT="9525" marB="0" anchor="ctr"/>
                </a:tc>
                <a:tc hMerge="1">
                  <a:txBody>
                    <a:bodyPr/>
                    <a:lstStyle/>
                    <a:p>
                      <a:pPr algn="ctr" fontAlgn="ctr"/>
                      <a:endParaRPr lang="es-CO" sz="800" b="1" i="0" u="none" strike="noStrike" dirty="0">
                        <a:solidFill>
                          <a:srgbClr val="000000"/>
                        </a:solidFill>
                        <a:effectLst/>
                        <a:latin typeface="Arial" panose="020B0604020202020204" pitchFamily="34" charset="0"/>
                      </a:endParaRPr>
                    </a:p>
                  </a:txBody>
                  <a:tcPr marL="9525" marR="9525" marT="9525" marB="0" anchor="ctr"/>
                </a:tc>
                <a:tc hMerge="1">
                  <a:txBody>
                    <a:bodyPr/>
                    <a:lstStyle/>
                    <a:p>
                      <a:pPr algn="ctr" fontAlgn="ctr"/>
                      <a:endParaRPr lang="es-CO" sz="800" b="1" i="0" u="none" strike="noStrike" dirty="0">
                        <a:solidFill>
                          <a:srgbClr val="000000"/>
                        </a:solidFill>
                        <a:effectLst/>
                        <a:latin typeface="Arial" panose="020B0604020202020204" pitchFamily="34" charset="0"/>
                      </a:endParaRPr>
                    </a:p>
                  </a:txBody>
                  <a:tcPr marL="9525" marR="9525" marT="9525" marB="0" anchor="ctr"/>
                </a:tc>
                <a:tc hMerge="1">
                  <a:txBody>
                    <a:bodyPr/>
                    <a:lstStyle/>
                    <a:p>
                      <a:pPr algn="ctr" fontAlgn="ctr"/>
                      <a:endParaRPr lang="es-CO" sz="800" b="1" i="0" u="none" strike="noStrike" dirty="0">
                        <a:solidFill>
                          <a:srgbClr val="000000"/>
                        </a:solidFill>
                        <a:effectLst/>
                        <a:latin typeface="Arial" panose="020B0604020202020204" pitchFamily="34" charset="0"/>
                      </a:endParaRPr>
                    </a:p>
                  </a:txBody>
                  <a:tcPr marL="9525" marR="9525" marT="9525" marB="0" anchor="ctr"/>
                </a:tc>
                <a:tc hMerge="1">
                  <a:txBody>
                    <a:bodyPr/>
                    <a:lstStyle/>
                    <a:p>
                      <a:pPr algn="ctr" fontAlgn="ctr"/>
                      <a:endParaRPr lang="es-CO" sz="800" b="1" i="0" u="none" strike="noStrike" dirty="0">
                        <a:solidFill>
                          <a:srgbClr val="000000"/>
                        </a:solidFill>
                        <a:effectLst/>
                        <a:latin typeface="Arial" panose="020B0604020202020204" pitchFamily="34" charset="0"/>
                      </a:endParaRPr>
                    </a:p>
                  </a:txBody>
                  <a:tcPr marL="9525" marR="9525" marT="9525" marB="0" anchor="ctr"/>
                </a:tc>
                <a:tc hMerge="1">
                  <a:txBody>
                    <a:bodyPr/>
                    <a:lstStyle/>
                    <a:p>
                      <a:pPr algn="ctr" fontAlgn="ctr"/>
                      <a:endParaRPr lang="es-CO" sz="800" b="1" i="0" u="none" strike="noStrike" dirty="0">
                        <a:solidFill>
                          <a:srgbClr val="000000"/>
                        </a:solidFill>
                        <a:effectLst/>
                        <a:latin typeface="Arial" panose="020B0604020202020204" pitchFamily="34" charset="0"/>
                      </a:endParaRPr>
                    </a:p>
                  </a:txBody>
                  <a:tcPr marL="9525" marR="9525" marT="9525" marB="0" anchor="ctr"/>
                </a:tc>
                <a:tc hMerge="1">
                  <a:txBody>
                    <a:bodyPr/>
                    <a:lstStyle/>
                    <a:p>
                      <a:pPr algn="ctr" fontAlgn="ctr"/>
                      <a:endParaRPr lang="es-CO" sz="800" b="1" i="0" u="none" strike="noStrike" dirty="0">
                        <a:solidFill>
                          <a:srgbClr val="000000"/>
                        </a:solidFill>
                        <a:effectLst/>
                        <a:latin typeface="Arial" panose="020B0604020202020204" pitchFamily="34" charset="0"/>
                      </a:endParaRPr>
                    </a:p>
                  </a:txBody>
                  <a:tcPr marL="9525" marR="9525" marT="9525" marB="0" anchor="ctr"/>
                </a:tc>
                <a:tc hMerge="1">
                  <a:txBody>
                    <a:bodyPr/>
                    <a:lstStyle/>
                    <a:p>
                      <a:pPr algn="ctr" fontAlgn="ctr"/>
                      <a:endParaRPr lang="es-CO" sz="800" b="1" i="0" u="none" strike="noStrike" dirty="0">
                        <a:solidFill>
                          <a:srgbClr val="000000"/>
                        </a:solidFill>
                        <a:effectLst/>
                        <a:latin typeface="Arial" panose="020B0604020202020204" pitchFamily="34" charset="0"/>
                      </a:endParaRPr>
                    </a:p>
                  </a:txBody>
                  <a:tcPr marL="9525" marR="9525" marT="9525" marB="0" anchor="ctr"/>
                </a:tc>
                <a:tc hMerge="1">
                  <a:txBody>
                    <a:bodyPr/>
                    <a:lstStyle/>
                    <a:p>
                      <a:pPr algn="ctr" fontAlgn="ctr"/>
                      <a:endParaRPr lang="es-CO" sz="800" b="1" i="0" u="none" strike="noStrike" dirty="0">
                        <a:solidFill>
                          <a:srgbClr val="000000"/>
                        </a:solidFill>
                        <a:effectLst/>
                        <a:latin typeface="Arial" panose="020B0604020202020204" pitchFamily="34" charset="0"/>
                      </a:endParaRPr>
                    </a:p>
                  </a:txBody>
                  <a:tcPr marL="9525" marR="9525" marT="9525" marB="0" anchor="ctr"/>
                </a:tc>
                <a:tc hMerge="1">
                  <a:txBody>
                    <a:bodyPr/>
                    <a:lstStyle/>
                    <a:p>
                      <a:pPr algn="ctr" fontAlgn="ctr"/>
                      <a:endParaRPr lang="es-CO" sz="800" b="1" i="0" u="none" strike="noStrike" dirty="0">
                        <a:solidFill>
                          <a:srgbClr val="000000"/>
                        </a:solidFill>
                        <a:effectLst/>
                        <a:latin typeface="Arial" panose="020B0604020202020204" pitchFamily="34" charset="0"/>
                      </a:endParaRPr>
                    </a:p>
                  </a:txBody>
                  <a:tcPr marL="9525" marR="9525" marT="9525" marB="0" anchor="ctr"/>
                </a:tc>
                <a:tc hMerge="1">
                  <a:txBody>
                    <a:bodyPr/>
                    <a:lstStyle/>
                    <a:p>
                      <a:pPr algn="ctr" fontAlgn="ctr"/>
                      <a:endParaRPr lang="es-CO" sz="800" b="1"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404550788"/>
                  </a:ext>
                </a:extLst>
              </a:tr>
              <a:tr h="209550">
                <a:tc>
                  <a:txBody>
                    <a:bodyPr/>
                    <a:lstStyle/>
                    <a:p>
                      <a:pPr algn="ctr" fontAlgn="b"/>
                      <a:r>
                        <a:rPr lang="es-CO" sz="1100" b="1" u="none" strike="noStrike" dirty="0">
                          <a:effectLst/>
                        </a:rPr>
                        <a:t>FORMULA</a:t>
                      </a:r>
                      <a:endParaRPr lang="es-CO" sz="11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000" b="1" u="none" strike="noStrike" dirty="0">
                          <a:effectLst/>
                        </a:rPr>
                        <a:t>ENERO </a:t>
                      </a:r>
                      <a:endParaRPr lang="es-CO" sz="10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000" b="1" u="none" strike="noStrike" dirty="0">
                          <a:effectLst/>
                        </a:rPr>
                        <a:t>FEB</a:t>
                      </a:r>
                      <a:endParaRPr lang="es-CO" sz="10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000" b="1" u="none" strike="noStrike" dirty="0">
                          <a:effectLst/>
                        </a:rPr>
                        <a:t>MARZO</a:t>
                      </a:r>
                      <a:endParaRPr lang="es-CO" sz="10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000" b="1" u="none" strike="noStrike" dirty="0">
                          <a:effectLst/>
                        </a:rPr>
                        <a:t>ABRIL </a:t>
                      </a:r>
                      <a:endParaRPr lang="es-CO" sz="10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000" b="1" u="none" strike="noStrike" dirty="0">
                          <a:effectLst/>
                        </a:rPr>
                        <a:t>MAYO</a:t>
                      </a:r>
                      <a:endParaRPr lang="es-CO" sz="10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000" b="1" u="none" strike="noStrike" dirty="0">
                          <a:effectLst/>
                        </a:rPr>
                        <a:t>JUNIO</a:t>
                      </a:r>
                      <a:endParaRPr lang="es-CO" sz="10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000" b="1" u="none" strike="noStrike" dirty="0">
                          <a:effectLst/>
                        </a:rPr>
                        <a:t>JULIO</a:t>
                      </a:r>
                      <a:endParaRPr lang="es-CO" sz="10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000" b="1" u="none" strike="noStrike" dirty="0">
                          <a:effectLst/>
                        </a:rPr>
                        <a:t>AGOS</a:t>
                      </a:r>
                      <a:endParaRPr lang="es-CO" sz="10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000" b="1" u="none" strike="noStrike" dirty="0">
                          <a:effectLst/>
                        </a:rPr>
                        <a:t>SEP</a:t>
                      </a:r>
                      <a:endParaRPr lang="es-CO" sz="10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000" b="1" u="none" strike="noStrike" dirty="0">
                          <a:effectLst/>
                        </a:rPr>
                        <a:t>OCT</a:t>
                      </a:r>
                      <a:endParaRPr lang="es-CO" sz="10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000" b="1" u="none" strike="noStrike" dirty="0">
                          <a:effectLst/>
                        </a:rPr>
                        <a:t>NOV</a:t>
                      </a:r>
                      <a:endParaRPr lang="es-CO" sz="10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000" b="1" u="none" strike="noStrike" dirty="0">
                          <a:effectLst/>
                        </a:rPr>
                        <a:t>DIC</a:t>
                      </a:r>
                      <a:endParaRPr lang="es-CO" sz="10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000" b="1" u="none" strike="noStrike" dirty="0">
                          <a:effectLst/>
                        </a:rPr>
                        <a:t>TOTAL</a:t>
                      </a:r>
                      <a:endParaRPr lang="es-CO" sz="10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3247750"/>
                  </a:ext>
                </a:extLst>
              </a:tr>
              <a:tr h="752475">
                <a:tc>
                  <a:txBody>
                    <a:bodyPr/>
                    <a:lstStyle/>
                    <a:p>
                      <a:pPr algn="just" fontAlgn="ctr"/>
                      <a:r>
                        <a:rPr lang="es-CO" sz="1100" b="1" u="none" strike="noStrike">
                          <a:effectLst/>
                        </a:rPr>
                        <a:t>Numero de peticiones, quejas, reclamos y sugerencias (PQRS) atendidos a través del portal de empleo</a:t>
                      </a:r>
                      <a:endParaRPr lang="es-CO" sz="1100" b="1" i="0" u="none" strike="noStrike">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200" b="1" u="none" strike="noStrike">
                          <a:effectLst/>
                        </a:rPr>
                        <a:t>33</a:t>
                      </a:r>
                      <a:endParaRPr lang="es-CO" sz="12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200" b="1" u="none" strike="noStrike">
                          <a:effectLst/>
                        </a:rPr>
                        <a:t>49</a:t>
                      </a:r>
                      <a:endParaRPr lang="es-CO" sz="12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200" b="1" u="none" strike="noStrike">
                          <a:effectLst/>
                        </a:rPr>
                        <a:t>37</a:t>
                      </a:r>
                      <a:endParaRPr lang="es-CO" sz="12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200" b="1" u="none" strike="noStrike">
                          <a:effectLst/>
                        </a:rPr>
                        <a:t>27</a:t>
                      </a:r>
                      <a:endParaRPr lang="es-CO" sz="12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200" b="1" u="none" strike="noStrike">
                          <a:effectLst/>
                        </a:rPr>
                        <a:t>33</a:t>
                      </a:r>
                      <a:endParaRPr lang="es-CO" sz="12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200" b="1" u="none" strike="noStrike">
                          <a:effectLst/>
                        </a:rPr>
                        <a:t>27</a:t>
                      </a:r>
                      <a:endParaRPr lang="es-CO" sz="12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200" b="1" u="none" strike="noStrike">
                          <a:effectLst/>
                        </a:rPr>
                        <a:t>27</a:t>
                      </a:r>
                      <a:endParaRPr lang="es-CO" sz="12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200" b="1" u="none" strike="noStrike">
                          <a:effectLst/>
                        </a:rPr>
                        <a:t>34</a:t>
                      </a:r>
                      <a:endParaRPr lang="es-CO" sz="12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200" b="1" u="none" strike="noStrike">
                          <a:effectLst/>
                        </a:rPr>
                        <a:t>23</a:t>
                      </a:r>
                      <a:endParaRPr lang="es-CO" sz="12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200" b="1" u="none" strike="noStrike">
                          <a:effectLst/>
                        </a:rPr>
                        <a:t>31</a:t>
                      </a:r>
                      <a:endParaRPr lang="es-CO" sz="12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200" b="1" u="none" strike="noStrike">
                          <a:effectLst/>
                        </a:rPr>
                        <a:t>40</a:t>
                      </a:r>
                      <a:endParaRPr lang="es-CO" sz="12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200" b="1" u="none" strike="noStrike">
                          <a:effectLst/>
                        </a:rPr>
                        <a:t>15</a:t>
                      </a:r>
                      <a:endParaRPr lang="es-CO" sz="12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200" b="1" u="none" strike="noStrike" dirty="0">
                          <a:effectLst/>
                        </a:rPr>
                        <a:t>376</a:t>
                      </a:r>
                      <a:endParaRPr lang="es-CO"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2066180"/>
                  </a:ext>
                </a:extLst>
              </a:tr>
            </a:tbl>
          </a:graphicData>
        </a:graphic>
      </p:graphicFrame>
    </p:spTree>
    <p:extLst>
      <p:ext uri="{BB962C8B-B14F-4D97-AF65-F5344CB8AC3E}">
        <p14:creationId xmlns:p14="http://schemas.microsoft.com/office/powerpoint/2010/main" val="2392786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53035" y="361098"/>
            <a:ext cx="9539687" cy="4401205"/>
          </a:xfrm>
          <a:prstGeom prst="rect">
            <a:avLst/>
          </a:prstGeom>
        </p:spPr>
        <p:txBody>
          <a:bodyPr wrap="square">
            <a:spAutoFit/>
          </a:bodyPr>
          <a:lstStyle/>
          <a:p>
            <a:pPr algn="ctr" defTabSz="457200" fontAlgn="ctr">
              <a:spcBef>
                <a:spcPts val="0"/>
              </a:spcBef>
              <a:spcAft>
                <a:spcPts val="0"/>
              </a:spcAft>
              <a:defRPr/>
            </a:pPr>
            <a:r>
              <a:rPr lang="es-CO" sz="2800" b="1" dirty="0" smtClean="0">
                <a:solidFill>
                  <a:srgbClr val="FF0000"/>
                </a:solidFill>
              </a:rPr>
              <a:t>OBJETIVO 2</a:t>
            </a:r>
          </a:p>
          <a:p>
            <a:pPr algn="just" defTabSz="457200" fontAlgn="ctr">
              <a:defRPr/>
            </a:pPr>
            <a:r>
              <a:rPr lang="es-CO" sz="2800" b="1" dirty="0" smtClean="0">
                <a:solidFill>
                  <a:srgbClr val="FF0000"/>
                </a:solidFill>
              </a:rPr>
              <a:t>NO APLICA </a:t>
            </a:r>
            <a:r>
              <a:rPr lang="es-CO" sz="2800" dirty="0">
                <a:solidFill>
                  <a:srgbClr val="FF0000"/>
                </a:solidFill>
              </a:rPr>
              <a:t>(No se tiene acuerdo de servicio estandarizado)</a:t>
            </a:r>
          </a:p>
          <a:p>
            <a:pPr algn="ctr" defTabSz="457200" fontAlgn="ctr">
              <a:spcBef>
                <a:spcPts val="0"/>
              </a:spcBef>
              <a:spcAft>
                <a:spcPts val="0"/>
              </a:spcAft>
              <a:defRPr/>
            </a:pPr>
            <a:endParaRPr lang="es-CO" sz="2800" b="1" dirty="0" smtClean="0">
              <a:solidFill>
                <a:srgbClr val="FF0000"/>
              </a:solidFill>
            </a:endParaRPr>
          </a:p>
          <a:p>
            <a:pPr lvl="0" algn="just"/>
            <a:r>
              <a:rPr lang="es-CO" sz="2800" b="1" u="sng" dirty="0"/>
              <a:t>Cumplir con las necesidades y expectativas de nuestros usuarios a través de los Acuerdos de Servicio, los requisitos técnicos y la reglamentación establecida por la Universidad</a:t>
            </a:r>
            <a:r>
              <a:rPr lang="es-CO" sz="2800" b="1" u="sng" dirty="0" smtClean="0"/>
              <a:t>.</a:t>
            </a:r>
          </a:p>
          <a:p>
            <a:pPr lvl="0" algn="just"/>
            <a:endParaRPr lang="es-CO" sz="2800" b="1" u="sng" dirty="0" smtClean="0"/>
          </a:p>
          <a:p>
            <a:pPr algn="ctr"/>
            <a:r>
              <a:rPr lang="es-CO" sz="2800" b="1" kern="0" dirty="0">
                <a:solidFill>
                  <a:srgbClr val="FF3300"/>
                </a:solidFill>
              </a:rPr>
              <a:t>Desempeño de los procesos y conformidad del servicio</a:t>
            </a:r>
            <a:r>
              <a:rPr lang="es-ES" sz="2800" b="1" dirty="0">
                <a:solidFill>
                  <a:srgbClr val="FF3300"/>
                </a:solidFill>
              </a:rPr>
              <a:t> </a:t>
            </a:r>
          </a:p>
          <a:p>
            <a:pPr lvl="0" algn="just"/>
            <a:endParaRPr lang="es-CO" sz="2800" b="1" u="sng" dirty="0"/>
          </a:p>
          <a:p>
            <a:pPr marL="0" indent="0" algn="ctr" fontAlgn="ctr">
              <a:buFont typeface="Arial" panose="020B0604020202020204" pitchFamily="34" charset="0"/>
              <a:buNone/>
            </a:pPr>
            <a:r>
              <a:rPr lang="es-CO" sz="2800" dirty="0">
                <a:solidFill>
                  <a:srgbClr val="FF0000"/>
                </a:solidFill>
              </a:rPr>
              <a:t>Cumplir con los acuerdos de servicio como mínimo en un 80</a:t>
            </a:r>
            <a:r>
              <a:rPr lang="es-CO" sz="2800" dirty="0" smtClean="0">
                <a:solidFill>
                  <a:srgbClr val="FF0000"/>
                </a:solidFill>
              </a:rPr>
              <a:t>%.</a:t>
            </a:r>
            <a:endParaRPr lang="es-CO" sz="2800" dirty="0">
              <a:solidFill>
                <a:srgbClr val="FF0000"/>
              </a:solidFill>
            </a:endParaRPr>
          </a:p>
        </p:txBody>
      </p:sp>
    </p:spTree>
    <p:extLst>
      <p:ext uri="{BB962C8B-B14F-4D97-AF65-F5344CB8AC3E}">
        <p14:creationId xmlns:p14="http://schemas.microsoft.com/office/powerpoint/2010/main" val="2394262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95789"/>
            <a:ext cx="9929408" cy="63408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eaLnBrk="0" hangingPunct="0">
              <a:defRPr/>
            </a:pPr>
            <a:r>
              <a:rPr lang="es-ES" sz="2400" b="1" dirty="0" smtClean="0">
                <a:solidFill>
                  <a:srgbClr val="FF3300"/>
                </a:solidFill>
              </a:rPr>
              <a:t>Análisis del Objetivo “3” de Calidad </a:t>
            </a:r>
            <a:r>
              <a:rPr lang="es-ES" sz="1800" b="1" dirty="0" smtClean="0">
                <a:solidFill>
                  <a:srgbClr val="FF3300"/>
                </a:solidFill>
              </a:rPr>
              <a:t/>
            </a:r>
            <a:br>
              <a:rPr lang="es-ES" sz="1800" b="1" dirty="0" smtClean="0">
                <a:solidFill>
                  <a:srgbClr val="FF3300"/>
                </a:solidFill>
              </a:rPr>
            </a:br>
            <a:r>
              <a:rPr lang="es-CO" sz="1800" b="1" dirty="0" smtClean="0"/>
              <a:t>Indicadores de Gestión del proceso</a:t>
            </a:r>
            <a:endParaRPr lang="es-ES" sz="2000" b="1" kern="0" dirty="0">
              <a:solidFill>
                <a:srgbClr val="FF3300"/>
              </a:solidFill>
            </a:endParaRPr>
          </a:p>
        </p:txBody>
      </p:sp>
      <p:graphicFrame>
        <p:nvGraphicFramePr>
          <p:cNvPr id="3" name="9 Tabla"/>
          <p:cNvGraphicFramePr>
            <a:graphicFrameLocks noGrp="1"/>
          </p:cNvGraphicFramePr>
          <p:nvPr>
            <p:extLst>
              <p:ext uri="{D42A27DB-BD31-4B8C-83A1-F6EECF244321}">
                <p14:modId xmlns:p14="http://schemas.microsoft.com/office/powerpoint/2010/main" val="3292316197"/>
              </p:ext>
            </p:extLst>
          </p:nvPr>
        </p:nvGraphicFramePr>
        <p:xfrm>
          <a:off x="292567" y="729871"/>
          <a:ext cx="10094041" cy="2987040"/>
        </p:xfrm>
        <a:graphic>
          <a:graphicData uri="http://schemas.openxmlformats.org/drawingml/2006/table">
            <a:tbl>
              <a:tblPr/>
              <a:tblGrid>
                <a:gridCol w="3987769">
                  <a:extLst>
                    <a:ext uri="{9D8B030D-6E8A-4147-A177-3AD203B41FA5}">
                      <a16:colId xmlns:a16="http://schemas.microsoft.com/office/drawing/2014/main" val="20000"/>
                    </a:ext>
                  </a:extLst>
                </a:gridCol>
                <a:gridCol w="2690719">
                  <a:extLst>
                    <a:ext uri="{9D8B030D-6E8A-4147-A177-3AD203B41FA5}">
                      <a16:colId xmlns:a16="http://schemas.microsoft.com/office/drawing/2014/main" val="20001"/>
                    </a:ext>
                  </a:extLst>
                </a:gridCol>
                <a:gridCol w="2667846">
                  <a:extLst>
                    <a:ext uri="{9D8B030D-6E8A-4147-A177-3AD203B41FA5}">
                      <a16:colId xmlns:a16="http://schemas.microsoft.com/office/drawing/2014/main" val="882780167"/>
                    </a:ext>
                  </a:extLst>
                </a:gridCol>
                <a:gridCol w="747707">
                  <a:extLst>
                    <a:ext uri="{9D8B030D-6E8A-4147-A177-3AD203B41FA5}">
                      <a16:colId xmlns:a16="http://schemas.microsoft.com/office/drawing/2014/main" val="3350486282"/>
                    </a:ext>
                  </a:extLst>
                </a:gridCol>
              </a:tblGrid>
              <a:tr h="181449">
                <a:tc rowSpan="2">
                  <a:txBody>
                    <a:bodyPr/>
                    <a:lstStyle/>
                    <a:p>
                      <a:pPr algn="ctr" fontAlgn="ctr"/>
                      <a:r>
                        <a:rPr lang="es-MX" sz="1100" b="1" i="0" u="none" strike="noStrike" dirty="0">
                          <a:solidFill>
                            <a:schemeClr val="bg1"/>
                          </a:solidFill>
                          <a:latin typeface="Arial"/>
                        </a:rPr>
                        <a:t>INDICADOR</a:t>
                      </a:r>
                      <a:endParaRPr lang="es-ES" sz="1100" b="1" i="0" u="none" strike="noStrike" dirty="0">
                        <a:solidFill>
                          <a:schemeClr val="bg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rowSpan="2">
                  <a:txBody>
                    <a:bodyPr/>
                    <a:lstStyle/>
                    <a:p>
                      <a:pPr algn="ctr" fontAlgn="ctr"/>
                      <a:r>
                        <a:rPr lang="es-ES" sz="1100" b="1" i="0" u="none" strike="noStrike" dirty="0">
                          <a:solidFill>
                            <a:schemeClr val="bg1"/>
                          </a:solidFill>
                          <a:latin typeface="Arial"/>
                        </a:rPr>
                        <a:t>META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es-CO" sz="1400" b="1" i="0" u="none" strike="noStrike" dirty="0" smtClean="0">
                          <a:solidFill>
                            <a:schemeClr val="bg1"/>
                          </a:solidFill>
                          <a:effectLst/>
                          <a:latin typeface="Arial"/>
                        </a:rPr>
                        <a:t>RESULTADO: </a:t>
                      </a:r>
                      <a:r>
                        <a:rPr lang="es-CO" sz="1400" b="1" i="0" u="none" strike="noStrike" dirty="0">
                          <a:solidFill>
                            <a:schemeClr val="bg1"/>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es-CO"/>
                    </a:p>
                  </a:txBody>
                  <a:tcPr/>
                </a:tc>
                <a:extLst>
                  <a:ext uri="{0D108BD9-81ED-4DB2-BD59-A6C34878D82A}">
                    <a16:rowId xmlns:a16="http://schemas.microsoft.com/office/drawing/2014/main" val="10000"/>
                  </a:ext>
                </a:extLst>
              </a:tr>
              <a:tr h="142567">
                <a:tc vMerge="1">
                  <a:txBody>
                    <a:bodyPr/>
                    <a:lstStyle/>
                    <a:p>
                      <a:pPr algn="l" fontAlgn="ct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vMerge="1">
                  <a:txBody>
                    <a:bodyPr/>
                    <a:lstStyle/>
                    <a:p>
                      <a:endParaRPr lang="es-CO"/>
                    </a:p>
                  </a:txBody>
                  <a:tcPr/>
                </a:tc>
                <a:tc>
                  <a:txBody>
                    <a:bodyPr/>
                    <a:lstStyle/>
                    <a:p>
                      <a:pPr algn="ctr" fontAlgn="ctr"/>
                      <a:r>
                        <a:rPr lang="es-MX" sz="1100" b="1" i="0" u="none" strike="noStrike" dirty="0" smtClean="0">
                          <a:solidFill>
                            <a:schemeClr val="bg1"/>
                          </a:solidFill>
                          <a:latin typeface="Arial"/>
                        </a:rPr>
                        <a:t>2018-1</a:t>
                      </a:r>
                      <a:endParaRPr lang="es-ES" sz="1100" b="1" i="0" u="none" strike="noStrike" dirty="0">
                        <a:solidFill>
                          <a:schemeClr val="bg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1100" b="1" i="0" u="none" strike="noStrike" dirty="0" smtClean="0">
                          <a:solidFill>
                            <a:schemeClr val="bg1"/>
                          </a:solidFill>
                          <a:latin typeface="Arial"/>
                        </a:rPr>
                        <a:t>2018-2</a:t>
                      </a:r>
                      <a:endParaRPr lang="es-ES" sz="1100" b="1" i="0" u="none" strike="noStrike" dirty="0" smtClean="0">
                        <a:solidFill>
                          <a:schemeClr val="bg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1"/>
                  </a:ext>
                </a:extLst>
              </a:tr>
              <a:tr h="816521">
                <a:tc>
                  <a:txBody>
                    <a:bodyPr/>
                    <a:lstStyle/>
                    <a:p>
                      <a:pPr algn="just" fontAlgn="ctr"/>
                      <a:r>
                        <a:rPr lang="es-CO" sz="1100" b="0" i="0" u="none" strike="noStrike" dirty="0" smtClean="0">
                          <a:solidFill>
                            <a:srgbClr val="000000"/>
                          </a:solidFill>
                          <a:effectLst/>
                          <a:latin typeface="Arial" panose="020B0604020202020204" pitchFamily="34" charset="0"/>
                        </a:rPr>
                        <a:t>Nivel de Satisfacción de las entidades sobre calidad y pertinencia de las prácticas empresariales</a:t>
                      </a:r>
                      <a:endParaRPr lang="es-CO" sz="11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050" b="0" i="0" u="none" strike="noStrike" dirty="0" smtClean="0">
                          <a:solidFill>
                            <a:srgbClr val="000000"/>
                          </a:solidFill>
                          <a:effectLst/>
                          <a:latin typeface="Arial" panose="020B0604020202020204" pitchFamily="34" charset="0"/>
                        </a:rPr>
                        <a:t>El 90% de las calificaciones se encuentren entre  satisfactorio y sobresaliente (Sumatoria de las calificaciones del semestre de las entidades que se encuentran entre satisfactorio y sobresaliente/Número total de calificaciones del semestre de las entidades)</a:t>
                      </a:r>
                      <a:endParaRPr lang="es-CO" sz="105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s-CO" sz="1200" b="0" i="0" u="none" strike="noStrike" dirty="0" smtClean="0">
                          <a:solidFill>
                            <a:srgbClr val="000000"/>
                          </a:solidFill>
                          <a:effectLst/>
                          <a:latin typeface="Arial" panose="020B0604020202020204" pitchFamily="34" charset="0"/>
                        </a:rPr>
                        <a:t>98%</a:t>
                      </a:r>
                      <a:endParaRPr lang="es-CO" sz="12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s-CO" sz="1200" b="0" i="0" u="none" strike="noStrike" dirty="0" smtClean="0">
                          <a:solidFill>
                            <a:srgbClr val="000000"/>
                          </a:solidFill>
                          <a:effectLst/>
                          <a:latin typeface="Arial" panose="020B0604020202020204" pitchFamily="34" charset="0"/>
                        </a:rPr>
                        <a:t>95%</a:t>
                      </a:r>
                      <a:endParaRPr lang="es-CO" sz="12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919339">
                <a:tc gridSpan="4">
                  <a:txBody>
                    <a:bodyPr/>
                    <a:lstStyle/>
                    <a:p>
                      <a:pPr algn="ctr" fontAlgn="ctr"/>
                      <a:r>
                        <a:rPr lang="es-ES" sz="1200" b="1" i="0" u="none" strike="noStrike" dirty="0">
                          <a:solidFill>
                            <a:schemeClr val="tx1"/>
                          </a:solidFill>
                          <a:latin typeface="Arial"/>
                        </a:rPr>
                        <a:t>Análisis</a:t>
                      </a:r>
                      <a:r>
                        <a:rPr lang="es-ES" sz="1200" b="1" i="0" u="none" strike="noStrike" baseline="0" dirty="0">
                          <a:solidFill>
                            <a:schemeClr val="tx1"/>
                          </a:solidFill>
                          <a:latin typeface="Arial"/>
                        </a:rPr>
                        <a:t> de resultados</a:t>
                      </a:r>
                      <a:r>
                        <a:rPr lang="es-ES" sz="1200" b="1" i="0" u="none" strike="noStrike" baseline="0" dirty="0" smtClean="0">
                          <a:solidFill>
                            <a:schemeClr val="tx1"/>
                          </a:solidFill>
                          <a:latin typeface="Arial"/>
                        </a:rPr>
                        <a:t>:</a:t>
                      </a:r>
                    </a:p>
                    <a:p>
                      <a:pPr algn="just" fontAlgn="ctr"/>
                      <a:r>
                        <a:rPr lang="es-CO" sz="1200" b="1" i="0" u="none" strike="noStrike" baseline="0" dirty="0" smtClean="0">
                          <a:solidFill>
                            <a:schemeClr val="tx1"/>
                          </a:solidFill>
                          <a:latin typeface="Arial"/>
                        </a:rPr>
                        <a:t>2018-1:  </a:t>
                      </a:r>
                      <a:r>
                        <a:rPr lang="es-CO" sz="1200" b="0" i="0" u="none" strike="noStrike" baseline="0" dirty="0" smtClean="0">
                          <a:solidFill>
                            <a:schemeClr val="tx1"/>
                          </a:solidFill>
                          <a:latin typeface="Arial"/>
                        </a:rPr>
                        <a:t>Se cumple la meta nacional, para este primer período , con un resultado seccional de satisfacción de empresarios sobre la calidad y pertinencia de las practicas del 98%, de 134 empresas que calificaron a 278  practicantes, 131 empresarios calificaron entre 4 y 5 a 272  practicantes. Los 6  estudiantes que estuvieron por debajo de la anterior calificación se debió entre otras a   inasistencias justificadas.  </a:t>
                      </a:r>
                    </a:p>
                    <a:p>
                      <a:pPr algn="just" fontAlgn="ctr"/>
                      <a:endParaRPr lang="es-CO" sz="1200" b="0" i="0" u="none" strike="noStrike" baseline="0" dirty="0" smtClean="0">
                        <a:solidFill>
                          <a:schemeClr val="tx1"/>
                        </a:solidFill>
                        <a:latin typeface="Arial"/>
                      </a:endParaRPr>
                    </a:p>
                    <a:p>
                      <a:pPr algn="just" fontAlgn="ctr"/>
                      <a:r>
                        <a:rPr lang="es-CO" sz="1200" b="1" i="0" u="none" strike="noStrike" baseline="0" dirty="0" smtClean="0">
                          <a:solidFill>
                            <a:schemeClr val="tx1"/>
                          </a:solidFill>
                          <a:latin typeface="Arial"/>
                        </a:rPr>
                        <a:t>2018-2:    </a:t>
                      </a:r>
                      <a:r>
                        <a:rPr lang="es-CO" sz="1200" b="0" i="0" u="none" strike="noStrike" baseline="0" dirty="0" smtClean="0">
                          <a:solidFill>
                            <a:schemeClr val="tx1"/>
                          </a:solidFill>
                          <a:latin typeface="Arial"/>
                        </a:rPr>
                        <a:t>Se cumple la meta nacional, para este segundo período , con un resultado seccional de satisfacción de empresarios sobre la calidad y pertinencia de las practicas del 95%, de 346 empresas que calificaron a 363 practicantes, 346 empresarios calificaron entre 4 y 5 a 363  practicantes. Los 20 estudiantes que estuvieron por debajo de la anterior calificación se debió entre otras a   inasistencias justificadas. </a:t>
                      </a:r>
                    </a:p>
                    <a:p>
                      <a:pPr algn="just" fontAlgn="ctr"/>
                      <a:endParaRPr lang="es-CO" sz="1200" b="0" i="0" u="none" strike="noStrike" baseline="0" dirty="0" smtClean="0">
                        <a:solidFill>
                          <a:schemeClr val="tx1"/>
                        </a:solidFill>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11"/>
                  </a:ext>
                </a:extLst>
              </a:tr>
            </a:tbl>
          </a:graphicData>
        </a:graphic>
      </p:graphicFrame>
      <p:graphicFrame>
        <p:nvGraphicFramePr>
          <p:cNvPr id="4" name="Gráfico 3"/>
          <p:cNvGraphicFramePr>
            <a:graphicFrameLocks/>
          </p:cNvGraphicFramePr>
          <p:nvPr>
            <p:extLst>
              <p:ext uri="{D42A27DB-BD31-4B8C-83A1-F6EECF244321}">
                <p14:modId xmlns:p14="http://schemas.microsoft.com/office/powerpoint/2010/main" val="794260791"/>
              </p:ext>
            </p:extLst>
          </p:nvPr>
        </p:nvGraphicFramePr>
        <p:xfrm>
          <a:off x="292568" y="3716911"/>
          <a:ext cx="10094040" cy="22479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58024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991672" y="1198933"/>
            <a:ext cx="10599313" cy="1938992"/>
          </a:xfrm>
          <a:prstGeom prst="rect">
            <a:avLst/>
          </a:prstGeom>
          <a:noFill/>
          <a:ln w="9525">
            <a:noFill/>
            <a:miter lim="800000"/>
            <a:headEnd/>
            <a:tailEnd/>
          </a:ln>
        </p:spPr>
        <p:txBody>
          <a:bodyPr wrap="square">
            <a:spAutoFit/>
          </a:bodyPr>
          <a:lstStyle/>
          <a:p>
            <a:pPr algn="ctr"/>
            <a:r>
              <a:rPr lang="es-MX" b="1" dirty="0"/>
              <a:t>SISTEMA DE GESTIÒN DE CALIDAD – </a:t>
            </a:r>
            <a:r>
              <a:rPr lang="es-MX" b="1" dirty="0" smtClean="0"/>
              <a:t>ISO9001:2015</a:t>
            </a:r>
            <a:r>
              <a:rPr lang="es-MX" b="1" dirty="0"/>
              <a:t/>
            </a:r>
            <a:br>
              <a:rPr lang="es-MX" b="1" dirty="0"/>
            </a:br>
            <a:r>
              <a:rPr lang="es-MX" b="1" dirty="0"/>
              <a:t/>
            </a:r>
            <a:br>
              <a:rPr lang="es-MX" b="1" dirty="0"/>
            </a:br>
            <a:r>
              <a:rPr lang="es-MX" dirty="0"/>
              <a:t>REVISIÓN GERENCIAL SECCIONAL</a:t>
            </a:r>
            <a:br>
              <a:rPr lang="es-MX" dirty="0"/>
            </a:br>
            <a:r>
              <a:rPr lang="es-MX" dirty="0">
                <a:solidFill>
                  <a:srgbClr val="FF3300"/>
                </a:solidFill>
              </a:rPr>
              <a:t/>
            </a:r>
            <a:br>
              <a:rPr lang="es-MX" dirty="0">
                <a:solidFill>
                  <a:srgbClr val="FF3300"/>
                </a:solidFill>
              </a:rPr>
            </a:br>
            <a:r>
              <a:rPr lang="es-MX" sz="2400" b="1" i="1" dirty="0">
                <a:solidFill>
                  <a:srgbClr val="FF3300"/>
                </a:solidFill>
              </a:rPr>
              <a:t>MACROPROCESO:  </a:t>
            </a:r>
            <a:r>
              <a:rPr lang="es-MX" sz="2400" b="1" i="1" dirty="0" smtClean="0">
                <a:solidFill>
                  <a:srgbClr val="FF3300"/>
                </a:solidFill>
              </a:rPr>
              <a:t>MISIONAL</a:t>
            </a:r>
            <a:endParaRPr lang="es-MX" sz="2400" b="1" i="1" dirty="0">
              <a:solidFill>
                <a:srgbClr val="FF3300"/>
              </a:solidFill>
            </a:endParaRPr>
          </a:p>
          <a:p>
            <a:pPr algn="ctr"/>
            <a:r>
              <a:rPr lang="es-MX" sz="2400" b="1" i="1" dirty="0" smtClean="0">
                <a:solidFill>
                  <a:srgbClr val="FF3300"/>
                </a:solidFill>
              </a:rPr>
              <a:t>PROCESO</a:t>
            </a:r>
            <a:r>
              <a:rPr lang="es-MX" sz="2400" b="1" i="1" dirty="0">
                <a:solidFill>
                  <a:srgbClr val="FF3300"/>
                </a:solidFill>
              </a:rPr>
              <a:t>: </a:t>
            </a:r>
            <a:r>
              <a:rPr lang="es-MX" sz="2400" b="1" i="1" dirty="0" smtClean="0">
                <a:solidFill>
                  <a:srgbClr val="FF3300"/>
                </a:solidFill>
              </a:rPr>
              <a:t>     PROYECCIÓN SOCIAL</a:t>
            </a:r>
            <a:endParaRPr lang="es-MX" sz="2400" b="1" i="1" dirty="0">
              <a:solidFill>
                <a:srgbClr val="FF3300"/>
              </a:solidFill>
            </a:endParaRPr>
          </a:p>
        </p:txBody>
      </p:sp>
      <p:graphicFrame>
        <p:nvGraphicFramePr>
          <p:cNvPr id="5" name="Tabla 4"/>
          <p:cNvGraphicFramePr>
            <a:graphicFrameLocks noGrp="1"/>
          </p:cNvGraphicFramePr>
          <p:nvPr>
            <p:extLst>
              <p:ext uri="{D42A27DB-BD31-4B8C-83A1-F6EECF244321}">
                <p14:modId xmlns:p14="http://schemas.microsoft.com/office/powerpoint/2010/main" val="830876584"/>
              </p:ext>
            </p:extLst>
          </p:nvPr>
        </p:nvGraphicFramePr>
        <p:xfrm>
          <a:off x="2342183" y="3294480"/>
          <a:ext cx="7704857" cy="2054734"/>
        </p:xfrm>
        <a:graphic>
          <a:graphicData uri="http://schemas.openxmlformats.org/drawingml/2006/table">
            <a:tbl>
              <a:tblPr firstRow="1" firstCol="1" bandRow="1">
                <a:tableStyleId>{5C22544A-7EE6-4342-B048-85BDC9FD1C3A}</a:tableStyleId>
              </a:tblPr>
              <a:tblGrid>
                <a:gridCol w="3851554">
                  <a:extLst>
                    <a:ext uri="{9D8B030D-6E8A-4147-A177-3AD203B41FA5}">
                      <a16:colId xmlns:a16="http://schemas.microsoft.com/office/drawing/2014/main" val="33211938"/>
                    </a:ext>
                  </a:extLst>
                </a:gridCol>
                <a:gridCol w="3853303">
                  <a:extLst>
                    <a:ext uri="{9D8B030D-6E8A-4147-A177-3AD203B41FA5}">
                      <a16:colId xmlns:a16="http://schemas.microsoft.com/office/drawing/2014/main" val="1464573718"/>
                    </a:ext>
                  </a:extLst>
                </a:gridCol>
              </a:tblGrid>
              <a:tr h="166222">
                <a:tc>
                  <a:txBody>
                    <a:bodyPr/>
                    <a:lstStyle/>
                    <a:p>
                      <a:pPr>
                        <a:lnSpc>
                          <a:spcPct val="107000"/>
                        </a:lnSpc>
                        <a:spcAft>
                          <a:spcPts val="0"/>
                        </a:spcAft>
                      </a:pPr>
                      <a:r>
                        <a:rPr lang="es-CO" sz="1600" dirty="0">
                          <a:solidFill>
                            <a:schemeClr val="tx1"/>
                          </a:solidFill>
                          <a:effectLst/>
                        </a:rPr>
                        <a:t>ARTICULACIÓN CON ACREDITACIÓN</a:t>
                      </a:r>
                      <a:endParaRPr lang="es-C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7000"/>
                        </a:lnSpc>
                        <a:spcAft>
                          <a:spcPts val="0"/>
                        </a:spcAft>
                      </a:pPr>
                      <a:r>
                        <a:rPr lang="es-CO" sz="1600" dirty="0">
                          <a:solidFill>
                            <a:schemeClr val="tx1"/>
                          </a:solidFill>
                          <a:effectLst/>
                        </a:rPr>
                        <a:t>PROYECTO PIDI ASOCIADO</a:t>
                      </a:r>
                      <a:endParaRPr lang="es-C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839645958"/>
                  </a:ext>
                </a:extLst>
              </a:tr>
              <a:tr h="1036075">
                <a:tc>
                  <a:txBody>
                    <a:bodyPr/>
                    <a:lstStyle/>
                    <a:p>
                      <a:pPr>
                        <a:lnSpc>
                          <a:spcPct val="107000"/>
                        </a:lnSpc>
                        <a:spcAft>
                          <a:spcPts val="0"/>
                        </a:spcAft>
                      </a:pPr>
                      <a:r>
                        <a:rPr lang="es-CO" sz="1600" dirty="0">
                          <a:solidFill>
                            <a:schemeClr val="tx1"/>
                          </a:solidFill>
                          <a:effectLst/>
                        </a:rPr>
                        <a:t>Factor </a:t>
                      </a:r>
                      <a:r>
                        <a:rPr lang="es-CO" sz="1600" dirty="0" smtClean="0">
                          <a:solidFill>
                            <a:schemeClr val="tx1"/>
                          </a:solidFill>
                          <a:effectLst/>
                        </a:rPr>
                        <a:t>7. </a:t>
                      </a:r>
                      <a:r>
                        <a:rPr lang="es-CO" sz="1600" b="0" dirty="0" smtClean="0">
                          <a:solidFill>
                            <a:schemeClr val="tx1"/>
                          </a:solidFill>
                          <a:effectLst/>
                        </a:rPr>
                        <a:t>Pertinencia e impacto social</a:t>
                      </a:r>
                      <a:endParaRPr lang="es-CO"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107000"/>
                        </a:lnSpc>
                        <a:spcAft>
                          <a:spcPts val="0"/>
                        </a:spcAft>
                      </a:pPr>
                      <a:r>
                        <a:rPr lang="es-CO" sz="1600" b="1" dirty="0">
                          <a:solidFill>
                            <a:schemeClr val="tx1"/>
                          </a:solidFill>
                          <a:effectLst/>
                        </a:rPr>
                        <a:t>Proyecto </a:t>
                      </a:r>
                      <a:r>
                        <a:rPr lang="es-CO" sz="1600" b="1" dirty="0" smtClean="0">
                          <a:solidFill>
                            <a:schemeClr val="tx1"/>
                          </a:solidFill>
                          <a:effectLst/>
                        </a:rPr>
                        <a:t>14</a:t>
                      </a:r>
                      <a:r>
                        <a:rPr lang="es-CO" sz="1600" dirty="0" smtClean="0">
                          <a:solidFill>
                            <a:schemeClr val="tx1"/>
                          </a:solidFill>
                          <a:effectLst/>
                        </a:rPr>
                        <a:t>. Organización, infraestructura y fomento de la proyección social para el desarrollo nacional y regional.</a:t>
                      </a:r>
                    </a:p>
                    <a:p>
                      <a:pPr algn="just">
                        <a:lnSpc>
                          <a:spcPct val="107000"/>
                        </a:lnSpc>
                        <a:spcAft>
                          <a:spcPts val="0"/>
                        </a:spcAft>
                      </a:pPr>
                      <a:endParaRPr lang="es-CO"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CO" sz="16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Proyecto 16</a:t>
                      </a:r>
                      <a:r>
                        <a:rPr lang="es-CO"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Sistema de egresados e impacto en el medio.</a:t>
                      </a:r>
                      <a:endParaRPr lang="es-C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851544738"/>
                  </a:ext>
                </a:extLst>
              </a:tr>
              <a:tr h="165853">
                <a:tc>
                  <a:txBody>
                    <a:bodyPr/>
                    <a:lstStyle/>
                    <a:p>
                      <a:pPr>
                        <a:lnSpc>
                          <a:spcPct val="107000"/>
                        </a:lnSpc>
                        <a:spcAft>
                          <a:spcPts val="0"/>
                        </a:spcAft>
                      </a:pPr>
                      <a:endParaRPr lang="es-CO"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107000"/>
                        </a:lnSpc>
                        <a:spcAft>
                          <a:spcPts val="0"/>
                        </a:spcAft>
                      </a:pPr>
                      <a:endParaRPr lang="es-C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688045585"/>
                  </a:ext>
                </a:extLst>
              </a:tr>
            </a:tbl>
          </a:graphicData>
        </a:graphic>
      </p:graphicFrame>
      <p:sp>
        <p:nvSpPr>
          <p:cNvPr id="6" name="Rectángulo 5"/>
          <p:cNvSpPr/>
          <p:nvPr/>
        </p:nvSpPr>
        <p:spPr>
          <a:xfrm>
            <a:off x="4994335" y="5524916"/>
            <a:ext cx="1878784" cy="369332"/>
          </a:xfrm>
          <a:prstGeom prst="rect">
            <a:avLst/>
          </a:prstGeom>
        </p:spPr>
        <p:txBody>
          <a:bodyPr wrap="none">
            <a:spAutoFit/>
          </a:bodyPr>
          <a:lstStyle/>
          <a:p>
            <a:pPr algn="ctr"/>
            <a:r>
              <a:rPr lang="es-MX" dirty="0" smtClean="0"/>
              <a:t>Marzo 28 de 2019</a:t>
            </a:r>
            <a:endParaRPr lang="es-ES" dirty="0"/>
          </a:p>
        </p:txBody>
      </p:sp>
    </p:spTree>
    <p:extLst>
      <p:ext uri="{BB962C8B-B14F-4D97-AF65-F5344CB8AC3E}">
        <p14:creationId xmlns:p14="http://schemas.microsoft.com/office/powerpoint/2010/main" val="95024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199" y="413792"/>
            <a:ext cx="9789459" cy="11430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ctr">
              <a:spcBef>
                <a:spcPts val="0"/>
              </a:spcBef>
              <a:defRPr/>
            </a:pPr>
            <a:r>
              <a:rPr lang="es-CO" sz="2400" b="1" dirty="0" smtClean="0"/>
              <a:t>Producto y/o servicio no conforme identificado</a:t>
            </a:r>
            <a:endParaRPr lang="es-CO" sz="2400" b="1" dirty="0">
              <a:solidFill>
                <a:srgbClr val="FF0000"/>
              </a:solidFill>
            </a:endParaRPr>
          </a:p>
        </p:txBody>
      </p:sp>
      <p:graphicFrame>
        <p:nvGraphicFramePr>
          <p:cNvPr id="3" name="8 Tabla"/>
          <p:cNvGraphicFramePr>
            <a:graphicFrameLocks noGrp="1"/>
          </p:cNvGraphicFramePr>
          <p:nvPr>
            <p:extLst>
              <p:ext uri="{D42A27DB-BD31-4B8C-83A1-F6EECF244321}">
                <p14:modId xmlns:p14="http://schemas.microsoft.com/office/powerpoint/2010/main" val="651661346"/>
              </p:ext>
            </p:extLst>
          </p:nvPr>
        </p:nvGraphicFramePr>
        <p:xfrm>
          <a:off x="1009356" y="2492896"/>
          <a:ext cx="9313920" cy="2279372"/>
        </p:xfrm>
        <a:graphic>
          <a:graphicData uri="http://schemas.openxmlformats.org/drawingml/2006/table">
            <a:tbl>
              <a:tblPr/>
              <a:tblGrid>
                <a:gridCol w="2410416">
                  <a:extLst>
                    <a:ext uri="{9D8B030D-6E8A-4147-A177-3AD203B41FA5}">
                      <a16:colId xmlns:a16="http://schemas.microsoft.com/office/drawing/2014/main" val="20000"/>
                    </a:ext>
                  </a:extLst>
                </a:gridCol>
                <a:gridCol w="5685247">
                  <a:extLst>
                    <a:ext uri="{9D8B030D-6E8A-4147-A177-3AD203B41FA5}">
                      <a16:colId xmlns:a16="http://schemas.microsoft.com/office/drawing/2014/main" val="20001"/>
                    </a:ext>
                  </a:extLst>
                </a:gridCol>
                <a:gridCol w="1218257">
                  <a:extLst>
                    <a:ext uri="{9D8B030D-6E8A-4147-A177-3AD203B41FA5}">
                      <a16:colId xmlns:a16="http://schemas.microsoft.com/office/drawing/2014/main" val="20002"/>
                    </a:ext>
                  </a:extLst>
                </a:gridCol>
              </a:tblGrid>
              <a:tr h="412652">
                <a:tc>
                  <a:txBody>
                    <a:bodyPr/>
                    <a:lstStyle/>
                    <a:p>
                      <a:pPr algn="just" fontAlgn="ctr"/>
                      <a:r>
                        <a:rPr lang="es-ES" sz="1200" b="1" i="0" u="none" strike="noStrike" dirty="0">
                          <a:solidFill>
                            <a:schemeClr val="bg1"/>
                          </a:solidFill>
                          <a:latin typeface="Century Gothic"/>
                        </a:rPr>
                        <a:t>RESUMEN DE LA NO CONFORMIDAD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just" fontAlgn="ctr"/>
                      <a:r>
                        <a:rPr lang="es-ES" sz="1800" b="1" i="0" u="none" strike="noStrike" dirty="0">
                          <a:solidFill>
                            <a:schemeClr val="bg1"/>
                          </a:solidFill>
                          <a:latin typeface="Century Gothic"/>
                        </a:rPr>
                        <a:t>Acción/Acciones implantadas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just" fontAlgn="ctr"/>
                      <a:r>
                        <a:rPr lang="es-ES" sz="1800" b="1" i="0" u="none" strike="noStrike" dirty="0">
                          <a:solidFill>
                            <a:schemeClr val="bg1"/>
                          </a:solidFill>
                          <a:latin typeface="Century Gothic"/>
                        </a:rPr>
                        <a:t>Estado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177889">
                <a:tc gridSpan="3">
                  <a:txBody>
                    <a:bodyPr/>
                    <a:lstStyle/>
                    <a:p>
                      <a:pPr algn="l" fontAlgn="b"/>
                      <a:endParaRPr lang="es-ES" sz="16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1"/>
                  </a:ext>
                </a:extLst>
              </a:tr>
              <a:tr h="1622880">
                <a:tc gridSpan="3">
                  <a:txBody>
                    <a:bodyPr/>
                    <a:lstStyle/>
                    <a:p>
                      <a:pPr algn="l" fontAlgn="ctr"/>
                      <a:r>
                        <a:rPr lang="es-ES" sz="1600" b="0" i="0" u="none" strike="noStrike" dirty="0">
                          <a:solidFill>
                            <a:srgbClr val="000000"/>
                          </a:solidFill>
                          <a:latin typeface="Arial"/>
                        </a:rPr>
                        <a:t>No se han</a:t>
                      </a:r>
                      <a:r>
                        <a:rPr lang="es-ES" sz="1600" b="0" i="0" u="none" strike="noStrike" baseline="0" dirty="0">
                          <a:solidFill>
                            <a:srgbClr val="000000"/>
                          </a:solidFill>
                          <a:latin typeface="Arial"/>
                        </a:rPr>
                        <a:t> presentado servicios no conformes por quejas recurrentes  </a:t>
                      </a:r>
                      <a:endParaRPr lang="es-ES" sz="1600" b="0" i="0" u="none" strike="noStrike" dirty="0">
                        <a:solidFill>
                          <a:srgbClr val="000000"/>
                        </a:solidFill>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fontAlgn="ctr"/>
                      <a:endParaRPr lang="es-ES" sz="1400" b="0"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just" fontAlgn="ctr"/>
                      <a:endParaRPr lang="es-ES" sz="14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434416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75121" y="2458779"/>
            <a:ext cx="7416824" cy="954107"/>
          </a:xfrm>
          <a:prstGeom prst="rect">
            <a:avLst/>
          </a:prstGeom>
        </p:spPr>
        <p:txBody>
          <a:bodyPr wrap="square">
            <a:spAutoFit/>
          </a:bodyPr>
          <a:lstStyle/>
          <a:p>
            <a:pPr algn="ctr" defTabSz="457200" fontAlgn="ctr">
              <a:spcBef>
                <a:spcPts val="0"/>
              </a:spcBef>
              <a:spcAft>
                <a:spcPts val="0"/>
              </a:spcAft>
              <a:defRPr/>
            </a:pPr>
            <a:r>
              <a:rPr lang="es-CO" sz="2800" b="1" kern="0" dirty="0" smtClean="0">
                <a:solidFill>
                  <a:srgbClr val="FF3300"/>
                </a:solidFill>
              </a:rPr>
              <a:t>RESULTADOS DE LAS AUDITORÍAS INTERNAS Y EXTERNAS</a:t>
            </a:r>
            <a:endParaRPr lang="es-MX" sz="2800" b="1" kern="0" dirty="0" smtClean="0">
              <a:solidFill>
                <a:srgbClr val="FF3300"/>
              </a:solidFill>
            </a:endParaRPr>
          </a:p>
        </p:txBody>
      </p:sp>
    </p:spTree>
    <p:extLst>
      <p:ext uri="{BB962C8B-B14F-4D97-AF65-F5344CB8AC3E}">
        <p14:creationId xmlns:p14="http://schemas.microsoft.com/office/powerpoint/2010/main" val="33360036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593308" y="871413"/>
            <a:ext cx="8229600" cy="32585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kern="0" dirty="0" smtClean="0">
                <a:solidFill>
                  <a:srgbClr val="FFFF00"/>
                </a:solidFill>
              </a:rPr>
              <a:t>RESULTADOS DE LAS AUDITORÍAS INTERNAS Y EXTERNAS</a:t>
            </a:r>
            <a:r>
              <a:rPr lang="es-MX" sz="2400" b="1" kern="0" dirty="0" smtClean="0">
                <a:solidFill>
                  <a:srgbClr val="FFFF00"/>
                </a:solidFill>
              </a:rPr>
              <a:t/>
            </a:r>
            <a:br>
              <a:rPr lang="es-MX" sz="2400" b="1" kern="0" dirty="0" smtClean="0">
                <a:solidFill>
                  <a:srgbClr val="FFFF00"/>
                </a:solidFill>
              </a:rPr>
            </a:br>
            <a:r>
              <a:rPr lang="es-ES" sz="1800" b="1" dirty="0" smtClean="0"/>
              <a:t>Resultados de Auditorias internas</a:t>
            </a:r>
            <a:endParaRPr lang="es-ES" sz="1800" b="1" dirty="0"/>
          </a:p>
        </p:txBody>
      </p:sp>
      <p:graphicFrame>
        <p:nvGraphicFramePr>
          <p:cNvPr id="3" name="7 Tabla"/>
          <p:cNvGraphicFramePr>
            <a:graphicFrameLocks noGrp="1"/>
          </p:cNvGraphicFramePr>
          <p:nvPr>
            <p:extLst>
              <p:ext uri="{D42A27DB-BD31-4B8C-83A1-F6EECF244321}">
                <p14:modId xmlns:p14="http://schemas.microsoft.com/office/powerpoint/2010/main" val="3957767381"/>
              </p:ext>
            </p:extLst>
          </p:nvPr>
        </p:nvGraphicFramePr>
        <p:xfrm>
          <a:off x="669816" y="1532123"/>
          <a:ext cx="9513700" cy="3377381"/>
        </p:xfrm>
        <a:graphic>
          <a:graphicData uri="http://schemas.openxmlformats.org/drawingml/2006/table">
            <a:tbl>
              <a:tblPr/>
              <a:tblGrid>
                <a:gridCol w="1979180">
                  <a:extLst>
                    <a:ext uri="{9D8B030D-6E8A-4147-A177-3AD203B41FA5}">
                      <a16:colId xmlns:a16="http://schemas.microsoft.com/office/drawing/2014/main" val="20017"/>
                    </a:ext>
                  </a:extLst>
                </a:gridCol>
                <a:gridCol w="1883633">
                  <a:extLst>
                    <a:ext uri="{9D8B030D-6E8A-4147-A177-3AD203B41FA5}">
                      <a16:colId xmlns:a16="http://schemas.microsoft.com/office/drawing/2014/main" val="1419577080"/>
                    </a:ext>
                  </a:extLst>
                </a:gridCol>
                <a:gridCol w="2825450">
                  <a:extLst>
                    <a:ext uri="{9D8B030D-6E8A-4147-A177-3AD203B41FA5}">
                      <a16:colId xmlns:a16="http://schemas.microsoft.com/office/drawing/2014/main" val="20018"/>
                    </a:ext>
                  </a:extLst>
                </a:gridCol>
                <a:gridCol w="2825437">
                  <a:extLst>
                    <a:ext uri="{9D8B030D-6E8A-4147-A177-3AD203B41FA5}">
                      <a16:colId xmlns:a16="http://schemas.microsoft.com/office/drawing/2014/main" val="3123950714"/>
                    </a:ext>
                  </a:extLst>
                </a:gridCol>
              </a:tblGrid>
              <a:tr h="337626">
                <a:tc>
                  <a:txBody>
                    <a:bodyPr/>
                    <a:lstStyle/>
                    <a:p>
                      <a:pPr algn="ctr" fontAlgn="ctr"/>
                      <a:r>
                        <a:rPr lang="es-MX" sz="1050" b="1" i="0" u="none" strike="noStrike" dirty="0">
                          <a:latin typeface="Arial"/>
                        </a:rPr>
                        <a:t>NC</a:t>
                      </a:r>
                      <a:endParaRPr lang="es-ES"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050" b="1" i="0" u="none" strike="noStrike" dirty="0">
                          <a:latin typeface="Arial"/>
                        </a:rPr>
                        <a:t>NC</a:t>
                      </a:r>
                      <a:endParaRPr lang="es-ES"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050" b="1" i="0" u="none" strike="noStrike" dirty="0">
                          <a:latin typeface="Arial"/>
                        </a:rPr>
                        <a:t>NC</a:t>
                      </a:r>
                      <a:endParaRPr lang="es-ES"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050" b="1" i="0" u="none" strike="noStrike" dirty="0">
                          <a:latin typeface="Arial"/>
                        </a:rPr>
                        <a:t>NC</a:t>
                      </a:r>
                      <a:endParaRPr lang="es-ES"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450169">
                <a:tc>
                  <a:txBody>
                    <a:bodyPr/>
                    <a:lstStyle/>
                    <a:p>
                      <a:pPr algn="ctr" fontAlgn="b"/>
                      <a:r>
                        <a:rPr lang="es-MX" sz="1400" b="1" i="0" u="none" strike="noStrike" dirty="0" smtClean="0">
                          <a:latin typeface="Arial"/>
                        </a:rPr>
                        <a:t>2017-1</a:t>
                      </a:r>
                      <a:endParaRPr lang="es-ES" sz="14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400" b="1" i="0" u="none" strike="noStrike" dirty="0" smtClean="0">
                          <a:latin typeface="Arial"/>
                        </a:rPr>
                        <a:t>2017-1</a:t>
                      </a:r>
                      <a:endParaRPr lang="es-ES" sz="14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400" b="1" i="0" u="none" strike="noStrike" dirty="0" smtClean="0">
                          <a:latin typeface="Arial"/>
                        </a:rPr>
                        <a:t>2018-1</a:t>
                      </a:r>
                      <a:endParaRPr lang="es-ES" sz="14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400" b="1" i="0" u="none" strike="noStrike" dirty="0" smtClean="0">
                          <a:latin typeface="Arial"/>
                        </a:rPr>
                        <a:t>2018-0</a:t>
                      </a:r>
                      <a:endParaRPr lang="es-ES" sz="14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1"/>
                  </a:ext>
                </a:extLst>
              </a:tr>
              <a:tr h="450169">
                <a:tc>
                  <a:txBody>
                    <a:bodyPr/>
                    <a:lstStyle/>
                    <a:p>
                      <a:pPr algn="ctr" fontAlgn="ctr"/>
                      <a:r>
                        <a:rPr lang="es-CO" sz="1400" b="0" i="0" u="none" strike="noStrike" dirty="0" smtClean="0">
                          <a:solidFill>
                            <a:srgbClr val="000000"/>
                          </a:solidFill>
                          <a:effectLst/>
                          <a:latin typeface="Arial"/>
                        </a:rPr>
                        <a:t>4</a:t>
                      </a:r>
                      <a:endParaRPr lang="es-CO" sz="1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1400" b="0" i="0" u="none" strike="noStrike" dirty="0" smtClean="0">
                          <a:solidFill>
                            <a:srgbClr val="000000"/>
                          </a:solidFill>
                          <a:effectLst/>
                          <a:latin typeface="Arial"/>
                        </a:rPr>
                        <a:t>0</a:t>
                      </a:r>
                      <a:endParaRPr lang="es-CO" sz="1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1400" b="0" i="0" u="none" strike="noStrike" dirty="0" smtClean="0">
                          <a:solidFill>
                            <a:srgbClr val="000000"/>
                          </a:solidFill>
                          <a:effectLst/>
                          <a:latin typeface="Arial"/>
                        </a:rPr>
                        <a:t>1</a:t>
                      </a:r>
                      <a:endParaRPr lang="es-CO" sz="1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1400" b="0" i="0" u="none" strike="noStrike" dirty="0" smtClean="0">
                          <a:solidFill>
                            <a:srgbClr val="000000"/>
                          </a:solidFill>
                          <a:effectLst/>
                          <a:latin typeface="Arial"/>
                        </a:rPr>
                        <a:t>0</a:t>
                      </a:r>
                      <a:endParaRPr lang="es-CO" sz="1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2139417">
                <a:tc gridSpan="4">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r>
                        <a:rPr kumimoji="0" lang="es-MX" sz="2000" b="1" i="0" u="none" strike="noStrike" kern="1200" cap="none" normalizeH="0" baseline="0" dirty="0">
                          <a:ln>
                            <a:noFill/>
                          </a:ln>
                          <a:solidFill>
                            <a:schemeClr val="tx1"/>
                          </a:solidFill>
                          <a:effectLst/>
                          <a:latin typeface="Arial" charset="0"/>
                          <a:ea typeface="+mn-ea"/>
                          <a:cs typeface="+mn-cs"/>
                        </a:rPr>
                        <a:t>AUDITORÍAS INTERNAS  </a:t>
                      </a:r>
                      <a:r>
                        <a:rPr kumimoji="0" lang="es-MX" sz="2000" b="1" i="0" u="none" strike="noStrike" kern="1200" cap="none" normalizeH="0" baseline="0" dirty="0" smtClean="0">
                          <a:ln>
                            <a:noFill/>
                          </a:ln>
                          <a:solidFill>
                            <a:schemeClr val="tx1"/>
                          </a:solidFill>
                          <a:effectLst/>
                          <a:latin typeface="Arial" charset="0"/>
                          <a:ea typeface="+mn-ea"/>
                          <a:cs typeface="+mn-cs"/>
                        </a:rPr>
                        <a:t>2018</a:t>
                      </a:r>
                      <a:endParaRPr kumimoji="0" lang="es-MX" sz="2000" b="1" i="0" u="none" strike="noStrike" kern="1200" cap="none" normalizeH="0" baseline="0" dirty="0">
                        <a:ln>
                          <a:noFill/>
                        </a:ln>
                        <a:solidFill>
                          <a:schemeClr val="tx1"/>
                        </a:solidFill>
                        <a:effectLst/>
                        <a:latin typeface="Arial" charset="0"/>
                        <a:ea typeface="+mn-ea"/>
                        <a:cs typeface="+mn-cs"/>
                      </a:endParaRPr>
                    </a:p>
                    <a:p>
                      <a:pPr marL="628650" marR="0" lvl="0" indent="-628650" algn="l" defTabSz="914400" rtl="0" eaLnBrk="1" fontAlgn="base" latinLnBrk="0" hangingPunct="1">
                        <a:lnSpc>
                          <a:spcPct val="100000"/>
                        </a:lnSpc>
                        <a:spcBef>
                          <a:spcPct val="20000"/>
                        </a:spcBef>
                        <a:spcAft>
                          <a:spcPct val="0"/>
                        </a:spcAft>
                        <a:buClrTx/>
                        <a:buSzTx/>
                        <a:buFontTx/>
                        <a:buNone/>
                        <a:tabLst/>
                      </a:pPr>
                      <a:r>
                        <a:rPr kumimoji="0" lang="es-MX" sz="2000" b="1" i="0" u="none" strike="noStrike" kern="1200" cap="none" normalizeH="0" baseline="0" dirty="0" smtClean="0">
                          <a:ln>
                            <a:noFill/>
                          </a:ln>
                          <a:solidFill>
                            <a:schemeClr val="tx1"/>
                          </a:solidFill>
                          <a:effectLst/>
                          <a:latin typeface="Arial" charset="0"/>
                          <a:ea typeface="+mn-ea"/>
                          <a:cs typeface="+mn-cs"/>
                        </a:rPr>
                        <a:t>Se presentó 1  hallazgo y  1  observación</a:t>
                      </a:r>
                      <a:endParaRPr kumimoji="0" lang="es-MX" sz="2000" b="1" i="0" u="none" strike="noStrike" kern="1200" cap="none" normalizeH="0" baseline="0" dirty="0">
                        <a:ln>
                          <a:noFill/>
                        </a:ln>
                        <a:solidFill>
                          <a:schemeClr val="tx1"/>
                        </a:solidFill>
                        <a:effectLst/>
                        <a:latin typeface="Arial" charset="0"/>
                        <a:ea typeface="+mn-ea"/>
                        <a:cs typeface="+mn-cs"/>
                      </a:endParaRPr>
                    </a:p>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MX" sz="1200" b="1"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072153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7882" y="-224678"/>
            <a:ext cx="9613934" cy="11430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kern="0" dirty="0" smtClean="0">
                <a:solidFill>
                  <a:srgbClr val="FF3300"/>
                </a:solidFill>
              </a:rPr>
              <a:t>RESULTADOS DE LAS AUDITORÍAS INTERNAS Y EXTERNAS</a:t>
            </a:r>
            <a:r>
              <a:rPr lang="es-MX" sz="2400" b="1" kern="0" dirty="0" smtClean="0">
                <a:solidFill>
                  <a:srgbClr val="FF3300"/>
                </a:solidFill>
              </a:rPr>
              <a:t/>
            </a:r>
            <a:br>
              <a:rPr lang="es-MX" sz="2400" b="1" kern="0" dirty="0" smtClean="0">
                <a:solidFill>
                  <a:srgbClr val="FF3300"/>
                </a:solidFill>
              </a:rPr>
            </a:br>
            <a:r>
              <a:rPr lang="es-ES" sz="2400" b="1" dirty="0" smtClean="0"/>
              <a:t>Resultados de Auditorias Externas</a:t>
            </a:r>
            <a:endParaRPr lang="es-ES" sz="2400" b="1" dirty="0"/>
          </a:p>
        </p:txBody>
      </p:sp>
      <p:graphicFrame>
        <p:nvGraphicFramePr>
          <p:cNvPr id="3" name="Group 428"/>
          <p:cNvGraphicFramePr>
            <a:graphicFrameLocks/>
          </p:cNvGraphicFramePr>
          <p:nvPr>
            <p:extLst>
              <p:ext uri="{D42A27DB-BD31-4B8C-83A1-F6EECF244321}">
                <p14:modId xmlns:p14="http://schemas.microsoft.com/office/powerpoint/2010/main" val="1821951642"/>
              </p:ext>
            </p:extLst>
          </p:nvPr>
        </p:nvGraphicFramePr>
        <p:xfrm>
          <a:off x="170329" y="918322"/>
          <a:ext cx="10094259" cy="4899772"/>
        </p:xfrm>
        <a:graphic>
          <a:graphicData uri="http://schemas.openxmlformats.org/drawingml/2006/table">
            <a:tbl>
              <a:tblPr/>
              <a:tblGrid>
                <a:gridCol w="1726576">
                  <a:extLst>
                    <a:ext uri="{9D8B030D-6E8A-4147-A177-3AD203B41FA5}">
                      <a16:colId xmlns:a16="http://schemas.microsoft.com/office/drawing/2014/main" val="20000"/>
                    </a:ext>
                  </a:extLst>
                </a:gridCol>
                <a:gridCol w="3364135">
                  <a:extLst>
                    <a:ext uri="{9D8B030D-6E8A-4147-A177-3AD203B41FA5}">
                      <a16:colId xmlns:a16="http://schemas.microsoft.com/office/drawing/2014/main" val="20001"/>
                    </a:ext>
                  </a:extLst>
                </a:gridCol>
                <a:gridCol w="5003548">
                  <a:extLst>
                    <a:ext uri="{9D8B030D-6E8A-4147-A177-3AD203B41FA5}">
                      <a16:colId xmlns:a16="http://schemas.microsoft.com/office/drawing/2014/main" val="20002"/>
                    </a:ext>
                  </a:extLst>
                </a:gridCol>
              </a:tblGrid>
              <a:tr h="458089">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400" b="0" i="0" u="none" strike="noStrike" cap="none" normalizeH="0" baseline="0" dirty="0">
                          <a:ln>
                            <a:noFill/>
                          </a:ln>
                          <a:solidFill>
                            <a:schemeClr val="tx1"/>
                          </a:solidFill>
                          <a:effectLst/>
                          <a:latin typeface="Arial" charset="0"/>
                        </a:rPr>
                        <a:t>proceso</a:t>
                      </a:r>
                      <a:endParaRPr kumimoji="0" lang="es-ES" sz="24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1400" b="1" i="0" u="none" strike="noStrike" cap="none" normalizeH="0" baseline="0" dirty="0">
                          <a:ln>
                            <a:noFill/>
                          </a:ln>
                          <a:solidFill>
                            <a:schemeClr val="tx1"/>
                          </a:solidFill>
                          <a:effectLst/>
                          <a:latin typeface="Arial" charset="0"/>
                          <a:cs typeface="Arial" charset="0"/>
                        </a:rPr>
                        <a:t>Auditoria externa</a:t>
                      </a:r>
                      <a:endParaRPr kumimoji="0" lang="es-ES" sz="24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hMerge="1">
                  <a:txBody>
                    <a:bodyPr/>
                    <a:lstStyle/>
                    <a:p>
                      <a:endParaRPr lang="es-ES"/>
                    </a:p>
                  </a:txBody>
                  <a:tcPr/>
                </a:tc>
                <a:extLst>
                  <a:ext uri="{0D108BD9-81ED-4DB2-BD59-A6C34878D82A}">
                    <a16:rowId xmlns:a16="http://schemas.microsoft.com/office/drawing/2014/main" val="10000"/>
                  </a:ext>
                </a:extLst>
              </a:tr>
              <a:tr h="380740">
                <a:tc vMerge="1">
                  <a:txBody>
                    <a:bodyPr/>
                    <a:lstStyle/>
                    <a:p>
                      <a:endParaRPr lang="es-ES"/>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dirty="0">
                          <a:ln>
                            <a:noFill/>
                          </a:ln>
                          <a:solidFill>
                            <a:srgbClr val="FFFFFF"/>
                          </a:solidFill>
                          <a:effectLst/>
                          <a:latin typeface="Arial" charset="0"/>
                          <a:cs typeface="Arial" charset="0"/>
                        </a:rPr>
                        <a:t>NC</a:t>
                      </a:r>
                      <a:endParaRPr kumimoji="0" lang="es-ES" sz="28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dirty="0">
                          <a:ln>
                            <a:noFill/>
                          </a:ln>
                          <a:solidFill>
                            <a:srgbClr val="FFFFFF"/>
                          </a:solidFill>
                          <a:effectLst/>
                          <a:latin typeface="Arial" charset="0"/>
                          <a:cs typeface="Arial" charset="0"/>
                        </a:rPr>
                        <a:t>OBS</a:t>
                      </a:r>
                      <a:endParaRPr kumimoji="0" lang="es-ES" sz="36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extLst>
                  <a:ext uri="{0D108BD9-81ED-4DB2-BD59-A6C34878D82A}">
                    <a16:rowId xmlns:a16="http://schemas.microsoft.com/office/drawing/2014/main" val="10001"/>
                  </a:ext>
                </a:extLst>
              </a:tr>
              <a:tr h="693332">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charset="0"/>
                        </a:rPr>
                        <a:t>PS</a:t>
                      </a:r>
                      <a:endParaRPr kumimoji="0" lang="es-ES" sz="24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800" b="1" i="0" u="none" strike="noStrike" cap="none" normalizeH="0" baseline="0" dirty="0">
                          <a:ln>
                            <a:noFill/>
                          </a:ln>
                          <a:solidFill>
                            <a:schemeClr val="tx1"/>
                          </a:solidFill>
                          <a:effectLst/>
                          <a:latin typeface="Arial" charset="0"/>
                        </a:rPr>
                        <a:t>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3600" b="1" i="0" u="none" strike="noStrike" cap="none" normalizeH="0" baseline="0" dirty="0">
                          <a:ln>
                            <a:noFill/>
                          </a:ln>
                          <a:solidFill>
                            <a:schemeClr val="tx1"/>
                          </a:solidFill>
                          <a:effectLst/>
                          <a:latin typeface="Arial"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67611">
                <a:tc gridSpan="3">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MX" sz="1400" b="0" i="0" u="none" strike="noStrike" cap="none" normalizeH="0" baseline="0" dirty="0" smtClean="0">
                          <a:ln>
                            <a:noFill/>
                          </a:ln>
                          <a:solidFill>
                            <a:schemeClr val="tx1"/>
                          </a:solidFill>
                          <a:effectLst/>
                          <a:latin typeface="Arial" charset="0"/>
                        </a:rPr>
                        <a:t>Se recibió visita de auditoría externa  de seguimiento en  el mes de julio de 2018 para las seccionales de:  Bogotá, </a:t>
                      </a: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MX" sz="1400" b="0" i="0" u="none" strike="noStrike" cap="none" normalizeH="0" baseline="0" dirty="0" smtClean="0">
                          <a:ln>
                            <a:noFill/>
                          </a:ln>
                          <a:solidFill>
                            <a:schemeClr val="tx1"/>
                          </a:solidFill>
                          <a:effectLst/>
                          <a:latin typeface="Arial" charset="0"/>
                        </a:rPr>
                        <a:t>Barranquilla  y Pereira y se presentó un hallazgo en la Seccional Bogotá, lo cual fue analizado en la Seccional y se tomaron </a:t>
                      </a: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MX" sz="1400" b="0" i="0" u="none" strike="noStrike" cap="none" normalizeH="0" baseline="0" dirty="0" smtClean="0">
                          <a:ln>
                            <a:noFill/>
                          </a:ln>
                          <a:solidFill>
                            <a:schemeClr val="tx1"/>
                          </a:solidFill>
                          <a:effectLst/>
                          <a:latin typeface="Arial" charset="0"/>
                        </a:rPr>
                        <a:t>las acciones correctivas</a:t>
                      </a:r>
                    </a:p>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charset="0"/>
                      </a:endParaRPr>
                    </a:p>
                    <a:p>
                      <a:pPr algn="just"/>
                      <a:r>
                        <a:rPr lang="es-CO" sz="1800" b="1" kern="1200" dirty="0" smtClean="0">
                          <a:solidFill>
                            <a:schemeClr val="tx1"/>
                          </a:solidFill>
                          <a:effectLst/>
                          <a:latin typeface="+mn-lt"/>
                          <a:ea typeface="+mn-ea"/>
                          <a:cs typeface="+mn-cs"/>
                        </a:rPr>
                        <a:t>NC (Bogotá):  </a:t>
                      </a:r>
                      <a:r>
                        <a:rPr lang="es-CO" sz="1400" kern="1200" dirty="0" smtClean="0">
                          <a:solidFill>
                            <a:schemeClr val="tx1"/>
                          </a:solidFill>
                          <a:effectLst/>
                          <a:latin typeface="+mn-lt"/>
                          <a:ea typeface="+mn-ea"/>
                          <a:cs typeface="+mn-cs"/>
                        </a:rPr>
                        <a:t>No se encuentra que el plan orientado a involucrar a los profesionales egresados en actividades del proceso de capacitación y formación continua. Lo anterior, incumple la cláusula 8.1 PLANIFICACIÓN Y CONTROL OPERACIONAL de la norma ISO9001:2015 la organización debe planificar, implementar y controlar los procesos para cumplir los requisitos para la provisión de productos y servicios</a:t>
                      </a:r>
                      <a:r>
                        <a:rPr lang="es-CO" sz="1800" kern="1200" dirty="0" smtClean="0">
                          <a:solidFill>
                            <a:schemeClr val="tx1"/>
                          </a:solidFill>
                          <a:effectLst/>
                          <a:latin typeface="+mn-lt"/>
                          <a:ea typeface="+mn-ea"/>
                          <a:cs typeface="+mn-cs"/>
                        </a:rPr>
                        <a:t>.</a:t>
                      </a:r>
                    </a:p>
                    <a:p>
                      <a:pPr algn="just"/>
                      <a:r>
                        <a:rPr kumimoji="0" lang="es-CO" sz="1800" b="1" i="0" u="none" strike="noStrike" kern="1200" cap="none" normalizeH="0" baseline="0" dirty="0" smtClean="0">
                          <a:ln>
                            <a:noFill/>
                          </a:ln>
                          <a:solidFill>
                            <a:schemeClr val="tx1"/>
                          </a:solidFill>
                          <a:effectLst/>
                          <a:latin typeface="+mn-lt"/>
                          <a:ea typeface="+mn-ea"/>
                          <a:cs typeface="+mn-cs"/>
                        </a:rPr>
                        <a:t>Acciones correctivas:</a:t>
                      </a:r>
                    </a:p>
                    <a:p>
                      <a:pPr marL="285750" indent="-285750" algn="just">
                        <a:buFont typeface="Arial" panose="020B0604020202020204" pitchFamily="34" charset="0"/>
                        <a:buChar char="•"/>
                      </a:pPr>
                      <a:r>
                        <a:rPr kumimoji="0" lang="es-CO" sz="1400" b="0" i="0" u="none" strike="noStrike" kern="1200" cap="none" normalizeH="0" baseline="0" dirty="0" smtClean="0">
                          <a:ln>
                            <a:noFill/>
                          </a:ln>
                          <a:solidFill>
                            <a:schemeClr val="tx1"/>
                          </a:solidFill>
                          <a:effectLst/>
                          <a:latin typeface="Arial" charset="0"/>
                          <a:ea typeface="+mn-ea"/>
                          <a:cs typeface="+mn-cs"/>
                        </a:rPr>
                        <a:t>Identificar buenas practicas a Nivel Nacional para establecer una metodología para la planificación y desarrollo de los programas y actividades para egresados.</a:t>
                      </a:r>
                    </a:p>
                    <a:p>
                      <a:pPr marL="285750" indent="-285750" algn="just">
                        <a:buFont typeface="Arial" panose="020B0604020202020204" pitchFamily="34" charset="0"/>
                        <a:buChar char="•"/>
                      </a:pPr>
                      <a:r>
                        <a:rPr kumimoji="0" lang="es-CO" sz="1400" b="0" i="0" u="none" strike="noStrike" kern="1200" cap="none" normalizeH="0" baseline="0" dirty="0" smtClean="0">
                          <a:ln>
                            <a:noFill/>
                          </a:ln>
                          <a:solidFill>
                            <a:schemeClr val="tx1"/>
                          </a:solidFill>
                          <a:effectLst/>
                          <a:latin typeface="Arial" charset="0"/>
                          <a:ea typeface="+mn-ea"/>
                          <a:cs typeface="+mn-cs"/>
                        </a:rPr>
                        <a:t>implementar la metodología para la implementación y desarrollo de los programas y actividades para egresados.</a:t>
                      </a:r>
                    </a:p>
                    <a:p>
                      <a:pPr marL="285750" indent="-285750" algn="just">
                        <a:buFont typeface="Arial" panose="020B0604020202020204" pitchFamily="34" charset="0"/>
                        <a:buChar char="•"/>
                      </a:pPr>
                      <a:r>
                        <a:rPr kumimoji="0" lang="es-CO" sz="1400" b="0" i="0" u="none" strike="noStrike" kern="1200" cap="none" normalizeH="0" baseline="0" dirty="0" smtClean="0">
                          <a:ln>
                            <a:noFill/>
                          </a:ln>
                          <a:solidFill>
                            <a:schemeClr val="tx1"/>
                          </a:solidFill>
                          <a:effectLst/>
                          <a:latin typeface="Arial" charset="0"/>
                          <a:ea typeface="+mn-ea"/>
                          <a:cs typeface="+mn-cs"/>
                        </a:rPr>
                        <a:t>establecer la estructura funcional para el proceso de egresados.</a:t>
                      </a:r>
                      <a:endParaRPr kumimoji="0" lang="es-MX" sz="1400" b="0" i="0" u="none" strike="noStrike" kern="1200" cap="none" normalizeH="0" baseline="0" dirty="0" smtClean="0">
                        <a:ln>
                          <a:noFill/>
                        </a:ln>
                        <a:solidFill>
                          <a:schemeClr val="tx1"/>
                        </a:solidFill>
                        <a:effectLst/>
                        <a:latin typeface="Arial" charset="0"/>
                        <a:ea typeface="+mn-ea"/>
                        <a:cs typeface="+mn-cs"/>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8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36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665924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41921113"/>
              </p:ext>
            </p:extLst>
          </p:nvPr>
        </p:nvGraphicFramePr>
        <p:xfrm>
          <a:off x="752866" y="2391945"/>
          <a:ext cx="9529650" cy="3303387"/>
        </p:xfrm>
        <a:graphic>
          <a:graphicData uri="http://schemas.openxmlformats.org/drawingml/2006/table">
            <a:tbl>
              <a:tblPr firstRow="1" firstCol="1" bandRow="1">
                <a:tableStyleId>{5C22544A-7EE6-4342-B048-85BDC9FD1C3A}</a:tableStyleId>
              </a:tblPr>
              <a:tblGrid>
                <a:gridCol w="3449104">
                  <a:extLst>
                    <a:ext uri="{9D8B030D-6E8A-4147-A177-3AD203B41FA5}">
                      <a16:colId xmlns:a16="http://schemas.microsoft.com/office/drawing/2014/main" val="3529620441"/>
                    </a:ext>
                  </a:extLst>
                </a:gridCol>
                <a:gridCol w="2715207">
                  <a:extLst>
                    <a:ext uri="{9D8B030D-6E8A-4147-A177-3AD203B41FA5}">
                      <a16:colId xmlns:a16="http://schemas.microsoft.com/office/drawing/2014/main" val="2723494346"/>
                    </a:ext>
                  </a:extLst>
                </a:gridCol>
                <a:gridCol w="3365339">
                  <a:extLst>
                    <a:ext uri="{9D8B030D-6E8A-4147-A177-3AD203B41FA5}">
                      <a16:colId xmlns:a16="http://schemas.microsoft.com/office/drawing/2014/main" val="504107030"/>
                    </a:ext>
                  </a:extLst>
                </a:gridCol>
              </a:tblGrid>
              <a:tr h="299499">
                <a:tc>
                  <a:txBody>
                    <a:bodyPr/>
                    <a:lstStyle/>
                    <a:p>
                      <a:pPr algn="ctr">
                        <a:lnSpc>
                          <a:spcPct val="107000"/>
                        </a:lnSpc>
                        <a:spcAft>
                          <a:spcPts val="0"/>
                        </a:spcAft>
                      </a:pPr>
                      <a:r>
                        <a:rPr lang="es-CO" sz="1000">
                          <a:solidFill>
                            <a:schemeClr val="tx1"/>
                          </a:solidFill>
                          <a:effectLst/>
                        </a:rPr>
                        <a:t>ACCIONES</a:t>
                      </a:r>
                      <a:endParaRPr lang="es-CO"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000">
                          <a:solidFill>
                            <a:schemeClr val="tx1"/>
                          </a:solidFill>
                          <a:effectLst/>
                        </a:rPr>
                        <a:t>ACCIONES</a:t>
                      </a:r>
                      <a:endParaRPr lang="es-CO"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000" dirty="0">
                          <a:solidFill>
                            <a:schemeClr val="tx1"/>
                          </a:solidFill>
                          <a:effectLst/>
                        </a:rPr>
                        <a:t>SEGUIMIENTO</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995912"/>
                  </a:ext>
                </a:extLst>
              </a:tr>
              <a:tr h="997000">
                <a:tc rowSpan="2">
                  <a:txBody>
                    <a:bodyPr/>
                    <a:lstStyle/>
                    <a:p>
                      <a:pPr algn="just">
                        <a:lnSpc>
                          <a:spcPct val="107000"/>
                        </a:lnSpc>
                        <a:spcAft>
                          <a:spcPts val="800"/>
                        </a:spcAft>
                      </a:pPr>
                      <a:r>
                        <a:rPr lang="es-CO" sz="1000" dirty="0" smtClean="0">
                          <a:solidFill>
                            <a:schemeClr val="tx1"/>
                          </a:solidFill>
                          <a:effectLst/>
                        </a:rPr>
                        <a:t>AUDITORIA INTERNA</a:t>
                      </a:r>
                    </a:p>
                    <a:p>
                      <a:pPr algn="just">
                        <a:lnSpc>
                          <a:spcPct val="107000"/>
                        </a:lnSpc>
                        <a:spcAft>
                          <a:spcPts val="800"/>
                        </a:spcAft>
                      </a:pPr>
                      <a:endParaRPr lang="es-CO" sz="1000" dirty="0" smtClean="0">
                        <a:solidFill>
                          <a:schemeClr val="tx1"/>
                        </a:solidFill>
                        <a:effectLst/>
                      </a:endParaRPr>
                    </a:p>
                    <a:p>
                      <a:pPr algn="just">
                        <a:lnSpc>
                          <a:spcPct val="107000"/>
                        </a:lnSpc>
                        <a:spcAft>
                          <a:spcPts val="800"/>
                        </a:spcAft>
                      </a:pPr>
                      <a:r>
                        <a:rPr lang="es-CO" sz="1000" dirty="0" smtClean="0">
                          <a:solidFill>
                            <a:schemeClr val="tx1"/>
                          </a:solidFill>
                          <a:effectLst/>
                        </a:rPr>
                        <a:t>NO </a:t>
                      </a:r>
                      <a:r>
                        <a:rPr lang="es-CO" sz="1000" dirty="0">
                          <a:solidFill>
                            <a:schemeClr val="tx1"/>
                          </a:solidFill>
                          <a:effectLst/>
                        </a:rPr>
                        <a:t>CONFORMIDAD 1: Se evidencia la necesidad de establecer de manera estandarizada las metodologías de las diferentes áreas o ejes que representan la proyección social; incumpliendo con el numeral 4.4.  Sistema de Gestión de Calidad y sus procesos de la norma ISO 9001:2015.</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000" dirty="0">
                          <a:solidFill>
                            <a:schemeClr val="tx1"/>
                          </a:solidFill>
                          <a:effectLst/>
                        </a:rPr>
                        <a:t>Enviar propuesta de ajuste al procedimiento y formatos con el fin de integra todas las prácticas en un solo procedimiento de tal manera que incluya las asignaturas de todos los planes de estudios</a:t>
                      </a:r>
                      <a:br>
                        <a:rPr lang="es-CO" sz="1000" dirty="0">
                          <a:solidFill>
                            <a:schemeClr val="tx1"/>
                          </a:solidFill>
                          <a:effectLst/>
                        </a:rPr>
                      </a:br>
                      <a:r>
                        <a:rPr lang="es-CO" sz="1000" dirty="0">
                          <a:solidFill>
                            <a:schemeClr val="tx1"/>
                          </a:solidFill>
                          <a:effectLst/>
                        </a:rPr>
                        <a:t/>
                      </a:r>
                      <a:br>
                        <a:rPr lang="es-CO" sz="1000" dirty="0">
                          <a:solidFill>
                            <a:schemeClr val="tx1"/>
                          </a:solidFill>
                          <a:effectLst/>
                        </a:rPr>
                      </a:br>
                      <a:r>
                        <a:rPr lang="es-CO" sz="1000" dirty="0">
                          <a:solidFill>
                            <a:schemeClr val="tx1"/>
                          </a:solidFill>
                          <a:effectLst/>
                        </a:rPr>
                        <a:t>Estandarizar los demás procedimientos de proyección social, prácticas y graduados</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000" dirty="0" smtClean="0">
                          <a:solidFill>
                            <a:schemeClr val="tx1"/>
                          </a:solidFill>
                          <a:effectLst/>
                        </a:rPr>
                        <a:t>Cerrada:</a:t>
                      </a:r>
                      <a:r>
                        <a:rPr lang="es-CO" sz="1000" baseline="0" dirty="0" smtClean="0">
                          <a:solidFill>
                            <a:schemeClr val="tx1"/>
                          </a:solidFill>
                          <a:effectLst/>
                        </a:rPr>
                        <a:t> </a:t>
                      </a:r>
                      <a:r>
                        <a:rPr lang="es-CO" sz="1000" dirty="0" smtClean="0">
                          <a:solidFill>
                            <a:schemeClr val="tx1"/>
                          </a:solidFill>
                          <a:effectLst/>
                        </a:rPr>
                        <a:t>Se </a:t>
                      </a:r>
                      <a:r>
                        <a:rPr lang="es-CO" sz="1000" dirty="0">
                          <a:solidFill>
                            <a:schemeClr val="tx1"/>
                          </a:solidFill>
                          <a:effectLst/>
                        </a:rPr>
                        <a:t>acogió la propuesta de ajuste al procedimiento y formatos y está en ejecución.</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1673443"/>
                  </a:ext>
                </a:extLst>
              </a:tr>
              <a:tr h="994274">
                <a:tc vMerge="1">
                  <a:txBody>
                    <a:bodyPr/>
                    <a:lstStyle/>
                    <a:p>
                      <a:endParaRPr lang="es-CO"/>
                    </a:p>
                  </a:txBody>
                  <a:tcPr/>
                </a:tc>
                <a:tc>
                  <a:txBody>
                    <a:bodyPr/>
                    <a:lstStyle/>
                    <a:p>
                      <a:pPr algn="just">
                        <a:lnSpc>
                          <a:spcPct val="107000"/>
                        </a:lnSpc>
                        <a:spcAft>
                          <a:spcPts val="800"/>
                        </a:spcAft>
                      </a:pPr>
                      <a:r>
                        <a:rPr lang="es-CO" sz="1000" dirty="0">
                          <a:solidFill>
                            <a:schemeClr val="tx1"/>
                          </a:solidFill>
                          <a:effectLst/>
                        </a:rPr>
                        <a:t>Nombrar un coordinador de proyección social, quien será la persona encargada de liderar el proceso la cual inicia a partir del primero de agosto</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000" dirty="0" smtClean="0">
                          <a:solidFill>
                            <a:schemeClr val="tx1"/>
                          </a:solidFill>
                          <a:effectLst/>
                        </a:rPr>
                        <a:t>Cerrada: Actualmente</a:t>
                      </a:r>
                      <a:r>
                        <a:rPr lang="es-CO" sz="1000" dirty="0">
                          <a:solidFill>
                            <a:schemeClr val="tx1"/>
                          </a:solidFill>
                          <a:effectLst/>
                        </a:rPr>
                        <a:t>, se creó el cargo de planta de Asistente de Rectoría para proyección social  a partir del 1o. de agosto de 2018, lo cual ha generado mayor relacionamiento con las diferentes áreas que hacen parte de la proyección social a nivel interno y externo.  </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5096743"/>
                  </a:ext>
                </a:extLst>
              </a:tr>
              <a:tr h="705070">
                <a:tc>
                  <a:txBody>
                    <a:bodyPr/>
                    <a:lstStyle/>
                    <a:p>
                      <a:pPr algn="just">
                        <a:lnSpc>
                          <a:spcPct val="107000"/>
                        </a:lnSpc>
                        <a:spcAft>
                          <a:spcPts val="800"/>
                        </a:spcAft>
                      </a:pPr>
                      <a:r>
                        <a:rPr lang="es-CO" sz="1000" dirty="0">
                          <a:solidFill>
                            <a:schemeClr val="tx1"/>
                          </a:solidFill>
                          <a:effectLst/>
                        </a:rPr>
                        <a:t>Observación 1 : Se observa la necesidad de establecer indicadores que midan gestión del proceso y el impacto que generan las actividades desarrolladas.</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000">
                          <a:solidFill>
                            <a:schemeClr val="tx1"/>
                          </a:solidFill>
                          <a:effectLst/>
                        </a:rPr>
                        <a:t>Identificar nuevos indicadores para la proyección social, que midan el impacto por lo cual se requiere lineamientos a nivel nacional y unidad de criterio</a:t>
                      </a:r>
                      <a:endParaRPr lang="es-CO"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s-CO" sz="1000" dirty="0" smtClean="0">
                          <a:solidFill>
                            <a:schemeClr val="tx1"/>
                          </a:solidFill>
                          <a:effectLst/>
                        </a:rPr>
                        <a:t>Cerrada: Ya </a:t>
                      </a:r>
                      <a:r>
                        <a:rPr lang="es-CO" sz="1000" dirty="0">
                          <a:solidFill>
                            <a:schemeClr val="tx1"/>
                          </a:solidFill>
                          <a:effectLst/>
                        </a:rPr>
                        <a:t>se tiene la propuesta de indicadores y se enviará a la Coordinadora de calidad para ser remitido a la sede principal</a:t>
                      </a: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0641262"/>
                  </a:ext>
                </a:extLst>
              </a:tr>
            </a:tbl>
          </a:graphicData>
        </a:graphic>
      </p:graphicFrame>
      <p:sp>
        <p:nvSpPr>
          <p:cNvPr id="3" name="Rectangle 2"/>
          <p:cNvSpPr txBox="1">
            <a:spLocks noChangeArrowheads="1"/>
          </p:cNvSpPr>
          <p:nvPr/>
        </p:nvSpPr>
        <p:spPr>
          <a:xfrm>
            <a:off x="1317812" y="248377"/>
            <a:ext cx="8229600" cy="57606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ctr">
              <a:spcBef>
                <a:spcPts val="0"/>
              </a:spcBef>
              <a:defRPr/>
            </a:pPr>
            <a:r>
              <a:rPr lang="es-CO" sz="2000" b="1" kern="0" dirty="0" smtClean="0">
                <a:solidFill>
                  <a:srgbClr val="FF3300"/>
                </a:solidFill>
              </a:rPr>
              <a:t>ESTADO DE LAS NO CONFORMIDADES Y DE LAS ACCIONES CORRECTIVAS</a:t>
            </a:r>
            <a:endParaRPr lang="es-MX" sz="2000" b="1" kern="0" dirty="0">
              <a:solidFill>
                <a:srgbClr val="FF3300"/>
              </a:solidFill>
            </a:endParaRPr>
          </a:p>
        </p:txBody>
      </p:sp>
      <p:graphicFrame>
        <p:nvGraphicFramePr>
          <p:cNvPr id="4" name="5 Tabla"/>
          <p:cNvGraphicFramePr>
            <a:graphicFrameLocks noGrp="1"/>
          </p:cNvGraphicFramePr>
          <p:nvPr>
            <p:extLst>
              <p:ext uri="{D42A27DB-BD31-4B8C-83A1-F6EECF244321}">
                <p14:modId xmlns:p14="http://schemas.microsoft.com/office/powerpoint/2010/main" val="1256138608"/>
              </p:ext>
            </p:extLst>
          </p:nvPr>
        </p:nvGraphicFramePr>
        <p:xfrm>
          <a:off x="708840" y="1095817"/>
          <a:ext cx="9573677" cy="880864"/>
        </p:xfrm>
        <a:graphic>
          <a:graphicData uri="http://schemas.openxmlformats.org/drawingml/2006/table">
            <a:tbl>
              <a:tblPr/>
              <a:tblGrid>
                <a:gridCol w="2279448">
                  <a:extLst>
                    <a:ext uri="{9D8B030D-6E8A-4147-A177-3AD203B41FA5}">
                      <a16:colId xmlns:a16="http://schemas.microsoft.com/office/drawing/2014/main" val="20000"/>
                    </a:ext>
                  </a:extLst>
                </a:gridCol>
                <a:gridCol w="2468473">
                  <a:extLst>
                    <a:ext uri="{9D8B030D-6E8A-4147-A177-3AD203B41FA5}">
                      <a16:colId xmlns:a16="http://schemas.microsoft.com/office/drawing/2014/main" val="20001"/>
                    </a:ext>
                  </a:extLst>
                </a:gridCol>
                <a:gridCol w="2101538">
                  <a:extLst>
                    <a:ext uri="{9D8B030D-6E8A-4147-A177-3AD203B41FA5}">
                      <a16:colId xmlns:a16="http://schemas.microsoft.com/office/drawing/2014/main" val="20002"/>
                    </a:ext>
                  </a:extLst>
                </a:gridCol>
                <a:gridCol w="1245356">
                  <a:extLst>
                    <a:ext uri="{9D8B030D-6E8A-4147-A177-3AD203B41FA5}">
                      <a16:colId xmlns:a16="http://schemas.microsoft.com/office/drawing/2014/main" val="20003"/>
                    </a:ext>
                  </a:extLst>
                </a:gridCol>
                <a:gridCol w="1478862">
                  <a:extLst>
                    <a:ext uri="{9D8B030D-6E8A-4147-A177-3AD203B41FA5}">
                      <a16:colId xmlns:a16="http://schemas.microsoft.com/office/drawing/2014/main" val="20004"/>
                    </a:ext>
                  </a:extLst>
                </a:gridCol>
              </a:tblGrid>
              <a:tr h="576064">
                <a:tc>
                  <a:txBody>
                    <a:bodyPr/>
                    <a:lstStyle/>
                    <a:p>
                      <a:pPr algn="just" fontAlgn="ctr"/>
                      <a:r>
                        <a:rPr lang="es-ES" sz="1050" b="0" i="0" u="none" strike="noStrike" dirty="0">
                          <a:latin typeface="Arial"/>
                        </a:rPr>
                        <a:t>  ACCIONES    CORRECTIVAS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EFICACIA</a:t>
                      </a:r>
                      <a:r>
                        <a:rPr lang="es-ES" sz="1050" b="0" i="0" u="none" strike="noStrike" baseline="0" dirty="0">
                          <a:latin typeface="Arial"/>
                        </a:rPr>
                        <a:t> ACCIONES CERRADAS</a:t>
                      </a:r>
                      <a:endParaRPr lang="es-E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50" b="0"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96004">
                <a:tc>
                  <a:txBody>
                    <a:bodyPr/>
                    <a:lstStyle/>
                    <a:p>
                      <a:pPr algn="ctr" fontAlgn="ctr"/>
                      <a:r>
                        <a:rPr lang="es-CO" sz="2000" b="0" i="0" u="none" strike="noStrike" dirty="0" smtClean="0">
                          <a:solidFill>
                            <a:srgbClr val="000000"/>
                          </a:solidFill>
                          <a:effectLst/>
                          <a:latin typeface="Arial"/>
                        </a:rPr>
                        <a:t>3</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smtClean="0">
                          <a:solidFill>
                            <a:srgbClr val="000000"/>
                          </a:solidFill>
                          <a:effectLst/>
                          <a:latin typeface="Arial"/>
                        </a:rPr>
                        <a:t>0</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3</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3</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CO" sz="2000" b="0" i="0" u="none" strike="noStrike" dirty="0" smtClean="0">
                          <a:solidFill>
                            <a:srgbClr val="000000"/>
                          </a:solidFill>
                          <a:effectLst/>
                          <a:latin typeface="Arial"/>
                        </a:rPr>
                        <a:t>100%</a:t>
                      </a:r>
                      <a:endParaRPr lang="es-CO" sz="20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472094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49511" y="-81220"/>
            <a:ext cx="9846990" cy="1143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kern="0" dirty="0" smtClean="0">
                <a:solidFill>
                  <a:srgbClr val="FFFF00"/>
                </a:solidFill>
              </a:rPr>
              <a:t>GESTIÓN DEL RIESGO</a:t>
            </a:r>
            <a:br>
              <a:rPr lang="es-CO" sz="2400" b="1" kern="0" dirty="0" smtClean="0">
                <a:solidFill>
                  <a:srgbClr val="FFFF00"/>
                </a:solidFill>
              </a:rPr>
            </a:br>
            <a:r>
              <a:rPr lang="es-CO" sz="2000" b="1" kern="0" dirty="0" smtClean="0"/>
              <a:t>Eficacia de las acciones tomadas para abordar los riesgos y las oportunidades.</a:t>
            </a:r>
            <a:endParaRPr lang="es-ES" sz="2000" b="1" dirty="0">
              <a:hlinkClick r:id="rId2" action="ppaction://hlinkfile"/>
            </a:endParaRPr>
          </a:p>
        </p:txBody>
      </p:sp>
      <p:graphicFrame>
        <p:nvGraphicFramePr>
          <p:cNvPr id="3" name="6 Tabla"/>
          <p:cNvGraphicFramePr>
            <a:graphicFrameLocks noGrp="1"/>
          </p:cNvGraphicFramePr>
          <p:nvPr>
            <p:extLst>
              <p:ext uri="{D42A27DB-BD31-4B8C-83A1-F6EECF244321}">
                <p14:modId xmlns:p14="http://schemas.microsoft.com/office/powerpoint/2010/main" val="3656990311"/>
              </p:ext>
            </p:extLst>
          </p:nvPr>
        </p:nvGraphicFramePr>
        <p:xfrm>
          <a:off x="349511" y="2407755"/>
          <a:ext cx="10171804" cy="3505200"/>
        </p:xfrm>
        <a:graphic>
          <a:graphicData uri="http://schemas.openxmlformats.org/drawingml/2006/table">
            <a:tbl>
              <a:tblPr/>
              <a:tblGrid>
                <a:gridCol w="3627896">
                  <a:extLst>
                    <a:ext uri="{9D8B030D-6E8A-4147-A177-3AD203B41FA5}">
                      <a16:colId xmlns:a16="http://schemas.microsoft.com/office/drawing/2014/main" val="20000"/>
                    </a:ext>
                  </a:extLst>
                </a:gridCol>
                <a:gridCol w="2321407">
                  <a:extLst>
                    <a:ext uri="{9D8B030D-6E8A-4147-A177-3AD203B41FA5}">
                      <a16:colId xmlns:a16="http://schemas.microsoft.com/office/drawing/2014/main" val="20001"/>
                    </a:ext>
                  </a:extLst>
                </a:gridCol>
                <a:gridCol w="4192109">
                  <a:extLst>
                    <a:ext uri="{9D8B030D-6E8A-4147-A177-3AD203B41FA5}">
                      <a16:colId xmlns:a16="http://schemas.microsoft.com/office/drawing/2014/main" val="20002"/>
                    </a:ext>
                  </a:extLst>
                </a:gridCol>
                <a:gridCol w="30392">
                  <a:extLst>
                    <a:ext uri="{9D8B030D-6E8A-4147-A177-3AD203B41FA5}">
                      <a16:colId xmlns:a16="http://schemas.microsoft.com/office/drawing/2014/main" val="20003"/>
                    </a:ext>
                  </a:extLst>
                </a:gridCol>
              </a:tblGrid>
              <a:tr h="184895">
                <a:tc gridSpan="4">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pPr algn="ctr" fontAlgn="ctr"/>
                      <a:endParaRPr lang="es-ES" sz="10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s-CO"/>
                    </a:p>
                  </a:txBody>
                  <a:tcPr/>
                </a:tc>
                <a:extLst>
                  <a:ext uri="{0D108BD9-81ED-4DB2-BD59-A6C34878D82A}">
                    <a16:rowId xmlns:a16="http://schemas.microsoft.com/office/drawing/2014/main" val="10000"/>
                  </a:ext>
                </a:extLst>
              </a:tr>
              <a:tr h="323566">
                <a:tc>
                  <a:txBody>
                    <a:bodyPr/>
                    <a:lstStyle/>
                    <a:p>
                      <a:pPr algn="ctr" fontAlgn="ctr"/>
                      <a:r>
                        <a:rPr lang="es-ES" sz="1400" b="1" i="0" u="none" strike="noStrike" dirty="0">
                          <a:latin typeface="Century Gothic"/>
                        </a:rPr>
                        <a:t>RESUMEN RIESGO y</a:t>
                      </a:r>
                      <a:r>
                        <a:rPr lang="es-ES" sz="1400" b="1" i="0" u="none" strike="noStrike" baseline="0" dirty="0">
                          <a:latin typeface="Century Gothic"/>
                        </a:rPr>
                        <a:t> CAUSA A ELIMINAR</a:t>
                      </a:r>
                      <a:endParaRPr lang="es-ES" sz="1400" b="1" i="0" u="none" strike="noStrike" dirty="0">
                        <a:latin typeface="Century Goth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latin typeface="Century Gothic"/>
                        </a:rPr>
                        <a:t>OPORTUNIDADES DE MEJORA</a:t>
                      </a:r>
                      <a:endParaRPr lang="es-ES" sz="1400" b="1" i="0" u="none" strike="noStrike" dirty="0">
                        <a:latin typeface="Century Goth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s-CO" b="1" dirty="0"/>
                        <a:t>SEGUIMIENTO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s-CO"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08007">
                <a:tc>
                  <a:txBody>
                    <a:bodyPr/>
                    <a:lstStyle/>
                    <a:p>
                      <a:pPr algn="l" fontAlgn="b"/>
                      <a:r>
                        <a:rPr lang="es-ES" sz="1100" b="1" i="0" u="none" strike="noStrike" dirty="0">
                          <a:latin typeface="Century Gothic"/>
                        </a:rPr>
                        <a:t>s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s-ES" sz="1100" b="1" i="0" u="none" strike="noStrike" dirty="0">
                          <a:latin typeface="Century Gothic"/>
                        </a:rPr>
                        <a:t>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endParaRPr lang="es-CO"/>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endParaRPr lang="es-CO"/>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extLst>
                  <a:ext uri="{0D108BD9-81ED-4DB2-BD59-A6C34878D82A}">
                    <a16:rowId xmlns:a16="http://schemas.microsoft.com/office/drawing/2014/main" val="10002"/>
                  </a:ext>
                </a:extLst>
              </a:tr>
              <a:tr h="847545">
                <a:tc rowSpan="3">
                  <a:txBody>
                    <a:bodyPr/>
                    <a:lstStyle/>
                    <a:p>
                      <a:pPr algn="just" fontAlgn="ctr"/>
                      <a:r>
                        <a:rPr lang="es-CO" sz="1100" b="1" i="0" u="none" strike="noStrike" kern="1200" dirty="0" smtClean="0">
                          <a:solidFill>
                            <a:srgbClr val="000000"/>
                          </a:solidFill>
                          <a:latin typeface="Arial"/>
                          <a:ea typeface="+mn-ea"/>
                          <a:cs typeface="+mn-cs"/>
                        </a:rPr>
                        <a:t>RIESGO ESTRATEGICO: No oportuna ubicación del estudiante  para realización de las Practicas Empresariales </a:t>
                      </a:r>
                      <a:endParaRPr lang="es-ES" sz="1100" b="0" i="0" u="none" strike="noStrike" kern="1200" dirty="0">
                        <a:solidFill>
                          <a:srgbClr val="000000"/>
                        </a:solidFill>
                        <a:latin typeface="Arial"/>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CO" sz="1100" dirty="0" smtClean="0">
                          <a:effectLst/>
                          <a:latin typeface="Calibri" panose="020F0502020204030204" pitchFamily="34" charset="0"/>
                          <a:ea typeface="Calibri" panose="020F0502020204030204" pitchFamily="34" charset="0"/>
                          <a:cs typeface="Times New Roman" panose="02020603050405020304" pitchFamily="18" charset="0"/>
                        </a:rPr>
                        <a:t>Generar escenarios (Consultorio empresarial, tienda </a:t>
                      </a:r>
                      <a:r>
                        <a:rPr lang="es-CO" sz="1100" dirty="0" err="1" smtClean="0">
                          <a:effectLst/>
                          <a:latin typeface="Calibri" panose="020F0502020204030204" pitchFamily="34" charset="0"/>
                          <a:ea typeface="Calibri" panose="020F0502020204030204" pitchFamily="34" charset="0"/>
                          <a:cs typeface="Times New Roman" panose="02020603050405020304" pitchFamily="18" charset="0"/>
                        </a:rPr>
                        <a:t>unilibrista</a:t>
                      </a:r>
                      <a:r>
                        <a:rPr lang="es-CO" sz="1100" dirty="0" smtClean="0">
                          <a:effectLst/>
                          <a:latin typeface="Calibri" panose="020F0502020204030204" pitchFamily="34" charset="0"/>
                          <a:ea typeface="Calibri" panose="020F0502020204030204" pitchFamily="34" charset="0"/>
                          <a:cs typeface="Times New Roman" panose="02020603050405020304" pitchFamily="18" charset="0"/>
                        </a:rPr>
                        <a:t>, relación con los gremios y entidades por medio de convenios) que faciliten la ubicación de los estudiantes en cada una de sus prácticas.</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just"/>
                      <a:r>
                        <a:rPr lang="es-CO" sz="1050" b="1" dirty="0" smtClean="0">
                          <a:solidFill>
                            <a:schemeClr val="tx1"/>
                          </a:solidFill>
                        </a:rPr>
                        <a:t>Cerrada: </a:t>
                      </a:r>
                      <a:r>
                        <a:rPr lang="es-CO" sz="1050" dirty="0" smtClean="0">
                          <a:solidFill>
                            <a:schemeClr val="tx1"/>
                          </a:solidFill>
                        </a:rPr>
                        <a:t>Se realizaron las acciones propuestas durante todo el año:  Se  tuvo en funcionamiento de la tienda </a:t>
                      </a:r>
                      <a:r>
                        <a:rPr lang="es-CO" sz="1050" dirty="0" err="1" smtClean="0">
                          <a:solidFill>
                            <a:schemeClr val="tx1"/>
                          </a:solidFill>
                        </a:rPr>
                        <a:t>unilibrista</a:t>
                      </a:r>
                      <a:r>
                        <a:rPr lang="es-CO" sz="1050" dirty="0" smtClean="0">
                          <a:solidFill>
                            <a:schemeClr val="tx1"/>
                          </a:solidFill>
                        </a:rPr>
                        <a:t> y se decidió que fuera liderado por el director de mercadeo acompañado por docentes de distintas facultades y el consultorio empresarial como unidad de práctica en la sede centro, liderado por la Unidad de emprendimiento. Con respecto a los convenios se han fortalecido las relaciones con entes gubernamentales como Alcaldía, Vigía Cívica (financiera, civil miran los proyectos desde la licitación hasta la ejecución), entre otros</a:t>
                      </a:r>
                    </a:p>
                    <a:p>
                      <a:pPr algn="just"/>
                      <a:endParaRPr lang="es-CO" sz="1200" dirty="0" smtClean="0">
                        <a:solidFill>
                          <a:schemeClr val="tx1"/>
                        </a:solidFill>
                      </a:endParaRPr>
                    </a:p>
                    <a:p>
                      <a:pPr algn="just"/>
                      <a:endParaRPr lang="es-CO" sz="1200" dirty="0" smtClean="0">
                        <a:solidFill>
                          <a:schemeClr val="tx1"/>
                        </a:solidFill>
                      </a:endParaRPr>
                    </a:p>
                    <a:p>
                      <a:pPr algn="just"/>
                      <a:r>
                        <a:rPr lang="es-CO" sz="1200" b="1" dirty="0" smtClean="0">
                          <a:solidFill>
                            <a:schemeClr val="tx1"/>
                          </a:solidFill>
                        </a:rPr>
                        <a:t>Cerrada: </a:t>
                      </a:r>
                      <a:r>
                        <a:rPr lang="es-CO" sz="1200" dirty="0" smtClean="0">
                          <a:solidFill>
                            <a:schemeClr val="tx1"/>
                          </a:solidFill>
                        </a:rPr>
                        <a:t>Se ha propendido por que las prácticas estén acordes con el perfil profesional. Se han intensificado los convenios con la DIAN, Alcaldía. Se tiene la limitación de La asignatura en economía que está ubicada en 6o. Semestre y por ello aún no tienen el suficiente conocimiento para la práctica.</a:t>
                      </a: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endParaRPr lang="es-CO"/>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70858">
                <a:tc vMerge="1">
                  <a:txBody>
                    <a:bodyPr/>
                    <a:lstStyle/>
                    <a:p>
                      <a:pPr algn="just" fontAlgn="ctr"/>
                      <a:endParaRPr lang="es-ES" sz="1400" b="0" i="0" u="none" strike="noStrike" dirty="0">
                        <a:solidFill>
                          <a:srgbClr val="000000"/>
                        </a:solidFill>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just">
                        <a:lnSpc>
                          <a:spcPct val="107000"/>
                        </a:lnSpc>
                        <a:spcAft>
                          <a:spcPts val="0"/>
                        </a:spcAft>
                      </a:pPr>
                      <a:r>
                        <a:rPr lang="es-CO" sz="1100" dirty="0">
                          <a:effectLst/>
                          <a:latin typeface="Calibri" panose="020F0502020204030204" pitchFamily="34" charset="0"/>
                          <a:ea typeface="Calibri" panose="020F0502020204030204" pitchFamily="34" charset="0"/>
                          <a:cs typeface="Times New Roman" panose="02020603050405020304" pitchFamily="18" charset="0"/>
                        </a:rPr>
                        <a:t> </a:t>
                      </a:r>
                      <a:r>
                        <a:rPr lang="es-CO" sz="1100" dirty="0" smtClean="0">
                          <a:effectLst/>
                          <a:latin typeface="Calibri" panose="020F0502020204030204" pitchFamily="34" charset="0"/>
                          <a:ea typeface="Calibri" panose="020F0502020204030204" pitchFamily="34" charset="0"/>
                          <a:cs typeface="Times New Roman" panose="02020603050405020304" pitchFamily="18" charset="0"/>
                        </a:rPr>
                        <a:t>Mantener contacto permanente con las empresas a través de todos los estamentos de la Universidad que permitan espacios para las prácticas de los estudiantes.</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es-CO" dirty="0"/>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endParaRPr lang="es-CO"/>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900338">
                <a:tc vMerge="1">
                  <a:txBody>
                    <a:bodyPr/>
                    <a:lstStyle/>
                    <a:p>
                      <a:pPr algn="just" fontAlgn="ctr"/>
                      <a:endParaRPr lang="es-ES" sz="1400" b="0" i="0" u="none" strike="noStrike" dirty="0">
                        <a:solidFill>
                          <a:srgbClr val="000000"/>
                        </a:solidFill>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nSpc>
                          <a:spcPct val="107000"/>
                        </a:lnSpc>
                        <a:spcAft>
                          <a:spcPts val="0"/>
                        </a:spcAft>
                      </a:pP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ES" sz="1600" b="0" i="0" u="none" strike="noStrike" dirty="0">
                        <a:latin typeface="+mn-lt"/>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CO" dirty="0"/>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4" name="9 Tabla"/>
          <p:cNvGraphicFramePr>
            <a:graphicFrameLocks noGrp="1"/>
          </p:cNvGraphicFramePr>
          <p:nvPr>
            <p:extLst>
              <p:ext uri="{D42A27DB-BD31-4B8C-83A1-F6EECF244321}">
                <p14:modId xmlns:p14="http://schemas.microsoft.com/office/powerpoint/2010/main" val="3539960326"/>
              </p:ext>
            </p:extLst>
          </p:nvPr>
        </p:nvGraphicFramePr>
        <p:xfrm>
          <a:off x="395536" y="1090343"/>
          <a:ext cx="9994556" cy="1194695"/>
        </p:xfrm>
        <a:graphic>
          <a:graphicData uri="http://schemas.openxmlformats.org/drawingml/2006/table">
            <a:tbl>
              <a:tblPr/>
              <a:tblGrid>
                <a:gridCol w="1903756">
                  <a:extLst>
                    <a:ext uri="{9D8B030D-6E8A-4147-A177-3AD203B41FA5}">
                      <a16:colId xmlns:a16="http://schemas.microsoft.com/office/drawing/2014/main" val="20000"/>
                    </a:ext>
                  </a:extLst>
                </a:gridCol>
                <a:gridCol w="1618160">
                  <a:extLst>
                    <a:ext uri="{9D8B030D-6E8A-4147-A177-3AD203B41FA5}">
                      <a16:colId xmlns:a16="http://schemas.microsoft.com/office/drawing/2014/main" val="20001"/>
                    </a:ext>
                  </a:extLst>
                </a:gridCol>
                <a:gridCol w="1618160">
                  <a:extLst>
                    <a:ext uri="{9D8B030D-6E8A-4147-A177-3AD203B41FA5}">
                      <a16:colId xmlns:a16="http://schemas.microsoft.com/office/drawing/2014/main" val="20002"/>
                    </a:ext>
                  </a:extLst>
                </a:gridCol>
                <a:gridCol w="1618160">
                  <a:extLst>
                    <a:ext uri="{9D8B030D-6E8A-4147-A177-3AD203B41FA5}">
                      <a16:colId xmlns:a16="http://schemas.microsoft.com/office/drawing/2014/main" val="20003"/>
                    </a:ext>
                  </a:extLst>
                </a:gridCol>
                <a:gridCol w="1618160">
                  <a:extLst>
                    <a:ext uri="{9D8B030D-6E8A-4147-A177-3AD203B41FA5}">
                      <a16:colId xmlns:a16="http://schemas.microsoft.com/office/drawing/2014/main" val="20004"/>
                    </a:ext>
                  </a:extLst>
                </a:gridCol>
                <a:gridCol w="1618160">
                  <a:extLst>
                    <a:ext uri="{9D8B030D-6E8A-4147-A177-3AD203B41FA5}">
                      <a16:colId xmlns:a16="http://schemas.microsoft.com/office/drawing/2014/main" val="20005"/>
                    </a:ext>
                  </a:extLst>
                </a:gridCol>
              </a:tblGrid>
              <a:tr h="219335">
                <a:tc>
                  <a:txBody>
                    <a:bodyPr/>
                    <a:lstStyle/>
                    <a:p>
                      <a:pPr algn="just" fontAlgn="ctr"/>
                      <a:r>
                        <a:rPr lang="es-ES" sz="1000" b="1" i="0" u="none" strike="noStrike" dirty="0" smtClean="0">
                          <a:latin typeface="Arial"/>
                        </a:rPr>
                        <a:t>OPORTUNIDADES</a:t>
                      </a:r>
                      <a:r>
                        <a:rPr lang="es-ES" sz="1000" b="1" i="0" u="none" strike="noStrike" baseline="0" dirty="0" smtClean="0">
                          <a:latin typeface="Arial"/>
                        </a:rPr>
                        <a:t> DE MEJORA</a:t>
                      </a:r>
                      <a:endParaRPr lang="es-ES" sz="1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TOTAL RIESGOS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EFICAZ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140704">
                <a:tc>
                  <a:txBody>
                    <a:bodyPr/>
                    <a:lstStyle/>
                    <a:p>
                      <a:pPr algn="ctr" fontAlgn="ctr"/>
                      <a:r>
                        <a:rPr lang="es-CO" sz="2000" b="0" i="0" u="none" strike="noStrike" dirty="0">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2</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400" b="0" i="0" u="none" strike="noStrike" dirty="0">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400" b="0" i="0" u="none" strike="noStrike" dirty="0">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smtClean="0">
                          <a:solidFill>
                            <a:srgbClr val="000000"/>
                          </a:solidFill>
                          <a:effectLst/>
                          <a:latin typeface="Arial"/>
                        </a:rPr>
                        <a:t>100</a:t>
                      </a:r>
                      <a:r>
                        <a:rPr lang="es-CO" sz="2000" b="0" i="0" u="none" strike="noStrike" dirty="0">
                          <a:solidFill>
                            <a:srgbClr val="000000"/>
                          </a:solidFill>
                          <a:effectLst/>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8893">
                <a:tc gridSpan="6">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kumimoji="0" lang="es-ES" sz="2000" b="0" i="0" u="none" strike="noStrike" cap="none" normalizeH="0" baseline="0" dirty="0">
                          <a:ln>
                            <a:noFill/>
                          </a:ln>
                          <a:solidFill>
                            <a:schemeClr val="tx1"/>
                          </a:solidFill>
                          <a:effectLst/>
                          <a:latin typeface="Arial" charset="0"/>
                          <a:ea typeface="MS PGothic" pitchFamily="34" charset="-128"/>
                        </a:rPr>
                        <a:t>Se </a:t>
                      </a:r>
                      <a:r>
                        <a:rPr kumimoji="0" lang="es-ES" sz="2000" b="0" i="0" u="none" strike="noStrike" cap="none" normalizeH="0" baseline="0" dirty="0" smtClean="0">
                          <a:ln>
                            <a:noFill/>
                          </a:ln>
                          <a:solidFill>
                            <a:schemeClr val="tx1"/>
                          </a:solidFill>
                          <a:effectLst/>
                          <a:latin typeface="Arial" charset="0"/>
                          <a:ea typeface="MS PGothic" pitchFamily="34" charset="-128"/>
                        </a:rPr>
                        <a:t>identificó 1 riesgo </a:t>
                      </a:r>
                      <a:r>
                        <a:rPr kumimoji="0" lang="es-ES" sz="2000" b="0" i="0" u="none" strike="noStrike" cap="none" normalizeH="0" baseline="0" dirty="0">
                          <a:ln>
                            <a:noFill/>
                          </a:ln>
                          <a:solidFill>
                            <a:schemeClr val="tx1"/>
                          </a:solidFill>
                          <a:effectLst/>
                          <a:latin typeface="Arial" charset="0"/>
                          <a:ea typeface="MS PGothic" pitchFamily="34" charset="-128"/>
                        </a:rPr>
                        <a:t>y se formularon </a:t>
                      </a:r>
                      <a:r>
                        <a:rPr kumimoji="0" lang="es-ES" sz="2000" b="0" i="0" u="none" strike="noStrike" cap="none" normalizeH="0" baseline="0" dirty="0" smtClean="0">
                          <a:ln>
                            <a:noFill/>
                          </a:ln>
                          <a:solidFill>
                            <a:schemeClr val="tx1"/>
                          </a:solidFill>
                          <a:effectLst/>
                          <a:latin typeface="Arial" charset="0"/>
                          <a:ea typeface="MS PGothic" pitchFamily="34" charset="-128"/>
                        </a:rPr>
                        <a:t>2 oportunidades de mejora las cuales se </a:t>
                      </a:r>
                      <a:r>
                        <a:rPr kumimoji="0" lang="es-ES" sz="2000" b="0" i="0" u="none" strike="noStrike" cap="none" normalizeH="0" baseline="0" smtClean="0">
                          <a:ln>
                            <a:noFill/>
                          </a:ln>
                          <a:solidFill>
                            <a:schemeClr val="tx1"/>
                          </a:solidFill>
                          <a:effectLst/>
                          <a:latin typeface="Arial" charset="0"/>
                          <a:ea typeface="MS PGothic" pitchFamily="34" charset="-128"/>
                        </a:rPr>
                        <a:t>encuentran cerradas.</a:t>
                      </a:r>
                      <a:endParaRPr kumimoji="0" lang="es-ES" sz="2000" b="0" i="0" u="none" strike="noStrike" cap="none" normalizeH="0" baseline="0" dirty="0">
                        <a:ln>
                          <a:noFill/>
                        </a:ln>
                        <a:solidFill>
                          <a:schemeClr val="tx1"/>
                        </a:solidFill>
                        <a:effectLst/>
                        <a:latin typeface="Arial" charset="0"/>
                        <a:ea typeface="MS PGothic"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472205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353059" y="3825025"/>
            <a:ext cx="7263685" cy="769441"/>
          </a:xfrm>
          <a:prstGeom prst="rect">
            <a:avLst/>
          </a:prstGeom>
          <a:noFill/>
        </p:spPr>
        <p:txBody>
          <a:bodyPr wrap="square" rtlCol="0">
            <a:spAutoFit/>
          </a:bodyPr>
          <a:lstStyle/>
          <a:p>
            <a:pPr algn="ctr"/>
            <a:r>
              <a:rPr lang="es-CO" sz="4400" b="1" dirty="0" smtClean="0">
                <a:solidFill>
                  <a:srgbClr val="FF0000"/>
                </a:solidFill>
              </a:rPr>
              <a:t>GRACIAS</a:t>
            </a:r>
            <a:endParaRPr lang="es-CO" sz="4400" b="1" dirty="0">
              <a:solidFill>
                <a:srgbClr val="FF0000"/>
              </a:solidFill>
            </a:endParaRPr>
          </a:p>
        </p:txBody>
      </p:sp>
    </p:spTree>
    <p:extLst>
      <p:ext uri="{BB962C8B-B14F-4D97-AF65-F5344CB8AC3E}">
        <p14:creationId xmlns:p14="http://schemas.microsoft.com/office/powerpoint/2010/main" val="41787069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79511" y="141260"/>
            <a:ext cx="10019191" cy="338554"/>
          </a:xfrm>
          <a:prstGeom prst="rect">
            <a:avLst/>
          </a:prstGeom>
        </p:spPr>
        <p:txBody>
          <a:bodyPr wrap="square">
            <a:spAutoFit/>
          </a:bodyPr>
          <a:lstStyle/>
          <a:p>
            <a:pPr algn="ctr"/>
            <a:r>
              <a:rPr lang="es-CO" sz="1600" b="1" dirty="0">
                <a:solidFill>
                  <a:srgbClr val="FFFF00"/>
                </a:solidFill>
              </a:rPr>
              <a:t>ESTADO DE LAS ACCIONES DE LAS REVISIONES POR LA DIRECCIÓN PREVIAS</a:t>
            </a:r>
          </a:p>
        </p:txBody>
      </p:sp>
      <p:graphicFrame>
        <p:nvGraphicFramePr>
          <p:cNvPr id="5" name="Tabla 4"/>
          <p:cNvGraphicFramePr>
            <a:graphicFrameLocks noGrp="1"/>
          </p:cNvGraphicFramePr>
          <p:nvPr>
            <p:extLst>
              <p:ext uri="{D42A27DB-BD31-4B8C-83A1-F6EECF244321}">
                <p14:modId xmlns:p14="http://schemas.microsoft.com/office/powerpoint/2010/main" val="1315375324"/>
              </p:ext>
            </p:extLst>
          </p:nvPr>
        </p:nvGraphicFramePr>
        <p:xfrm>
          <a:off x="423344" y="562682"/>
          <a:ext cx="9886069" cy="508563"/>
        </p:xfrm>
        <a:graphic>
          <a:graphicData uri="http://schemas.openxmlformats.org/drawingml/2006/table">
            <a:tbl>
              <a:tblPr>
                <a:tableStyleId>{5C22544A-7EE6-4342-B048-85BDC9FD1C3A}</a:tableStyleId>
              </a:tblPr>
              <a:tblGrid>
                <a:gridCol w="2471517">
                  <a:extLst>
                    <a:ext uri="{9D8B030D-6E8A-4147-A177-3AD203B41FA5}">
                      <a16:colId xmlns:a16="http://schemas.microsoft.com/office/drawing/2014/main" val="3591446584"/>
                    </a:ext>
                  </a:extLst>
                </a:gridCol>
                <a:gridCol w="2471517">
                  <a:extLst>
                    <a:ext uri="{9D8B030D-6E8A-4147-A177-3AD203B41FA5}">
                      <a16:colId xmlns:a16="http://schemas.microsoft.com/office/drawing/2014/main" val="1546479444"/>
                    </a:ext>
                  </a:extLst>
                </a:gridCol>
                <a:gridCol w="1697810">
                  <a:extLst>
                    <a:ext uri="{9D8B030D-6E8A-4147-A177-3AD203B41FA5}">
                      <a16:colId xmlns:a16="http://schemas.microsoft.com/office/drawing/2014/main" val="1119991675"/>
                    </a:ext>
                  </a:extLst>
                </a:gridCol>
                <a:gridCol w="1416424">
                  <a:extLst>
                    <a:ext uri="{9D8B030D-6E8A-4147-A177-3AD203B41FA5}">
                      <a16:colId xmlns:a16="http://schemas.microsoft.com/office/drawing/2014/main" val="3759868019"/>
                    </a:ext>
                  </a:extLst>
                </a:gridCol>
                <a:gridCol w="1828801">
                  <a:extLst>
                    <a:ext uri="{9D8B030D-6E8A-4147-A177-3AD203B41FA5}">
                      <a16:colId xmlns:a16="http://schemas.microsoft.com/office/drawing/2014/main" val="4104213081"/>
                    </a:ext>
                  </a:extLst>
                </a:gridCol>
              </a:tblGrid>
              <a:tr h="181162">
                <a:tc>
                  <a:txBody>
                    <a:bodyPr/>
                    <a:lstStyle/>
                    <a:p>
                      <a:pPr algn="ctr" rtl="0" fontAlgn="ctr"/>
                      <a:r>
                        <a:rPr lang="es-CO" sz="1400" b="1" u="none" strike="noStrike" dirty="0">
                          <a:effectLst/>
                        </a:rPr>
                        <a:t>2017</a:t>
                      </a:r>
                      <a:endParaRPr lang="es-CO"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400" b="1" i="0" u="none" strike="noStrike" dirty="0" smtClean="0">
                          <a:solidFill>
                            <a:srgbClr val="000000"/>
                          </a:solidFill>
                          <a:effectLst/>
                          <a:latin typeface="Calibri" panose="020F0502020204030204" pitchFamily="34" charset="0"/>
                        </a:rPr>
                        <a:t>2018</a:t>
                      </a:r>
                      <a:endParaRPr lang="es-CO"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En proceso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Cerradas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smtClean="0">
                          <a:solidFill>
                            <a:schemeClr val="dk1"/>
                          </a:solidFill>
                          <a:effectLst/>
                          <a:latin typeface="+mn-lt"/>
                          <a:ea typeface="+mn-ea"/>
                          <a:cs typeface="+mn-cs"/>
                        </a:rPr>
                        <a:t>Total</a:t>
                      </a:r>
                      <a:r>
                        <a:rPr lang="es-CO" sz="1400" b="1" u="none" strike="noStrike" kern="1200" baseline="0" dirty="0" smtClean="0">
                          <a:solidFill>
                            <a:schemeClr val="dk1"/>
                          </a:solidFill>
                          <a:effectLst/>
                          <a:latin typeface="+mn-lt"/>
                          <a:ea typeface="+mn-ea"/>
                          <a:cs typeface="+mn-cs"/>
                        </a:rPr>
                        <a:t> Acciones</a:t>
                      </a:r>
                      <a:endParaRPr lang="es-CO" sz="14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9025041"/>
                  </a:ext>
                </a:extLst>
              </a:tr>
              <a:tr h="285678">
                <a:tc>
                  <a:txBody>
                    <a:bodyPr/>
                    <a:lstStyle/>
                    <a:p>
                      <a:pPr algn="ctr" rtl="0" fontAlgn="ctr"/>
                      <a:r>
                        <a:rPr lang="es-CO" sz="1600" b="1" i="0" u="none" strike="noStrike" dirty="0" smtClean="0">
                          <a:solidFill>
                            <a:schemeClr val="dk1"/>
                          </a:solidFill>
                          <a:effectLst/>
                          <a:latin typeface="+mn-lt"/>
                        </a:rPr>
                        <a:t>13</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b="1" i="0" u="none" strike="noStrike" dirty="0" smtClean="0">
                          <a:solidFill>
                            <a:srgbClr val="000000"/>
                          </a:solidFill>
                          <a:effectLst/>
                          <a:latin typeface="Arial" panose="020B0604020202020204" pitchFamily="34" charset="0"/>
                        </a:rPr>
                        <a:t>17</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0" i="0" u="none" strike="noStrike" dirty="0" smtClean="0">
                          <a:solidFill>
                            <a:schemeClr val="dk1"/>
                          </a:solidFill>
                          <a:effectLst/>
                          <a:latin typeface="+mn-lt"/>
                        </a:rPr>
                        <a:t>4</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13</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30</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5827088"/>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1162745837"/>
              </p:ext>
            </p:extLst>
          </p:nvPr>
        </p:nvGraphicFramePr>
        <p:xfrm>
          <a:off x="423344" y="1224989"/>
          <a:ext cx="9886068" cy="4404845"/>
        </p:xfrm>
        <a:graphic>
          <a:graphicData uri="http://schemas.openxmlformats.org/drawingml/2006/table">
            <a:tbl>
              <a:tblPr>
                <a:tableStyleId>{5C22544A-7EE6-4342-B048-85BDC9FD1C3A}</a:tableStyleId>
              </a:tblPr>
              <a:tblGrid>
                <a:gridCol w="505639">
                  <a:extLst>
                    <a:ext uri="{9D8B030D-6E8A-4147-A177-3AD203B41FA5}">
                      <a16:colId xmlns:a16="http://schemas.microsoft.com/office/drawing/2014/main" val="473036732"/>
                    </a:ext>
                  </a:extLst>
                </a:gridCol>
                <a:gridCol w="3275464">
                  <a:extLst>
                    <a:ext uri="{9D8B030D-6E8A-4147-A177-3AD203B41FA5}">
                      <a16:colId xmlns:a16="http://schemas.microsoft.com/office/drawing/2014/main" val="221856804"/>
                    </a:ext>
                  </a:extLst>
                </a:gridCol>
                <a:gridCol w="6104965">
                  <a:extLst>
                    <a:ext uri="{9D8B030D-6E8A-4147-A177-3AD203B41FA5}">
                      <a16:colId xmlns:a16="http://schemas.microsoft.com/office/drawing/2014/main" val="1096916639"/>
                    </a:ext>
                  </a:extLst>
                </a:gridCol>
              </a:tblGrid>
              <a:tr h="408896">
                <a:tc gridSpan="2">
                  <a:txBody>
                    <a:bodyPr/>
                    <a:lstStyle/>
                    <a:p>
                      <a:pPr algn="ctr">
                        <a:lnSpc>
                          <a:spcPct val="107000"/>
                        </a:lnSpc>
                        <a:spcAft>
                          <a:spcPts val="800"/>
                        </a:spcAft>
                      </a:pPr>
                      <a:r>
                        <a:rPr lang="es-CO" sz="1600" b="1" dirty="0">
                          <a:solidFill>
                            <a:srgbClr val="FF0000"/>
                          </a:solidFill>
                          <a:effectLst/>
                        </a:rPr>
                        <a:t>ACCIONES PENDIENTES 2018</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a:txBody>
                    <a:bodyPr/>
                    <a:lstStyle/>
                    <a:p>
                      <a:pPr algn="ctr">
                        <a:lnSpc>
                          <a:spcPct val="107000"/>
                        </a:lnSpc>
                        <a:spcAft>
                          <a:spcPts val="800"/>
                        </a:spcAft>
                      </a:pPr>
                      <a:r>
                        <a:rPr lang="es-CO" sz="1600" b="1" dirty="0">
                          <a:solidFill>
                            <a:srgbClr val="FF0000"/>
                          </a:solidFill>
                          <a:effectLst/>
                        </a:rPr>
                        <a:t>SEGUMIENTO</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8296700"/>
                  </a:ext>
                </a:extLst>
              </a:tr>
              <a:tr h="382131">
                <a:tc gridSpan="3">
                  <a:txBody>
                    <a:bodyPr/>
                    <a:lstStyle/>
                    <a:p>
                      <a:pPr algn="ctr">
                        <a:lnSpc>
                          <a:spcPct val="107000"/>
                        </a:lnSpc>
                        <a:spcAft>
                          <a:spcPts val="800"/>
                        </a:spcAft>
                      </a:pPr>
                      <a:r>
                        <a:rPr lang="es-CO" sz="1600" b="1" dirty="0">
                          <a:solidFill>
                            <a:srgbClr val="FF0000"/>
                          </a:solidFill>
                          <a:effectLst/>
                        </a:rPr>
                        <a:t>CONSULTORIO JURÍDICO Y CENTRO DE CONCILIACIÓN</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973107725"/>
                  </a:ext>
                </a:extLst>
              </a:tr>
              <a:tr h="951530">
                <a:tc>
                  <a:txBody>
                    <a:bodyPr/>
                    <a:lstStyle/>
                    <a:p>
                      <a:pPr>
                        <a:lnSpc>
                          <a:spcPct val="107000"/>
                        </a:lnSpc>
                        <a:spcAft>
                          <a:spcPts val="800"/>
                        </a:spcAft>
                      </a:pPr>
                      <a:r>
                        <a:rPr lang="es-CO" sz="800">
                          <a:effectLst/>
                        </a:rPr>
                        <a:t>1</a:t>
                      </a:r>
                      <a:endParaRPr lang="es-CO" sz="80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800"/>
                        </a:spcAft>
                      </a:pPr>
                      <a:r>
                        <a:rPr lang="es-CO" sz="1200" dirty="0">
                          <a:effectLst/>
                        </a:rPr>
                        <a:t>Implementar el protocolo de servicios jurídicos inclusivos, con el apoyo de la Unión Temporal </a:t>
                      </a:r>
                      <a:r>
                        <a:rPr lang="es-CO" sz="1200" dirty="0" err="1">
                          <a:effectLst/>
                        </a:rPr>
                        <a:t>Partners</a:t>
                      </a:r>
                      <a:r>
                        <a:rPr lang="es-CO" sz="1200" dirty="0">
                          <a:effectLst/>
                        </a:rPr>
                        <a:t> Colombia - Ministerio de Justicia y del Derecho</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CO" sz="1600" b="1" dirty="0">
                          <a:effectLst/>
                        </a:rPr>
                        <a:t>Cerrada</a:t>
                      </a:r>
                      <a:r>
                        <a:rPr lang="es-CO" sz="1200" dirty="0">
                          <a:effectLst/>
                        </a:rPr>
                        <a:t>: El Ministerio de Justicia y del derecho, otorgó al Consultorio jurídico y centro de conciliación de la Universidad Libre de Pereira el reconocimiento como Consultorio jurídico inclusivo, el cual permitirá ampliar la asesoría a las personas en condición de discapacidad</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3768460"/>
                  </a:ext>
                </a:extLst>
              </a:tr>
              <a:tr h="1805628">
                <a:tc>
                  <a:txBody>
                    <a:bodyPr/>
                    <a:lstStyle/>
                    <a:p>
                      <a:pPr>
                        <a:lnSpc>
                          <a:spcPct val="107000"/>
                        </a:lnSpc>
                        <a:spcAft>
                          <a:spcPts val="800"/>
                        </a:spcAft>
                      </a:pPr>
                      <a:r>
                        <a:rPr lang="es-CO" sz="800">
                          <a:effectLst/>
                        </a:rPr>
                        <a:t>2</a:t>
                      </a:r>
                      <a:endParaRPr lang="es-CO" sz="80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800"/>
                        </a:spcAft>
                      </a:pPr>
                      <a:r>
                        <a:rPr lang="es-CO" sz="1200" dirty="0">
                          <a:effectLst/>
                        </a:rPr>
                        <a:t>Continuar apoyando la Fundación Lazos de Amor del Municipio de Santa Rosa de Cabal, a través de asesorías </a:t>
                      </a:r>
                      <a:r>
                        <a:rPr lang="es-CO" sz="1200" dirty="0" smtClean="0">
                          <a:effectLst/>
                        </a:rPr>
                        <a:t>jurídicas </a:t>
                      </a:r>
                      <a:r>
                        <a:rPr lang="es-CO" sz="1200" dirty="0">
                          <a:effectLst/>
                        </a:rPr>
                        <a:t>y  presentación de proyectos a las entidades públicas y privadas que deseen hacer donaciones para los niños en condición de discapacidad</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800"/>
                        </a:spcAft>
                      </a:pPr>
                      <a:r>
                        <a:rPr lang="es-CO" sz="1600" b="1" kern="1200" dirty="0">
                          <a:solidFill>
                            <a:schemeClr val="dk1"/>
                          </a:solidFill>
                          <a:effectLst/>
                          <a:latin typeface="+mn-lt"/>
                          <a:ea typeface="+mn-ea"/>
                          <a:cs typeface="+mn-cs"/>
                        </a:rPr>
                        <a:t>Cerrada</a:t>
                      </a:r>
                      <a:r>
                        <a:rPr lang="es-CO" sz="1200" dirty="0">
                          <a:effectLst/>
                        </a:rPr>
                        <a:t>: Este año se continuó con la habilitación del Consultorio jurídico dentro de la fundación en el municipio de santa rosa de cabal, brindando apoyo a las madres con hijos en condición de discapacidad las cuales adicionalmente se benefician del apoyo de la fundación que cuenta con todos los aparatos ortopédicos donados por la Embajada de Turquía, en el 2017, gracias al proyecto presentado por el Consultorio jurídico y centro de conciliación</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4509513"/>
                  </a:ext>
                </a:extLst>
              </a:tr>
              <a:tr h="856660">
                <a:tc>
                  <a:txBody>
                    <a:bodyPr/>
                    <a:lstStyle/>
                    <a:p>
                      <a:pPr>
                        <a:lnSpc>
                          <a:spcPct val="107000"/>
                        </a:lnSpc>
                        <a:spcAft>
                          <a:spcPts val="800"/>
                        </a:spcAft>
                      </a:pPr>
                      <a:r>
                        <a:rPr lang="es-CO" sz="800">
                          <a:effectLst/>
                        </a:rPr>
                        <a:t>3</a:t>
                      </a:r>
                      <a:endParaRPr lang="es-CO" sz="80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800"/>
                        </a:spcAft>
                      </a:pPr>
                      <a:r>
                        <a:rPr lang="es-CO" sz="1200" dirty="0">
                          <a:effectLst/>
                        </a:rPr>
                        <a:t>Continuar con la segunda fase del Diplomado de mediación escolar en la </a:t>
                      </a:r>
                      <a:r>
                        <a:rPr lang="es-CO" sz="1200" dirty="0" smtClean="0">
                          <a:effectLst/>
                        </a:rPr>
                        <a:t>Institución </a:t>
                      </a:r>
                      <a:r>
                        <a:rPr lang="es-CO" sz="1200" dirty="0">
                          <a:effectLst/>
                        </a:rPr>
                        <a:t>E</a:t>
                      </a:r>
                      <a:r>
                        <a:rPr lang="es-CO" sz="1200" dirty="0" smtClean="0">
                          <a:effectLst/>
                        </a:rPr>
                        <a:t>ducativa </a:t>
                      </a:r>
                      <a:r>
                        <a:rPr lang="es-CO" sz="1200" dirty="0">
                          <a:effectLst/>
                        </a:rPr>
                        <a:t>C</a:t>
                      </a:r>
                      <a:r>
                        <a:rPr lang="es-CO" sz="1200" dirty="0" smtClean="0">
                          <a:effectLst/>
                        </a:rPr>
                        <a:t>iudadela </a:t>
                      </a:r>
                      <a:r>
                        <a:rPr lang="es-CO" sz="1200" dirty="0">
                          <a:effectLst/>
                        </a:rPr>
                        <a:t>Cuba</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800"/>
                        </a:spcAft>
                      </a:pPr>
                      <a:r>
                        <a:rPr lang="es-CO" sz="1600" b="1" dirty="0">
                          <a:solidFill>
                            <a:srgbClr val="FF0000"/>
                          </a:solidFill>
                          <a:effectLst/>
                        </a:rPr>
                        <a:t>Abierta</a:t>
                      </a:r>
                      <a:r>
                        <a:rPr lang="es-CO" sz="1200" dirty="0">
                          <a:effectLst/>
                        </a:rPr>
                        <a:t>:  No se tiene avance por falta de presupuesto en la segunda fase del Diplomado de mediación escolar en la institución educativa ciudadela Cuba, que es un proyecto que depende de proyección social.</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1557576"/>
                  </a:ext>
                </a:extLst>
              </a:tr>
            </a:tbl>
          </a:graphicData>
        </a:graphic>
      </p:graphicFrame>
    </p:spTree>
    <p:extLst>
      <p:ext uri="{BB962C8B-B14F-4D97-AF65-F5344CB8AC3E}">
        <p14:creationId xmlns:p14="http://schemas.microsoft.com/office/powerpoint/2010/main" val="2445670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697184239"/>
              </p:ext>
            </p:extLst>
          </p:nvPr>
        </p:nvGraphicFramePr>
        <p:xfrm>
          <a:off x="463639" y="566670"/>
          <a:ext cx="9720267" cy="4938823"/>
        </p:xfrm>
        <a:graphic>
          <a:graphicData uri="http://schemas.openxmlformats.org/drawingml/2006/table">
            <a:tbl>
              <a:tblPr>
                <a:tableStyleId>{5C22544A-7EE6-4342-B048-85BDC9FD1C3A}</a:tableStyleId>
              </a:tblPr>
              <a:tblGrid>
                <a:gridCol w="339838">
                  <a:extLst>
                    <a:ext uri="{9D8B030D-6E8A-4147-A177-3AD203B41FA5}">
                      <a16:colId xmlns:a16="http://schemas.microsoft.com/office/drawing/2014/main" val="473036732"/>
                    </a:ext>
                  </a:extLst>
                </a:gridCol>
                <a:gridCol w="2701723">
                  <a:extLst>
                    <a:ext uri="{9D8B030D-6E8A-4147-A177-3AD203B41FA5}">
                      <a16:colId xmlns:a16="http://schemas.microsoft.com/office/drawing/2014/main" val="221856804"/>
                    </a:ext>
                  </a:extLst>
                </a:gridCol>
                <a:gridCol w="6678706">
                  <a:extLst>
                    <a:ext uri="{9D8B030D-6E8A-4147-A177-3AD203B41FA5}">
                      <a16:colId xmlns:a16="http://schemas.microsoft.com/office/drawing/2014/main" val="3577463260"/>
                    </a:ext>
                  </a:extLst>
                </a:gridCol>
              </a:tblGrid>
              <a:tr h="171871">
                <a:tc gridSpan="2">
                  <a:txBody>
                    <a:bodyPr/>
                    <a:lstStyle/>
                    <a:p>
                      <a:pPr algn="ctr">
                        <a:lnSpc>
                          <a:spcPct val="107000"/>
                        </a:lnSpc>
                        <a:spcAft>
                          <a:spcPts val="800"/>
                        </a:spcAft>
                      </a:pPr>
                      <a:r>
                        <a:rPr lang="es-CO" sz="1600" b="1" dirty="0">
                          <a:solidFill>
                            <a:srgbClr val="FF0000"/>
                          </a:solidFill>
                          <a:effectLst/>
                        </a:rPr>
                        <a:t>ACCIONES PENDIENTES 2018</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a:txBody>
                    <a:bodyPr/>
                    <a:lstStyle/>
                    <a:p>
                      <a:pPr algn="ctr">
                        <a:lnSpc>
                          <a:spcPct val="107000"/>
                        </a:lnSpc>
                        <a:spcAft>
                          <a:spcPts val="800"/>
                        </a:spcAft>
                      </a:pPr>
                      <a:r>
                        <a:rPr lang="es-CO" sz="1600" b="1" dirty="0">
                          <a:solidFill>
                            <a:srgbClr val="FF0000"/>
                          </a:solidFill>
                          <a:effectLst/>
                        </a:rPr>
                        <a:t>SEGUMIENTO</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8296700"/>
                  </a:ext>
                </a:extLst>
              </a:tr>
              <a:tr h="399940">
                <a:tc gridSpan="3">
                  <a:txBody>
                    <a:bodyPr/>
                    <a:lstStyle/>
                    <a:p>
                      <a:pPr marL="0" algn="ctr" defTabSz="914400" rtl="0" eaLnBrk="1" latinLnBrk="0" hangingPunct="1">
                        <a:lnSpc>
                          <a:spcPct val="107000"/>
                        </a:lnSpc>
                        <a:spcAft>
                          <a:spcPts val="800"/>
                        </a:spcAft>
                      </a:pPr>
                      <a:r>
                        <a:rPr lang="es-CO" sz="1600" b="1" kern="1200" dirty="0" smtClean="0">
                          <a:solidFill>
                            <a:srgbClr val="FF0000"/>
                          </a:solidFill>
                          <a:effectLst/>
                          <a:latin typeface="+mn-lt"/>
                          <a:ea typeface="+mn-ea"/>
                          <a:cs typeface="+mn-cs"/>
                        </a:rPr>
                        <a:t>UNIDAD DE </a:t>
                      </a:r>
                      <a:r>
                        <a:rPr lang="es-CO" sz="1600" b="1" kern="1200" dirty="0">
                          <a:solidFill>
                            <a:srgbClr val="FF0000"/>
                          </a:solidFill>
                          <a:effectLst/>
                          <a:latin typeface="+mn-lt"/>
                          <a:ea typeface="+mn-ea"/>
                          <a:cs typeface="+mn-cs"/>
                        </a:rPr>
                        <a:t>EMPRENDIMIENTO </a:t>
                      </a: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587409088"/>
                  </a:ext>
                </a:extLst>
              </a:tr>
              <a:tr h="896584">
                <a:tc>
                  <a:txBody>
                    <a:bodyPr/>
                    <a:lstStyle/>
                    <a:p>
                      <a:pPr>
                        <a:lnSpc>
                          <a:spcPct val="107000"/>
                        </a:lnSpc>
                        <a:spcAft>
                          <a:spcPts val="800"/>
                        </a:spcAft>
                      </a:pPr>
                      <a:r>
                        <a:rPr lang="es-CO" sz="800">
                          <a:effectLst/>
                        </a:rPr>
                        <a:t>4</a:t>
                      </a:r>
                      <a:endParaRPr lang="es-CO" sz="80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CO" sz="1200">
                          <a:effectLst/>
                        </a:rPr>
                        <a:t>Realización de la Feria Empresarial con todos los programas académicos</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800"/>
                        </a:spcAft>
                      </a:pPr>
                      <a:r>
                        <a:rPr lang="es-CO" sz="1200" b="1" dirty="0">
                          <a:solidFill>
                            <a:schemeClr val="tx1"/>
                          </a:solidFill>
                          <a:effectLst/>
                        </a:rPr>
                        <a:t>Cerrado</a:t>
                      </a:r>
                      <a:r>
                        <a:rPr lang="es-CO" sz="1200" dirty="0">
                          <a:effectLst/>
                        </a:rPr>
                        <a:t>: Se hizo en marco del UNILIBRE FEST donde se presentaron 20 empresarios que fueron </a:t>
                      </a:r>
                      <a:r>
                        <a:rPr lang="es-CO" sz="1200" dirty="0" smtClean="0">
                          <a:effectLst/>
                        </a:rPr>
                        <a:t>incubados </a:t>
                      </a:r>
                      <a:r>
                        <a:rPr lang="es-CO" sz="1200" dirty="0">
                          <a:effectLst/>
                        </a:rPr>
                        <a:t>y asesorados por el Consultorio Empresarial, lo cual se evidencia en los registros fotográficos.</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6511819"/>
                  </a:ext>
                </a:extLst>
              </a:tr>
              <a:tr h="3379616">
                <a:tc>
                  <a:txBody>
                    <a:bodyPr/>
                    <a:lstStyle/>
                    <a:p>
                      <a:pPr>
                        <a:lnSpc>
                          <a:spcPct val="107000"/>
                        </a:lnSpc>
                        <a:spcAft>
                          <a:spcPts val="800"/>
                        </a:spcAft>
                      </a:pPr>
                      <a:r>
                        <a:rPr lang="es-CO" sz="800">
                          <a:effectLst/>
                        </a:rPr>
                        <a:t>5</a:t>
                      </a:r>
                      <a:endParaRPr lang="es-CO" sz="80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CO" sz="1200" dirty="0">
                          <a:effectLst/>
                        </a:rPr>
                        <a:t>Elaborar propuesta de la incubadora de empresas y la búsqueda de capitales ángeles de la Universidad Libre para ser presentada a Consejo Directivo</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800"/>
                        </a:spcAft>
                      </a:pPr>
                      <a:r>
                        <a:rPr lang="es-CO" sz="1200" b="1" kern="1200" dirty="0">
                          <a:solidFill>
                            <a:schemeClr val="dk1"/>
                          </a:solidFill>
                          <a:effectLst/>
                          <a:latin typeface="+mn-lt"/>
                          <a:ea typeface="+mn-ea"/>
                          <a:cs typeface="+mn-cs"/>
                        </a:rPr>
                        <a:t>Cerrada</a:t>
                      </a:r>
                      <a:r>
                        <a:rPr lang="es-CO" sz="1600" b="1" kern="1200" dirty="0">
                          <a:solidFill>
                            <a:schemeClr val="dk1"/>
                          </a:solidFill>
                          <a:effectLst/>
                          <a:latin typeface="+mn-lt"/>
                          <a:ea typeface="+mn-ea"/>
                          <a:cs typeface="+mn-cs"/>
                        </a:rPr>
                        <a:t>: </a:t>
                      </a:r>
                      <a:r>
                        <a:rPr lang="es-CO" sz="1200" dirty="0">
                          <a:effectLst/>
                        </a:rPr>
                        <a:t>Se montó la Unidad externa del fondo emprender que hace las funciones de </a:t>
                      </a:r>
                      <a:r>
                        <a:rPr lang="es-CO" sz="1200" dirty="0" err="1">
                          <a:effectLst/>
                        </a:rPr>
                        <a:t>encubadora</a:t>
                      </a:r>
                      <a:r>
                        <a:rPr lang="es-CO" sz="1200" dirty="0">
                          <a:effectLst/>
                        </a:rPr>
                        <a:t> con capital semilla para los estudiantes y personas externas que quieran acceder a realizar proyectos de emprendimiento, lo cual está firmado por el Director nacional de FONADE y el Delegado Personal del Presidente de Pereira en septiembre de 2018. se han presentado 2 convocatorias, 1 para capital semilla para proyectos de economía naranja de la cual fue ganadora la señorita. Lina Rodríguez de Ing. Civil con $128.000.000 la cual aún no se ha cerrado y otra que abrió la gobernación de Risaralda y FONADE con un capital de 1.923 millones de pesos, la cual está vigente y la libre como única unidad externa del fondo emprender de Rda. está participando con 20 emprendedores aprox. concursando para aspirar a capital semilla, ésta última es solo para proyectos agroindustriales</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3605378"/>
                  </a:ext>
                </a:extLst>
              </a:tr>
            </a:tbl>
          </a:graphicData>
        </a:graphic>
      </p:graphicFrame>
    </p:spTree>
    <p:extLst>
      <p:ext uri="{BB962C8B-B14F-4D97-AF65-F5344CB8AC3E}">
        <p14:creationId xmlns:p14="http://schemas.microsoft.com/office/powerpoint/2010/main" val="2234079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109657159"/>
              </p:ext>
            </p:extLst>
          </p:nvPr>
        </p:nvGraphicFramePr>
        <p:xfrm>
          <a:off x="396450" y="251013"/>
          <a:ext cx="9886068" cy="5543980"/>
        </p:xfrm>
        <a:graphic>
          <a:graphicData uri="http://schemas.openxmlformats.org/drawingml/2006/table">
            <a:tbl>
              <a:tblPr>
                <a:tableStyleId>{5C22544A-7EE6-4342-B048-85BDC9FD1C3A}</a:tableStyleId>
              </a:tblPr>
              <a:tblGrid>
                <a:gridCol w="338656">
                  <a:extLst>
                    <a:ext uri="{9D8B030D-6E8A-4147-A177-3AD203B41FA5}">
                      <a16:colId xmlns:a16="http://schemas.microsoft.com/office/drawing/2014/main" val="473036732"/>
                    </a:ext>
                  </a:extLst>
                </a:gridCol>
                <a:gridCol w="2599765">
                  <a:extLst>
                    <a:ext uri="{9D8B030D-6E8A-4147-A177-3AD203B41FA5}">
                      <a16:colId xmlns:a16="http://schemas.microsoft.com/office/drawing/2014/main" val="221856804"/>
                    </a:ext>
                  </a:extLst>
                </a:gridCol>
                <a:gridCol w="1255851">
                  <a:extLst>
                    <a:ext uri="{9D8B030D-6E8A-4147-A177-3AD203B41FA5}">
                      <a16:colId xmlns:a16="http://schemas.microsoft.com/office/drawing/2014/main" val="1612319559"/>
                    </a:ext>
                  </a:extLst>
                </a:gridCol>
                <a:gridCol w="5691796">
                  <a:extLst>
                    <a:ext uri="{9D8B030D-6E8A-4147-A177-3AD203B41FA5}">
                      <a16:colId xmlns:a16="http://schemas.microsoft.com/office/drawing/2014/main" val="2238284934"/>
                    </a:ext>
                  </a:extLst>
                </a:gridCol>
              </a:tblGrid>
              <a:tr h="305080">
                <a:tc gridSpan="3">
                  <a:txBody>
                    <a:bodyPr/>
                    <a:lstStyle/>
                    <a:p>
                      <a:pPr algn="ctr">
                        <a:lnSpc>
                          <a:spcPct val="107000"/>
                        </a:lnSpc>
                        <a:spcAft>
                          <a:spcPts val="800"/>
                        </a:spcAft>
                      </a:pPr>
                      <a:r>
                        <a:rPr lang="es-CO" sz="1600" b="1" dirty="0">
                          <a:solidFill>
                            <a:srgbClr val="FF0000"/>
                          </a:solidFill>
                          <a:effectLst/>
                        </a:rPr>
                        <a:t>ACCIONES PENDIENTES 2018</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a:txBody>
                    <a:bodyPr/>
                    <a:lstStyle/>
                    <a:p>
                      <a:pPr algn="ctr">
                        <a:lnSpc>
                          <a:spcPct val="107000"/>
                        </a:lnSpc>
                        <a:spcAft>
                          <a:spcPts val="800"/>
                        </a:spcAft>
                      </a:pPr>
                      <a:r>
                        <a:rPr lang="es-CO" sz="1600" b="1" dirty="0">
                          <a:solidFill>
                            <a:srgbClr val="FF0000"/>
                          </a:solidFill>
                          <a:effectLst/>
                        </a:rPr>
                        <a:t>SEGUMIENTO</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8296700"/>
                  </a:ext>
                </a:extLst>
              </a:tr>
              <a:tr h="214327">
                <a:tc gridSpan="4">
                  <a:txBody>
                    <a:bodyPr/>
                    <a:lstStyle/>
                    <a:p>
                      <a:pPr marL="0" algn="ctr" defTabSz="914400" rtl="0" eaLnBrk="1" latinLnBrk="0" hangingPunct="1">
                        <a:lnSpc>
                          <a:spcPct val="107000"/>
                        </a:lnSpc>
                        <a:spcAft>
                          <a:spcPts val="800"/>
                        </a:spcAft>
                      </a:pPr>
                      <a:r>
                        <a:rPr lang="es-CO" sz="1200" b="1" kern="1200" dirty="0">
                          <a:solidFill>
                            <a:srgbClr val="FF0000"/>
                          </a:solidFill>
                          <a:effectLst/>
                          <a:latin typeface="+mn-lt"/>
                          <a:ea typeface="+mn-ea"/>
                          <a:cs typeface="+mn-cs"/>
                        </a:rPr>
                        <a:t>PRÁCTICAS UNIVERSITARIAS CEIDEUL</a:t>
                      </a: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430773325"/>
                  </a:ext>
                </a:extLst>
              </a:tr>
              <a:tr h="1860033">
                <a:tc>
                  <a:txBody>
                    <a:bodyPr/>
                    <a:lstStyle/>
                    <a:p>
                      <a:pPr>
                        <a:lnSpc>
                          <a:spcPct val="107000"/>
                        </a:lnSpc>
                        <a:spcAft>
                          <a:spcPts val="800"/>
                        </a:spcAft>
                      </a:pPr>
                      <a:r>
                        <a:rPr lang="es-CO" sz="800">
                          <a:effectLst/>
                        </a:rPr>
                        <a:t>6</a:t>
                      </a:r>
                      <a:endParaRPr lang="es-CO" sz="80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CO" sz="1050" dirty="0">
                          <a:effectLst/>
                        </a:rPr>
                        <a:t>Diseño de un pre-alistamiento para los estudiantes con el apoyo de la agencia de empleo de la alcaldía, Las cajas de Compensación Familiar y la iniciativa de Estado joven, la Bolsa de Empleo de la Universidad Libre, Philip </a:t>
                      </a:r>
                      <a:r>
                        <a:rPr lang="es-CO" sz="1050" dirty="0" err="1">
                          <a:effectLst/>
                        </a:rPr>
                        <a:t>Morrys</a:t>
                      </a:r>
                      <a:r>
                        <a:rPr lang="es-CO" sz="1050" dirty="0">
                          <a:effectLst/>
                        </a:rPr>
                        <a:t>.  Etc.</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ct val="107000"/>
                        </a:lnSpc>
                        <a:spcAft>
                          <a:spcPts val="800"/>
                        </a:spcAft>
                      </a:pPr>
                      <a:r>
                        <a:rPr lang="es-CO" sz="1100" b="1" dirty="0">
                          <a:effectLst/>
                        </a:rPr>
                        <a:t>Cerrada: </a:t>
                      </a:r>
                      <a:r>
                        <a:rPr lang="es-CO" sz="1050" dirty="0">
                          <a:effectLst/>
                        </a:rPr>
                        <a:t>Se tuvo relación con estado joven en la convocatoria de este año, invitando a los estudiantes a participar en la convocatoria nacional, lo cual se evidencia en Convocatoria en el auditoria como pre alistamientos jueves 12 de julio 8 am.</a:t>
                      </a:r>
                      <a:br>
                        <a:rPr lang="es-CO" sz="1050" dirty="0">
                          <a:effectLst/>
                        </a:rPr>
                      </a:br>
                      <a:r>
                        <a:rPr lang="es-CO" sz="1050" dirty="0">
                          <a:effectLst/>
                        </a:rPr>
                        <a:t/>
                      </a:r>
                      <a:br>
                        <a:rPr lang="es-CO" sz="1050" dirty="0">
                          <a:effectLst/>
                        </a:rPr>
                      </a:br>
                      <a:r>
                        <a:rPr lang="es-CO" sz="1050" dirty="0">
                          <a:effectLst/>
                        </a:rPr>
                        <a:t>De estado joven fueron convocados 8 estudiantes que pasaron de 9 que se presentaron. entre todas las universidades del país. con seguimiento en la plataforma de COMFAMILIAR</a:t>
                      </a:r>
                      <a:br>
                        <a:rPr lang="es-CO" sz="1050" dirty="0">
                          <a:effectLst/>
                        </a:rPr>
                      </a:br>
                      <a:r>
                        <a:rPr lang="es-CO" sz="1050" dirty="0">
                          <a:effectLst/>
                        </a:rPr>
                        <a:t/>
                      </a:r>
                      <a:br>
                        <a:rPr lang="es-CO" sz="1050" dirty="0">
                          <a:effectLst/>
                        </a:rPr>
                      </a:br>
                      <a:r>
                        <a:rPr lang="es-CO" sz="1050" dirty="0">
                          <a:effectLst/>
                        </a:rPr>
                        <a:t>Se hizo el seguimiento a todos los estudiantes de práctica de dicha convocatoria.</a:t>
                      </a:r>
                      <a:br>
                        <a:rPr lang="es-CO" sz="1050" dirty="0">
                          <a:effectLst/>
                        </a:rPr>
                      </a:br>
                      <a:r>
                        <a:rPr lang="es-CO" sz="1050" dirty="0">
                          <a:effectLst/>
                        </a:rPr>
                        <a:t/>
                      </a:r>
                      <a:br>
                        <a:rPr lang="es-CO" sz="1050" dirty="0">
                          <a:effectLst/>
                        </a:rPr>
                      </a:br>
                      <a:r>
                        <a:rPr lang="es-CO" sz="1050" dirty="0">
                          <a:effectLst/>
                        </a:rPr>
                        <a:t>Se ha mantenido una relación constante con la bolsa de empleo de la universidad para la ubicación de los estudiantes en práctica bien sea por contrato laboral acuerdo de práctica o contrato de aprendizaje.</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07000"/>
                        </a:lnSpc>
                        <a:spcAft>
                          <a:spcPts val="800"/>
                        </a:spcAft>
                      </a:pP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8871528"/>
                  </a:ext>
                </a:extLst>
              </a:tr>
              <a:tr h="930972">
                <a:tc>
                  <a:txBody>
                    <a:bodyPr/>
                    <a:lstStyle/>
                    <a:p>
                      <a:pPr>
                        <a:lnSpc>
                          <a:spcPct val="107000"/>
                        </a:lnSpc>
                        <a:spcAft>
                          <a:spcPts val="800"/>
                        </a:spcAft>
                      </a:pPr>
                      <a:r>
                        <a:rPr lang="es-CO" sz="800">
                          <a:effectLst/>
                        </a:rPr>
                        <a:t>7</a:t>
                      </a:r>
                      <a:endParaRPr lang="es-CO" sz="80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CO" sz="1050">
                          <a:effectLst/>
                        </a:rPr>
                        <a:t>Desarrollo de software apoyado por estudiantes de último semestre de Ingeniería de Sistemas para  la gestión de Prácticas Universitarias.</a:t>
                      </a:r>
                      <a:endParaRPr lang="es-CO" sz="105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7000"/>
                        </a:lnSpc>
                        <a:spcAft>
                          <a:spcPts val="800"/>
                        </a:spcAft>
                      </a:pPr>
                      <a:r>
                        <a:rPr lang="es-CO" sz="1050" b="1" dirty="0">
                          <a:solidFill>
                            <a:srgbClr val="FF0000"/>
                          </a:solidFill>
                          <a:effectLst/>
                        </a:rPr>
                        <a:t>En proceso</a:t>
                      </a:r>
                      <a:r>
                        <a:rPr lang="es-CO" sz="1050" dirty="0">
                          <a:effectLst/>
                        </a:rPr>
                        <a:t>:  Se presentó la estudiante con la propuesta de trabajo de grado, aún no se ha graduado. Aplicativo de bolsa de </a:t>
                      </a:r>
                      <a:r>
                        <a:rPr lang="es-CO" sz="1050" dirty="0" smtClean="0">
                          <a:effectLst/>
                        </a:rPr>
                        <a:t>empleo.</a:t>
                      </a:r>
                      <a:r>
                        <a:rPr lang="es-CO" sz="1050" dirty="0">
                          <a:effectLst/>
                        </a:rPr>
                        <a:t/>
                      </a:r>
                      <a:br>
                        <a:rPr lang="es-CO" sz="1050" dirty="0">
                          <a:effectLst/>
                        </a:rPr>
                      </a:br>
                      <a:r>
                        <a:rPr lang="es-CO" sz="1050" dirty="0">
                          <a:effectLst/>
                        </a:rPr>
                        <a:t>Desde la coordinación académica de CEIDEUL se envió a la sede principal para que emitieran concepto </a:t>
                      </a:r>
                      <a:r>
                        <a:rPr lang="es-CO" sz="1050" dirty="0" smtClean="0">
                          <a:effectLst/>
                        </a:rPr>
                        <a:t>de</a:t>
                      </a:r>
                      <a:r>
                        <a:rPr lang="es-CO" sz="1050" baseline="0" dirty="0" smtClean="0">
                          <a:effectLst/>
                        </a:rPr>
                        <a:t> </a:t>
                      </a:r>
                      <a:r>
                        <a:rPr lang="es-CO" sz="1050" dirty="0" smtClean="0">
                          <a:effectLst/>
                        </a:rPr>
                        <a:t>pertinencia al proyecto </a:t>
                      </a:r>
                      <a:r>
                        <a:rPr lang="es-CO" sz="1050" dirty="0">
                          <a:effectLst/>
                        </a:rPr>
                        <a:t>el cual fue favorable, pero aún no se ha cristalizado por estar aún en proyecto de </a:t>
                      </a:r>
                      <a:r>
                        <a:rPr lang="es-CO" sz="1050" dirty="0" smtClean="0">
                          <a:effectLst/>
                        </a:rPr>
                        <a:t>grado.</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a:lnSpc>
                          <a:spcPct val="107000"/>
                        </a:lnSpc>
                        <a:spcAft>
                          <a:spcPts val="800"/>
                        </a:spcAft>
                      </a:pPr>
                      <a:endParaRPr lang="es-CO" sz="105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9678486"/>
                  </a:ext>
                </a:extLst>
              </a:tr>
              <a:tr h="1116784">
                <a:tc>
                  <a:txBody>
                    <a:bodyPr/>
                    <a:lstStyle/>
                    <a:p>
                      <a:pPr>
                        <a:lnSpc>
                          <a:spcPct val="107000"/>
                        </a:lnSpc>
                        <a:spcAft>
                          <a:spcPts val="800"/>
                        </a:spcAft>
                      </a:pPr>
                      <a:r>
                        <a:rPr lang="es-CO" sz="800">
                          <a:effectLst/>
                        </a:rPr>
                        <a:t>8</a:t>
                      </a:r>
                      <a:endParaRPr lang="es-CO" sz="80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CO" sz="1050">
                          <a:effectLst/>
                        </a:rPr>
                        <a:t>Se desarrollara formación de extensión como producto de la evaluación de la Práctica Universitaria y en el caso de que sean temas más de fondo, se sugieren dentro del Contenido programático de cada carrera.</a:t>
                      </a:r>
                      <a:endParaRPr lang="es-CO" sz="105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7000"/>
                        </a:lnSpc>
                        <a:spcAft>
                          <a:spcPts val="800"/>
                        </a:spcAft>
                      </a:pPr>
                      <a:r>
                        <a:rPr lang="es-CO" sz="1050" b="1" dirty="0">
                          <a:effectLst/>
                        </a:rPr>
                        <a:t>Cerrada:   </a:t>
                      </a:r>
                      <a:r>
                        <a:rPr lang="es-CO" sz="1050" dirty="0">
                          <a:effectLst/>
                        </a:rPr>
                        <a:t>La Directora habló con Diana de virtualidad y la Directora está estructurando un programa virtual como apoyo a la prespecialidad para tener mayor certeza que los estudiantes conozcan las herramientas del CEDEUL. Desde CEIDEUL se está dando capacitación a los docentes sobre aplicación de las competencias a los currículos.  Aun no se ha implementado, se ha compartido con docentes de práctica para su desarrollo, actualmente se está gestionando con la UTP´un practicante de licenciatura que tiene que hacer su práctica para que contribuya a la elaboración del contenido del curso virtual e instrumentos de evaluación.</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a:lnSpc>
                          <a:spcPct val="107000"/>
                        </a:lnSpc>
                        <a:spcAft>
                          <a:spcPts val="800"/>
                        </a:spcAft>
                      </a:pP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1172033"/>
                  </a:ext>
                </a:extLst>
              </a:tr>
              <a:tr h="1116784">
                <a:tc>
                  <a:txBody>
                    <a:bodyPr/>
                    <a:lstStyle/>
                    <a:p>
                      <a:pPr>
                        <a:lnSpc>
                          <a:spcPct val="107000"/>
                        </a:lnSpc>
                        <a:spcAft>
                          <a:spcPts val="800"/>
                        </a:spcAft>
                      </a:pPr>
                      <a:r>
                        <a:rPr lang="es-CO" sz="800">
                          <a:effectLst/>
                        </a:rPr>
                        <a:t>9</a:t>
                      </a:r>
                      <a:endParaRPr lang="es-CO" sz="80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CO" sz="1050">
                          <a:effectLst/>
                        </a:rPr>
                        <a:t>Se implementará un modelo de asesoría brindado por estudiantes de los diferentes programas de la Universidad Libre acompañados por el docente disciplinar, basado en el modelo que tiene el Consultorio Jurídico.</a:t>
                      </a:r>
                      <a:endParaRPr lang="es-CO" sz="105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7000"/>
                        </a:lnSpc>
                        <a:spcAft>
                          <a:spcPts val="800"/>
                        </a:spcAft>
                      </a:pPr>
                      <a:r>
                        <a:rPr lang="es-CO" sz="1050" b="1" dirty="0">
                          <a:effectLst/>
                        </a:rPr>
                        <a:t>Cerrada</a:t>
                      </a:r>
                      <a:r>
                        <a:rPr lang="es-CO" sz="1050" dirty="0">
                          <a:effectLst/>
                        </a:rPr>
                        <a:t>:  Actualmente se está trabajando en los grupos de proyección social con los docentes Carlos Betancourt de ingenierías y Janeth cano de administración de empresas en los colegios Carlos castro Saavedra y ciudadela cuba, Trabajo con familias y cultura del emprendimiento y formación para el trabajo.  Esta parte se está trabajando en el colegio ciudadela cuba, se levantó todo un mapa de las empresas existentes al rededor del colegio en relación con las familias y se les está brindando acompañamiento a las empresas. Los docentes asesores son los que están brindando acompañamiento a las empresas.</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a:lnSpc>
                          <a:spcPct val="107000"/>
                        </a:lnSpc>
                        <a:spcAft>
                          <a:spcPts val="800"/>
                        </a:spcAft>
                      </a:pP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4197287"/>
                  </a:ext>
                </a:extLst>
              </a:tr>
            </a:tbl>
          </a:graphicData>
        </a:graphic>
      </p:graphicFrame>
    </p:spTree>
    <p:extLst>
      <p:ext uri="{BB962C8B-B14F-4D97-AF65-F5344CB8AC3E}">
        <p14:creationId xmlns:p14="http://schemas.microsoft.com/office/powerpoint/2010/main" val="153596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635465542"/>
              </p:ext>
            </p:extLst>
          </p:nvPr>
        </p:nvGraphicFramePr>
        <p:xfrm>
          <a:off x="423344" y="331693"/>
          <a:ext cx="9886068" cy="5217460"/>
        </p:xfrm>
        <a:graphic>
          <a:graphicData uri="http://schemas.openxmlformats.org/drawingml/2006/table">
            <a:tbl>
              <a:tblPr>
                <a:tableStyleId>{5C22544A-7EE6-4342-B048-85BDC9FD1C3A}</a:tableStyleId>
              </a:tblPr>
              <a:tblGrid>
                <a:gridCol w="505639">
                  <a:extLst>
                    <a:ext uri="{9D8B030D-6E8A-4147-A177-3AD203B41FA5}">
                      <a16:colId xmlns:a16="http://schemas.microsoft.com/office/drawing/2014/main" val="473036732"/>
                    </a:ext>
                  </a:extLst>
                </a:gridCol>
                <a:gridCol w="3688633">
                  <a:extLst>
                    <a:ext uri="{9D8B030D-6E8A-4147-A177-3AD203B41FA5}">
                      <a16:colId xmlns:a16="http://schemas.microsoft.com/office/drawing/2014/main" val="221856804"/>
                    </a:ext>
                  </a:extLst>
                </a:gridCol>
                <a:gridCol w="5691796">
                  <a:extLst>
                    <a:ext uri="{9D8B030D-6E8A-4147-A177-3AD203B41FA5}">
                      <a16:colId xmlns:a16="http://schemas.microsoft.com/office/drawing/2014/main" val="2238284934"/>
                    </a:ext>
                  </a:extLst>
                </a:gridCol>
              </a:tblGrid>
              <a:tr h="461612">
                <a:tc gridSpan="2">
                  <a:txBody>
                    <a:bodyPr/>
                    <a:lstStyle/>
                    <a:p>
                      <a:pPr algn="ctr">
                        <a:lnSpc>
                          <a:spcPct val="107000"/>
                        </a:lnSpc>
                        <a:spcAft>
                          <a:spcPts val="800"/>
                        </a:spcAft>
                      </a:pPr>
                      <a:r>
                        <a:rPr lang="es-CO" sz="1600" b="1" dirty="0">
                          <a:solidFill>
                            <a:srgbClr val="FF0000"/>
                          </a:solidFill>
                          <a:effectLst/>
                        </a:rPr>
                        <a:t>ACCIONES PENDIENTES 2018</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a:txBody>
                    <a:bodyPr/>
                    <a:lstStyle/>
                    <a:p>
                      <a:pPr algn="ctr">
                        <a:lnSpc>
                          <a:spcPct val="107000"/>
                        </a:lnSpc>
                        <a:spcAft>
                          <a:spcPts val="800"/>
                        </a:spcAft>
                      </a:pPr>
                      <a:r>
                        <a:rPr lang="es-CO" sz="1600" b="1" dirty="0">
                          <a:solidFill>
                            <a:srgbClr val="FF0000"/>
                          </a:solidFill>
                          <a:effectLst/>
                        </a:rPr>
                        <a:t>SEGUMIENTO</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8296700"/>
                  </a:ext>
                </a:extLst>
              </a:tr>
              <a:tr h="324296">
                <a:tc gridSpan="3">
                  <a:txBody>
                    <a:bodyPr/>
                    <a:lstStyle/>
                    <a:p>
                      <a:pPr marL="0" algn="ctr" defTabSz="914400" rtl="0" eaLnBrk="1" latinLnBrk="0" hangingPunct="1">
                        <a:lnSpc>
                          <a:spcPct val="107000"/>
                        </a:lnSpc>
                        <a:spcAft>
                          <a:spcPts val="800"/>
                        </a:spcAft>
                      </a:pPr>
                      <a:r>
                        <a:rPr lang="es-CO" sz="1200" b="1" kern="1200" dirty="0">
                          <a:solidFill>
                            <a:srgbClr val="FF0000"/>
                          </a:solidFill>
                          <a:effectLst/>
                          <a:latin typeface="+mn-lt"/>
                          <a:ea typeface="+mn-ea"/>
                          <a:cs typeface="+mn-cs"/>
                        </a:rPr>
                        <a:t>BOLSA DE EMPLEO</a:t>
                      </a: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847379206"/>
                  </a:ext>
                </a:extLst>
              </a:tr>
              <a:tr h="1127489">
                <a:tc>
                  <a:txBody>
                    <a:bodyPr/>
                    <a:lstStyle/>
                    <a:p>
                      <a:pPr>
                        <a:lnSpc>
                          <a:spcPct val="107000"/>
                        </a:lnSpc>
                        <a:spcAft>
                          <a:spcPts val="800"/>
                        </a:spcAft>
                      </a:pPr>
                      <a:r>
                        <a:rPr lang="es-CO" sz="800">
                          <a:effectLst/>
                        </a:rPr>
                        <a:t>10</a:t>
                      </a:r>
                      <a:endParaRPr lang="es-CO" sz="80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CO" sz="1200" dirty="0">
                          <a:effectLst/>
                        </a:rPr>
                        <a:t>Continuar con el contacto permanente con las empresas registradas en la cámara de comercio de Pereira y municipios del Risaralda para la colación en las empresas de los  egresados de la Universidad Libre.</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800"/>
                        </a:spcAft>
                      </a:pPr>
                      <a:r>
                        <a:rPr lang="es-CO" sz="1200" b="1" dirty="0">
                          <a:effectLst/>
                        </a:rPr>
                        <a:t>Cerrado:  </a:t>
                      </a:r>
                      <a:r>
                        <a:rPr lang="es-CO" sz="1200" dirty="0">
                          <a:effectLst/>
                        </a:rPr>
                        <a:t>Es una actividad permanente donde durante el año se contactaron aproximadamente 7.459 empresas ofreciéndoles la vinculación a la bolsa de empleo.  Igualmente se hace seguimiento a la efectiva vinculación de los postulados a las vacantes: 19 en Risaralda </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2073163"/>
                  </a:ext>
                </a:extLst>
              </a:tr>
              <a:tr h="846341">
                <a:tc>
                  <a:txBody>
                    <a:bodyPr/>
                    <a:lstStyle/>
                    <a:p>
                      <a:pPr>
                        <a:lnSpc>
                          <a:spcPct val="107000"/>
                        </a:lnSpc>
                        <a:spcAft>
                          <a:spcPts val="800"/>
                        </a:spcAft>
                      </a:pPr>
                      <a:r>
                        <a:rPr lang="es-CO" sz="800">
                          <a:effectLst/>
                        </a:rPr>
                        <a:t>11</a:t>
                      </a:r>
                      <a:endParaRPr lang="es-CO" sz="80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CO" sz="1200">
                          <a:effectLst/>
                        </a:rPr>
                        <a:t>Implementar estrategias de promoción y capitación de un mayor número de empresas demandantes de empleados egresados de la Universidad Libre.</a:t>
                      </a:r>
                      <a:endParaRPr lang="es-CO" sz="120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800"/>
                        </a:spcAft>
                      </a:pPr>
                      <a:r>
                        <a:rPr lang="es-CO" sz="1200" b="1" dirty="0">
                          <a:effectLst/>
                        </a:rPr>
                        <a:t>Cerrado</a:t>
                      </a:r>
                      <a:r>
                        <a:rPr lang="es-CO" sz="1200" dirty="0">
                          <a:effectLst/>
                        </a:rPr>
                        <a:t>:  Se ha enviado a las empresas el instructivo para la vinculación con el fin de sensibilizar y socializar el paso para evitar confusiones, lo cual ha dado mayor resultados en el tema de información a las empresas</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1957158"/>
                  </a:ext>
                </a:extLst>
              </a:tr>
              <a:tr h="270694">
                <a:tc gridSpan="3">
                  <a:txBody>
                    <a:bodyPr/>
                    <a:lstStyle/>
                    <a:p>
                      <a:pPr marL="0" algn="ctr" defTabSz="914400" rtl="0" eaLnBrk="1" latinLnBrk="0" hangingPunct="1">
                        <a:lnSpc>
                          <a:spcPct val="107000"/>
                        </a:lnSpc>
                        <a:spcAft>
                          <a:spcPts val="800"/>
                        </a:spcAft>
                      </a:pPr>
                      <a:r>
                        <a:rPr lang="es-CO" sz="1000" b="1" kern="1200" dirty="0">
                          <a:solidFill>
                            <a:srgbClr val="FF0000"/>
                          </a:solidFill>
                          <a:effectLst/>
                          <a:latin typeface="+mn-lt"/>
                          <a:ea typeface="+mn-ea"/>
                          <a:cs typeface="+mn-cs"/>
                        </a:rPr>
                        <a:t>EGRESADOS</a:t>
                      </a: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038810889"/>
                  </a:ext>
                </a:extLst>
              </a:tr>
              <a:tr h="729009">
                <a:tc>
                  <a:txBody>
                    <a:bodyPr/>
                    <a:lstStyle/>
                    <a:p>
                      <a:pPr>
                        <a:lnSpc>
                          <a:spcPct val="107000"/>
                        </a:lnSpc>
                        <a:spcAft>
                          <a:spcPts val="800"/>
                        </a:spcAft>
                      </a:pPr>
                      <a:r>
                        <a:rPr lang="es-CO" sz="800">
                          <a:effectLst/>
                        </a:rPr>
                        <a:t>12</a:t>
                      </a:r>
                      <a:endParaRPr lang="es-CO" sz="80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lnSpc>
                          <a:spcPct val="107000"/>
                        </a:lnSpc>
                        <a:spcAft>
                          <a:spcPts val="800"/>
                        </a:spcAft>
                      </a:pPr>
                      <a:r>
                        <a:rPr lang="es-CO" sz="1200" kern="1200" dirty="0">
                          <a:solidFill>
                            <a:schemeClr val="dk1"/>
                          </a:solidFill>
                          <a:effectLst/>
                          <a:latin typeface="+mn-lt"/>
                          <a:ea typeface="+mn-ea"/>
                          <a:cs typeface="+mn-cs"/>
                        </a:rPr>
                        <a:t>Diseñar encuesta de actualización de datos y situación laboral de los egresados de la institución</a:t>
                      </a: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lnSpc>
                          <a:spcPct val="107000"/>
                        </a:lnSpc>
                        <a:spcAft>
                          <a:spcPts val="800"/>
                        </a:spcAft>
                      </a:pPr>
                      <a:r>
                        <a:rPr lang="es-CO" sz="1200" b="1" kern="1200" dirty="0">
                          <a:solidFill>
                            <a:schemeClr val="dk1"/>
                          </a:solidFill>
                          <a:effectLst/>
                          <a:latin typeface="+mn-lt"/>
                          <a:ea typeface="+mn-ea"/>
                          <a:cs typeface="+mn-cs"/>
                        </a:rPr>
                        <a:t>Cerrada</a:t>
                      </a:r>
                      <a:r>
                        <a:rPr lang="es-CO" sz="1200" kern="1200" dirty="0">
                          <a:solidFill>
                            <a:schemeClr val="dk1"/>
                          </a:solidFill>
                          <a:effectLst/>
                          <a:latin typeface="+mn-lt"/>
                          <a:ea typeface="+mn-ea"/>
                          <a:cs typeface="+mn-cs"/>
                        </a:rPr>
                        <a:t>:  Se tiene el diseño de la encuesta, se enviaron las encuestas OLE de 4 programas (Derecho, Trabajo social, Enfermería y Microbiología).  Está pendiente para el año 2019 aplicar la encuesta de actualización de datos de egresados</a:t>
                      </a: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9698833"/>
                  </a:ext>
                </a:extLst>
              </a:tr>
              <a:tr h="486733">
                <a:tc>
                  <a:txBody>
                    <a:bodyPr/>
                    <a:lstStyle/>
                    <a:p>
                      <a:pPr>
                        <a:lnSpc>
                          <a:spcPct val="107000"/>
                        </a:lnSpc>
                        <a:spcAft>
                          <a:spcPts val="800"/>
                        </a:spcAft>
                      </a:pPr>
                      <a:r>
                        <a:rPr lang="es-CO" sz="800">
                          <a:effectLst/>
                        </a:rPr>
                        <a:t>13</a:t>
                      </a:r>
                      <a:endParaRPr lang="es-CO" sz="80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lnSpc>
                          <a:spcPct val="107000"/>
                        </a:lnSpc>
                        <a:spcAft>
                          <a:spcPts val="800"/>
                        </a:spcAft>
                      </a:pPr>
                      <a:r>
                        <a:rPr lang="es-CO" sz="1200" kern="1200" dirty="0">
                          <a:solidFill>
                            <a:schemeClr val="dk1"/>
                          </a:solidFill>
                          <a:effectLst/>
                          <a:latin typeface="+mn-lt"/>
                          <a:ea typeface="+mn-ea"/>
                          <a:cs typeface="+mn-cs"/>
                        </a:rPr>
                        <a:t>Hacer campañas para  carnetizar un mayor número de egresados</a:t>
                      </a: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lnSpc>
                          <a:spcPct val="107000"/>
                        </a:lnSpc>
                        <a:spcAft>
                          <a:spcPts val="800"/>
                        </a:spcAft>
                      </a:pPr>
                      <a:r>
                        <a:rPr lang="es-CO" sz="1200" b="1" kern="1200" dirty="0">
                          <a:solidFill>
                            <a:srgbClr val="FF0000"/>
                          </a:solidFill>
                          <a:effectLst/>
                          <a:latin typeface="+mn-lt"/>
                          <a:ea typeface="+mn-ea"/>
                          <a:cs typeface="+mn-cs"/>
                        </a:rPr>
                        <a:t>En proceso</a:t>
                      </a:r>
                      <a:r>
                        <a:rPr lang="es-CO" sz="1200" kern="1200" dirty="0">
                          <a:solidFill>
                            <a:schemeClr val="dk1"/>
                          </a:solidFill>
                          <a:effectLst/>
                          <a:latin typeface="+mn-lt"/>
                          <a:ea typeface="+mn-ea"/>
                          <a:cs typeface="+mn-cs"/>
                        </a:rPr>
                        <a:t>: No se han realizado las campañas de </a:t>
                      </a:r>
                      <a:r>
                        <a:rPr lang="es-CO" sz="1200" kern="1200" dirty="0" smtClean="0">
                          <a:solidFill>
                            <a:schemeClr val="dk1"/>
                          </a:solidFill>
                          <a:effectLst/>
                          <a:latin typeface="+mn-lt"/>
                          <a:ea typeface="+mn-ea"/>
                          <a:cs typeface="+mn-cs"/>
                        </a:rPr>
                        <a:t>carnetización </a:t>
                      </a:r>
                      <a:r>
                        <a:rPr lang="es-CO" sz="1200" kern="1200" dirty="0">
                          <a:solidFill>
                            <a:schemeClr val="dk1"/>
                          </a:solidFill>
                          <a:effectLst/>
                          <a:latin typeface="+mn-lt"/>
                          <a:ea typeface="+mn-ea"/>
                          <a:cs typeface="+mn-cs"/>
                        </a:rPr>
                        <a:t>por cuanto no se tiene la capacidad actualmente para atender a los egresados</a:t>
                      </a: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5053021"/>
                  </a:ext>
                </a:extLst>
              </a:tr>
              <a:tr h="971286">
                <a:tc>
                  <a:txBody>
                    <a:bodyPr/>
                    <a:lstStyle/>
                    <a:p>
                      <a:pPr>
                        <a:lnSpc>
                          <a:spcPct val="107000"/>
                        </a:lnSpc>
                        <a:spcAft>
                          <a:spcPts val="800"/>
                        </a:spcAft>
                      </a:pPr>
                      <a:r>
                        <a:rPr lang="es-CO" sz="800">
                          <a:effectLst/>
                        </a:rPr>
                        <a:t>14</a:t>
                      </a:r>
                      <a:endParaRPr lang="es-CO" sz="80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lnSpc>
                          <a:spcPct val="107000"/>
                        </a:lnSpc>
                        <a:spcAft>
                          <a:spcPts val="800"/>
                        </a:spcAft>
                      </a:pPr>
                      <a:r>
                        <a:rPr lang="es-CO" sz="1200" kern="1200" dirty="0">
                          <a:solidFill>
                            <a:schemeClr val="dk1"/>
                          </a:solidFill>
                          <a:effectLst/>
                          <a:latin typeface="+mn-lt"/>
                          <a:ea typeface="+mn-ea"/>
                          <a:cs typeface="+mn-cs"/>
                        </a:rPr>
                        <a:t>Crear convenios interinstitucionales que beneficien a los egresados de la Universidad</a:t>
                      </a: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lnSpc>
                          <a:spcPct val="107000"/>
                        </a:lnSpc>
                        <a:spcAft>
                          <a:spcPts val="800"/>
                        </a:spcAft>
                      </a:pPr>
                      <a:r>
                        <a:rPr lang="es-CO" sz="1200" b="1" kern="1200" dirty="0">
                          <a:solidFill>
                            <a:schemeClr val="dk1"/>
                          </a:solidFill>
                          <a:effectLst/>
                          <a:latin typeface="+mn-lt"/>
                          <a:ea typeface="+mn-ea"/>
                          <a:cs typeface="+mn-cs"/>
                        </a:rPr>
                        <a:t>Cerrado:  </a:t>
                      </a:r>
                      <a:r>
                        <a:rPr lang="es-CO" sz="1200" kern="1200" dirty="0">
                          <a:solidFill>
                            <a:schemeClr val="dk1"/>
                          </a:solidFill>
                          <a:effectLst/>
                          <a:latin typeface="+mn-lt"/>
                          <a:ea typeface="+mn-ea"/>
                          <a:cs typeface="+mn-cs"/>
                        </a:rPr>
                        <a:t>Se han creado  convenios interinstitucionales con Red médica vital, fundación revivamos, clínica oftalmológica Luis Fernando Restrepo Arcila, apoyo psicológico creciendo juntos y hotel hábitat, los cuales benefician a los egresados de la Universidad y su grupo familiar</a:t>
                      </a: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9608209"/>
                  </a:ext>
                </a:extLst>
              </a:tr>
            </a:tbl>
          </a:graphicData>
        </a:graphic>
      </p:graphicFrame>
    </p:spTree>
    <p:extLst>
      <p:ext uri="{BB962C8B-B14F-4D97-AF65-F5344CB8AC3E}">
        <p14:creationId xmlns:p14="http://schemas.microsoft.com/office/powerpoint/2010/main" val="4181984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731014515"/>
              </p:ext>
            </p:extLst>
          </p:nvPr>
        </p:nvGraphicFramePr>
        <p:xfrm>
          <a:off x="346071" y="486240"/>
          <a:ext cx="9886068" cy="4912660"/>
        </p:xfrm>
        <a:graphic>
          <a:graphicData uri="http://schemas.openxmlformats.org/drawingml/2006/table">
            <a:tbl>
              <a:tblPr>
                <a:tableStyleId>{5C22544A-7EE6-4342-B048-85BDC9FD1C3A}</a:tableStyleId>
              </a:tblPr>
              <a:tblGrid>
                <a:gridCol w="505639">
                  <a:extLst>
                    <a:ext uri="{9D8B030D-6E8A-4147-A177-3AD203B41FA5}">
                      <a16:colId xmlns:a16="http://schemas.microsoft.com/office/drawing/2014/main" val="473036732"/>
                    </a:ext>
                  </a:extLst>
                </a:gridCol>
                <a:gridCol w="3688633">
                  <a:extLst>
                    <a:ext uri="{9D8B030D-6E8A-4147-A177-3AD203B41FA5}">
                      <a16:colId xmlns:a16="http://schemas.microsoft.com/office/drawing/2014/main" val="221856804"/>
                    </a:ext>
                  </a:extLst>
                </a:gridCol>
                <a:gridCol w="5691796">
                  <a:extLst>
                    <a:ext uri="{9D8B030D-6E8A-4147-A177-3AD203B41FA5}">
                      <a16:colId xmlns:a16="http://schemas.microsoft.com/office/drawing/2014/main" val="2238284934"/>
                    </a:ext>
                  </a:extLst>
                </a:gridCol>
              </a:tblGrid>
              <a:tr h="717275">
                <a:tc gridSpan="2">
                  <a:txBody>
                    <a:bodyPr/>
                    <a:lstStyle/>
                    <a:p>
                      <a:pPr algn="ctr">
                        <a:lnSpc>
                          <a:spcPct val="107000"/>
                        </a:lnSpc>
                        <a:spcAft>
                          <a:spcPts val="800"/>
                        </a:spcAft>
                      </a:pPr>
                      <a:r>
                        <a:rPr lang="es-CO" sz="1600" b="1" dirty="0">
                          <a:solidFill>
                            <a:srgbClr val="FF0000"/>
                          </a:solidFill>
                          <a:effectLst/>
                        </a:rPr>
                        <a:t>ACCIONES PENDIENTES 2018</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a:txBody>
                    <a:bodyPr/>
                    <a:lstStyle/>
                    <a:p>
                      <a:pPr algn="ctr">
                        <a:lnSpc>
                          <a:spcPct val="107000"/>
                        </a:lnSpc>
                        <a:spcAft>
                          <a:spcPts val="800"/>
                        </a:spcAft>
                      </a:pPr>
                      <a:r>
                        <a:rPr lang="es-CO" sz="1600" b="1" dirty="0">
                          <a:solidFill>
                            <a:srgbClr val="FF0000"/>
                          </a:solidFill>
                          <a:effectLst/>
                        </a:rPr>
                        <a:t>SEGUMIENTO</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8296700"/>
                  </a:ext>
                </a:extLst>
              </a:tr>
              <a:tr h="420617">
                <a:tc gridSpan="3">
                  <a:txBody>
                    <a:bodyPr/>
                    <a:lstStyle/>
                    <a:p>
                      <a:pPr marL="0" algn="ctr" defTabSz="914400" rtl="0" eaLnBrk="1" latinLnBrk="0" hangingPunct="1">
                        <a:lnSpc>
                          <a:spcPct val="107000"/>
                        </a:lnSpc>
                        <a:spcAft>
                          <a:spcPts val="800"/>
                        </a:spcAft>
                      </a:pPr>
                      <a:r>
                        <a:rPr lang="es-CO" sz="1600" b="1" kern="1200" dirty="0">
                          <a:solidFill>
                            <a:srgbClr val="FF0000"/>
                          </a:solidFill>
                          <a:effectLst/>
                          <a:latin typeface="+mn-lt"/>
                          <a:ea typeface="+mn-ea"/>
                          <a:cs typeface="+mn-cs"/>
                        </a:rPr>
                        <a:t>ASISTENTE DE RECTORIA PARA PROYECCIÓN SOCIAL</a:t>
                      </a: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392623831"/>
                  </a:ext>
                </a:extLst>
              </a:tr>
              <a:tr h="1509230">
                <a:tc>
                  <a:txBody>
                    <a:bodyPr/>
                    <a:lstStyle/>
                    <a:p>
                      <a:pPr>
                        <a:lnSpc>
                          <a:spcPct val="107000"/>
                        </a:lnSpc>
                        <a:spcAft>
                          <a:spcPts val="800"/>
                        </a:spcAft>
                      </a:pPr>
                      <a:r>
                        <a:rPr lang="es-CO" sz="800">
                          <a:effectLst/>
                        </a:rPr>
                        <a:t>15</a:t>
                      </a:r>
                      <a:endParaRPr lang="es-CO" sz="80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lnSpc>
                          <a:spcPct val="107000"/>
                        </a:lnSpc>
                        <a:spcAft>
                          <a:spcPts val="800"/>
                        </a:spcAft>
                      </a:pPr>
                      <a:r>
                        <a:rPr lang="es-CO" sz="1600" kern="1200" dirty="0">
                          <a:solidFill>
                            <a:schemeClr val="dk1"/>
                          </a:solidFill>
                          <a:effectLst/>
                          <a:latin typeface="+mn-lt"/>
                          <a:ea typeface="+mn-ea"/>
                          <a:cs typeface="+mn-cs"/>
                        </a:rPr>
                        <a:t>Proyecto de diseño de política y lineamientos de proyección social institucional </a:t>
                      </a: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lnSpc>
                          <a:spcPct val="107000"/>
                        </a:lnSpc>
                        <a:spcAft>
                          <a:spcPts val="800"/>
                        </a:spcAft>
                      </a:pPr>
                      <a:r>
                        <a:rPr lang="es-CO" sz="1600" b="1" kern="1200" dirty="0">
                          <a:solidFill>
                            <a:schemeClr val="dk1"/>
                          </a:solidFill>
                          <a:effectLst/>
                          <a:latin typeface="+mn-lt"/>
                          <a:ea typeface="+mn-ea"/>
                          <a:cs typeface="+mn-cs"/>
                        </a:rPr>
                        <a:t>Cerrada:  </a:t>
                      </a:r>
                      <a:r>
                        <a:rPr lang="es-CO" sz="1600" kern="1200" dirty="0">
                          <a:solidFill>
                            <a:schemeClr val="dk1"/>
                          </a:solidFill>
                          <a:effectLst/>
                          <a:latin typeface="+mn-lt"/>
                          <a:ea typeface="+mn-ea"/>
                          <a:cs typeface="+mn-cs"/>
                        </a:rPr>
                        <a:t>Desde el primero de agosto se nombró la Asistente de Rectoría para Proyección social, como una acción correctiva de la auditoría realizada a Dirección Estratégica, actualmente se tiene en tránsito en </a:t>
                      </a:r>
                      <a:r>
                        <a:rPr lang="es-CO" sz="1600" kern="1200" dirty="0" err="1">
                          <a:solidFill>
                            <a:schemeClr val="dk1"/>
                          </a:solidFill>
                          <a:effectLst/>
                          <a:latin typeface="+mn-lt"/>
                          <a:ea typeface="+mn-ea"/>
                          <a:cs typeface="+mn-cs"/>
                        </a:rPr>
                        <a:t>Consiliatura</a:t>
                      </a:r>
                      <a:r>
                        <a:rPr lang="es-CO" sz="1600" kern="1200" dirty="0">
                          <a:solidFill>
                            <a:schemeClr val="dk1"/>
                          </a:solidFill>
                          <a:effectLst/>
                          <a:latin typeface="+mn-lt"/>
                          <a:ea typeface="+mn-ea"/>
                          <a:cs typeface="+mn-cs"/>
                        </a:rPr>
                        <a:t> un proyecto de acuerdo para generar la estructura organizacional de proyección social y extensión.</a:t>
                      </a: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7971608"/>
                  </a:ext>
                </a:extLst>
              </a:tr>
              <a:tr h="1132769">
                <a:tc>
                  <a:txBody>
                    <a:bodyPr/>
                    <a:lstStyle/>
                    <a:p>
                      <a:pPr>
                        <a:lnSpc>
                          <a:spcPct val="107000"/>
                        </a:lnSpc>
                        <a:spcAft>
                          <a:spcPts val="800"/>
                        </a:spcAft>
                      </a:pPr>
                      <a:r>
                        <a:rPr lang="es-CO" sz="800">
                          <a:effectLst/>
                        </a:rPr>
                        <a:t>16</a:t>
                      </a:r>
                      <a:endParaRPr lang="es-CO" sz="80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lnSpc>
                          <a:spcPct val="107000"/>
                        </a:lnSpc>
                        <a:spcAft>
                          <a:spcPts val="800"/>
                        </a:spcAft>
                      </a:pPr>
                      <a:r>
                        <a:rPr lang="es-CO" sz="1600" kern="1200">
                          <a:solidFill>
                            <a:schemeClr val="dk1"/>
                          </a:solidFill>
                          <a:effectLst/>
                          <a:latin typeface="+mn-lt"/>
                          <a:ea typeface="+mn-ea"/>
                          <a:cs typeface="+mn-cs"/>
                        </a:rPr>
                        <a:t>Proyecto Círculo Virtuoso Dosquebradas- Articulación Sociedad en Movimiento</a:t>
                      </a: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lnSpc>
                          <a:spcPct val="107000"/>
                        </a:lnSpc>
                        <a:spcAft>
                          <a:spcPts val="800"/>
                        </a:spcAft>
                      </a:pPr>
                      <a:r>
                        <a:rPr lang="es-CO" sz="1600" b="1" kern="1200" dirty="0">
                          <a:solidFill>
                            <a:srgbClr val="FF0000"/>
                          </a:solidFill>
                          <a:effectLst/>
                          <a:latin typeface="+mn-lt"/>
                          <a:ea typeface="+mn-ea"/>
                          <a:cs typeface="+mn-cs"/>
                        </a:rPr>
                        <a:t>En proceso</a:t>
                      </a:r>
                      <a:r>
                        <a:rPr lang="es-CO" sz="1600" kern="1200" dirty="0">
                          <a:solidFill>
                            <a:schemeClr val="dk1"/>
                          </a:solidFill>
                          <a:effectLst/>
                          <a:latin typeface="+mn-lt"/>
                          <a:ea typeface="+mn-ea"/>
                          <a:cs typeface="+mn-cs"/>
                        </a:rPr>
                        <a:t>: Para el proyecto circulo virtuoso en el Municipio de Dosquebradas se llevó a cabo reunión de acercamiento en conjunto con sociedad en movimiento, secretarios de despacho en el mes de julio.  Está pendiente próxima reunión para el próximo año.</a:t>
                      </a: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4470324"/>
                  </a:ext>
                </a:extLst>
              </a:tr>
              <a:tr h="1132769">
                <a:tc>
                  <a:txBody>
                    <a:bodyPr/>
                    <a:lstStyle/>
                    <a:p>
                      <a:pPr>
                        <a:lnSpc>
                          <a:spcPct val="107000"/>
                        </a:lnSpc>
                        <a:spcAft>
                          <a:spcPts val="800"/>
                        </a:spcAft>
                      </a:pPr>
                      <a:r>
                        <a:rPr lang="es-CO" sz="800">
                          <a:effectLst/>
                        </a:rPr>
                        <a:t>17</a:t>
                      </a:r>
                      <a:endParaRPr lang="es-CO" sz="80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lnSpc>
                          <a:spcPct val="107000"/>
                        </a:lnSpc>
                        <a:spcAft>
                          <a:spcPts val="800"/>
                        </a:spcAft>
                      </a:pPr>
                      <a:r>
                        <a:rPr lang="es-CO" sz="1600" kern="1200">
                          <a:solidFill>
                            <a:schemeClr val="dk1"/>
                          </a:solidFill>
                          <a:effectLst/>
                          <a:latin typeface="+mn-lt"/>
                          <a:ea typeface="+mn-ea"/>
                          <a:cs typeface="+mn-cs"/>
                        </a:rPr>
                        <a:t>Proyecto Acueductos Comunitarios- Articulación CARDER</a:t>
                      </a: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lnSpc>
                          <a:spcPct val="107000"/>
                        </a:lnSpc>
                        <a:spcAft>
                          <a:spcPts val="800"/>
                        </a:spcAft>
                      </a:pPr>
                      <a:r>
                        <a:rPr lang="es-CO" sz="1600" b="1" kern="1200" dirty="0">
                          <a:solidFill>
                            <a:schemeClr val="dk1"/>
                          </a:solidFill>
                          <a:effectLst/>
                          <a:latin typeface="+mn-lt"/>
                          <a:ea typeface="+mn-ea"/>
                          <a:cs typeface="+mn-cs"/>
                        </a:rPr>
                        <a:t>Cerrada: </a:t>
                      </a:r>
                      <a:r>
                        <a:rPr lang="es-CO" sz="1600" kern="1200" dirty="0">
                          <a:solidFill>
                            <a:schemeClr val="dk1"/>
                          </a:solidFill>
                          <a:effectLst/>
                          <a:latin typeface="+mn-lt"/>
                          <a:ea typeface="+mn-ea"/>
                          <a:cs typeface="+mn-cs"/>
                        </a:rPr>
                        <a:t>Desde la Facultad de ingenierías se trabajó el proyecto de acueductos comunitarios, se incluyó en el presupuesto 2019. La Facultad trabajó en este proyecto en diferentes frentes:  Proyectos de aula, prácticas  e investigación.</a:t>
                      </a: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5194012"/>
                  </a:ext>
                </a:extLst>
              </a:tr>
            </a:tbl>
          </a:graphicData>
        </a:graphic>
      </p:graphicFrame>
    </p:spTree>
    <p:extLst>
      <p:ext uri="{BB962C8B-B14F-4D97-AF65-F5344CB8AC3E}">
        <p14:creationId xmlns:p14="http://schemas.microsoft.com/office/powerpoint/2010/main" val="2308557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971599" y="2708920"/>
            <a:ext cx="9808017" cy="954107"/>
          </a:xfrm>
          <a:prstGeom prst="rect">
            <a:avLst/>
          </a:prstGeom>
        </p:spPr>
        <p:txBody>
          <a:bodyPr wrap="square">
            <a:spAutoFit/>
          </a:bodyPr>
          <a:lstStyle/>
          <a:p>
            <a:pPr algn="ctr" defTabSz="457200" fontAlgn="ctr">
              <a:defRPr/>
            </a:pPr>
            <a:r>
              <a:rPr lang="es-CO" sz="2800" b="1" dirty="0">
                <a:solidFill>
                  <a:srgbClr val="FF3300"/>
                </a:solidFill>
                <a:latin typeface="Arial" charset="0"/>
              </a:rPr>
              <a:t>OPORTUNIDADES Y ACCIONES DE MEJORA PARA EL </a:t>
            </a:r>
            <a:r>
              <a:rPr lang="es-CO" sz="2800" b="1" dirty="0" smtClean="0">
                <a:solidFill>
                  <a:srgbClr val="FF3300"/>
                </a:solidFill>
                <a:latin typeface="Arial" charset="0"/>
              </a:rPr>
              <a:t>PERÍODO </a:t>
            </a:r>
            <a:r>
              <a:rPr lang="es-CO" sz="2800" b="1" dirty="0">
                <a:solidFill>
                  <a:srgbClr val="FF3300"/>
                </a:solidFill>
                <a:latin typeface="Arial" charset="0"/>
              </a:rPr>
              <a:t>(</a:t>
            </a:r>
            <a:r>
              <a:rPr lang="es-ES" sz="2800" b="1" dirty="0" smtClean="0">
                <a:solidFill>
                  <a:srgbClr val="FF3300"/>
                </a:solidFill>
                <a:latin typeface="Arial" charset="0"/>
              </a:rPr>
              <a:t>2019)</a:t>
            </a:r>
            <a:endParaRPr lang="es-CO" sz="2800" b="1" dirty="0">
              <a:solidFill>
                <a:srgbClr val="FF0000"/>
              </a:solidFill>
              <a:latin typeface="Arial" charset="0"/>
            </a:endParaRPr>
          </a:p>
        </p:txBody>
      </p:sp>
    </p:spTree>
    <p:extLst>
      <p:ext uri="{BB962C8B-B14F-4D97-AF65-F5344CB8AC3E}">
        <p14:creationId xmlns:p14="http://schemas.microsoft.com/office/powerpoint/2010/main" val="2737365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2564" y="44624"/>
            <a:ext cx="9716279" cy="504056"/>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2000" b="1" i="0" u="none" strike="noStrike" kern="1200" cap="none" spc="0" normalizeH="0" baseline="0" noProof="0" dirty="0" smtClean="0">
                <a:ln>
                  <a:noFill/>
                </a:ln>
                <a:solidFill>
                  <a:srgbClr val="FFFF00"/>
                </a:solidFill>
                <a:effectLst/>
                <a:uLnTx/>
                <a:uFillTx/>
                <a:latin typeface="Calibri"/>
                <a:ea typeface="+mj-ea"/>
                <a:cs typeface="+mj-cs"/>
              </a:rPr>
              <a:t>OPORTUNIDADES Y ACCIONES DE MEJORA PARA EL PRÓXIMO PERÍODO (</a:t>
            </a:r>
            <a:r>
              <a:rPr kumimoji="0" lang="es-ES" sz="2000" b="1" i="0" u="none" strike="noStrike" kern="1200" cap="none" spc="0" normalizeH="0" baseline="0" noProof="0" dirty="0" smtClean="0">
                <a:ln>
                  <a:noFill/>
                </a:ln>
                <a:solidFill>
                  <a:srgbClr val="FFFF00"/>
                </a:solidFill>
                <a:effectLst/>
                <a:uLnTx/>
                <a:uFillTx/>
                <a:latin typeface="Calibri"/>
                <a:ea typeface="+mj-ea"/>
                <a:cs typeface="+mj-cs"/>
              </a:rPr>
              <a:t>2019)</a:t>
            </a:r>
            <a:endParaRPr kumimoji="0" lang="es-CO" sz="2000" b="1" i="0" u="none" strike="noStrike" kern="1200" cap="none" spc="0" normalizeH="0" baseline="0" noProof="0" dirty="0">
              <a:ln>
                <a:noFill/>
              </a:ln>
              <a:solidFill>
                <a:srgbClr val="FFFF00"/>
              </a:solidFill>
              <a:effectLst/>
              <a:uLnTx/>
              <a:uFillTx/>
              <a:latin typeface="Calibri"/>
              <a:ea typeface="+mj-ea"/>
              <a:cs typeface="+mj-cs"/>
            </a:endParaRPr>
          </a:p>
        </p:txBody>
      </p:sp>
      <p:graphicFrame>
        <p:nvGraphicFramePr>
          <p:cNvPr id="5" name="Tabla 4"/>
          <p:cNvGraphicFramePr>
            <a:graphicFrameLocks noGrp="1"/>
          </p:cNvGraphicFramePr>
          <p:nvPr>
            <p:extLst>
              <p:ext uri="{D42A27DB-BD31-4B8C-83A1-F6EECF244321}">
                <p14:modId xmlns:p14="http://schemas.microsoft.com/office/powerpoint/2010/main" val="911942823"/>
              </p:ext>
            </p:extLst>
          </p:nvPr>
        </p:nvGraphicFramePr>
        <p:xfrm>
          <a:off x="331694" y="1038077"/>
          <a:ext cx="9917149" cy="4384705"/>
        </p:xfrm>
        <a:graphic>
          <a:graphicData uri="http://schemas.openxmlformats.org/drawingml/2006/table">
            <a:tbl>
              <a:tblPr>
                <a:tableStyleId>{5C22544A-7EE6-4342-B048-85BDC9FD1C3A}</a:tableStyleId>
              </a:tblPr>
              <a:tblGrid>
                <a:gridCol w="353878">
                  <a:extLst>
                    <a:ext uri="{9D8B030D-6E8A-4147-A177-3AD203B41FA5}">
                      <a16:colId xmlns:a16="http://schemas.microsoft.com/office/drawing/2014/main" val="2233821028"/>
                    </a:ext>
                  </a:extLst>
                </a:gridCol>
                <a:gridCol w="2335534">
                  <a:extLst>
                    <a:ext uri="{9D8B030D-6E8A-4147-A177-3AD203B41FA5}">
                      <a16:colId xmlns:a16="http://schemas.microsoft.com/office/drawing/2014/main" val="1444958652"/>
                    </a:ext>
                  </a:extLst>
                </a:gridCol>
                <a:gridCol w="738069">
                  <a:extLst>
                    <a:ext uri="{9D8B030D-6E8A-4147-A177-3AD203B41FA5}">
                      <a16:colId xmlns:a16="http://schemas.microsoft.com/office/drawing/2014/main" val="3082640934"/>
                    </a:ext>
                  </a:extLst>
                </a:gridCol>
                <a:gridCol w="2628401">
                  <a:extLst>
                    <a:ext uri="{9D8B030D-6E8A-4147-A177-3AD203B41FA5}">
                      <a16:colId xmlns:a16="http://schemas.microsoft.com/office/drawing/2014/main" val="929601033"/>
                    </a:ext>
                  </a:extLst>
                </a:gridCol>
                <a:gridCol w="3005110">
                  <a:extLst>
                    <a:ext uri="{9D8B030D-6E8A-4147-A177-3AD203B41FA5}">
                      <a16:colId xmlns:a16="http://schemas.microsoft.com/office/drawing/2014/main" val="3710241725"/>
                    </a:ext>
                  </a:extLst>
                </a:gridCol>
                <a:gridCol w="856157">
                  <a:extLst>
                    <a:ext uri="{9D8B030D-6E8A-4147-A177-3AD203B41FA5}">
                      <a16:colId xmlns:a16="http://schemas.microsoft.com/office/drawing/2014/main" val="2116937914"/>
                    </a:ext>
                  </a:extLst>
                </a:gridCol>
              </a:tblGrid>
              <a:tr h="213803">
                <a:tc>
                  <a:txBody>
                    <a:bodyPr/>
                    <a:lstStyle/>
                    <a:p>
                      <a:pPr algn="just" fontAlgn="ctr"/>
                      <a:r>
                        <a:rPr lang="es-CO" sz="1200" u="none" strike="noStrike" dirty="0">
                          <a:effectLst/>
                        </a:rPr>
                        <a:t>No.</a:t>
                      </a:r>
                      <a:endParaRPr lang="es-CO" sz="1200" b="1"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es-CO" sz="1200" b="1" u="none" strike="noStrike" dirty="0">
                          <a:solidFill>
                            <a:srgbClr val="FF0000"/>
                          </a:solidFill>
                          <a:effectLst/>
                        </a:rPr>
                        <a:t>ACCIÓN(ES) DE MEJORAMIENTO </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a:txBody>
                    <a:bodyPr/>
                    <a:lstStyle/>
                    <a:p>
                      <a:pPr algn="ctr" fontAlgn="ctr"/>
                      <a:r>
                        <a:rPr lang="es-CO" sz="1200" u="none" strike="noStrike" dirty="0">
                          <a:solidFill>
                            <a:srgbClr val="FF0000"/>
                          </a:solidFill>
                          <a:effectLst/>
                        </a:rPr>
                        <a:t>IMPACTO</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u="none" strike="noStrike" dirty="0">
                          <a:solidFill>
                            <a:srgbClr val="FF0000"/>
                          </a:solidFill>
                          <a:effectLst/>
                        </a:rPr>
                        <a:t>RESPONSABLE(S)</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dirty="0">
                          <a:solidFill>
                            <a:srgbClr val="FF0000"/>
                          </a:solidFill>
                          <a:effectLst/>
                        </a:rPr>
                        <a:t>FECHA</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7118096"/>
                  </a:ext>
                </a:extLst>
              </a:tr>
              <a:tr h="248994">
                <a:tc gridSpan="6">
                  <a:txBody>
                    <a:bodyPr/>
                    <a:lstStyle/>
                    <a:p>
                      <a:pPr algn="ctr" fontAlgn="ctr"/>
                      <a:r>
                        <a:rPr lang="es-CO" sz="1200" b="1" u="none" strike="noStrike" dirty="0">
                          <a:solidFill>
                            <a:srgbClr val="FF0000"/>
                          </a:solidFill>
                          <a:effectLst/>
                        </a:rPr>
                        <a:t>CONSULTORIO JURÍDICO Y CENTRO DE CONCILIACIÓN</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790602264"/>
                  </a:ext>
                </a:extLst>
              </a:tr>
              <a:tr h="847240">
                <a:tc>
                  <a:txBody>
                    <a:bodyPr/>
                    <a:lstStyle/>
                    <a:p>
                      <a:pPr algn="ctr" fontAlgn="ctr"/>
                      <a:r>
                        <a:rPr lang="es-CO" sz="1200" u="none" strike="noStrike">
                          <a:effectLst/>
                        </a:rPr>
                        <a:t>1</a:t>
                      </a:r>
                      <a:endParaRPr lang="es-CO" sz="1200" b="1"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dirty="0">
                          <a:effectLst/>
                        </a:rPr>
                        <a:t>Continuar con la segunda fase del Diplomado de mediación escolar en la institución educativa ciudadela Cuba</a:t>
                      </a:r>
                      <a:endParaRPr lang="es-CO" sz="12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fontAlgn="ctr"/>
                      <a:r>
                        <a:rPr lang="es-CO" sz="1200" u="none" strike="noStrike" dirty="0">
                          <a:effectLst/>
                        </a:rPr>
                        <a:t>Formar a docentes, personal administrativo, estudiantes y padres de familia en mediación escolar con el fin de mejorar las relaciones de Convivencia y paz en el entorno escolar</a:t>
                      </a:r>
                      <a:endParaRPr lang="es-CO" sz="12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fontAlgn="ctr"/>
                      <a:endParaRPr lang="es-CO" sz="1200" b="0" i="0" u="none" strike="noStrike">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a:effectLst/>
                        </a:rPr>
                        <a:t>Directora de Consultorio Jurídico y centro de conciliación</a:t>
                      </a:r>
                      <a:br>
                        <a:rPr lang="es-CO" sz="1200" u="none" strike="noStrike">
                          <a:effectLst/>
                        </a:rPr>
                      </a:br>
                      <a:r>
                        <a:rPr lang="es-CO" sz="1200" u="none" strike="noStrike">
                          <a:effectLst/>
                        </a:rPr>
                        <a:t>Asistente de Rectoría para la Proyección social</a:t>
                      </a:r>
                      <a:br>
                        <a:rPr lang="es-CO" sz="1200" u="none" strike="noStrike">
                          <a:effectLst/>
                        </a:rPr>
                      </a:br>
                      <a:r>
                        <a:rPr lang="es-CO" sz="1200" u="none" strike="noStrike">
                          <a:effectLst/>
                        </a:rPr>
                        <a:t>Decana Facultad de Derecho</a:t>
                      </a:r>
                      <a:endParaRPr lang="es-CO" sz="1200" b="0" i="0" u="none" strike="noStrike">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u="none" strike="noStrike" dirty="0">
                          <a:effectLst/>
                        </a:rPr>
                        <a:t>2019</a:t>
                      </a:r>
                      <a:endParaRPr lang="es-CO" sz="12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6671485"/>
                  </a:ext>
                </a:extLst>
              </a:tr>
              <a:tr h="1269532">
                <a:tc>
                  <a:txBody>
                    <a:bodyPr/>
                    <a:lstStyle/>
                    <a:p>
                      <a:pPr algn="ctr" fontAlgn="ctr"/>
                      <a:r>
                        <a:rPr lang="es-CO" sz="1200" u="none" strike="noStrike">
                          <a:effectLst/>
                        </a:rPr>
                        <a:t>2</a:t>
                      </a:r>
                      <a:endParaRPr lang="es-CO" sz="1200" b="1"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dirty="0">
                          <a:effectLst/>
                        </a:rPr>
                        <a:t>Desarrollar el proyecto piloto de Estrategias para la mediación escolar y familiar</a:t>
                      </a:r>
                      <a:endParaRPr lang="es-CO" sz="12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rtl="0" fontAlgn="ctr"/>
                      <a:r>
                        <a:rPr lang="es-CO" sz="1200" u="none" strike="noStrike" dirty="0">
                          <a:effectLst/>
                        </a:rPr>
                        <a:t>Integrar  a los estudiantes de 4o. Y 5o. De la </a:t>
                      </a:r>
                      <a:r>
                        <a:rPr lang="es-CO" sz="1200" u="none" strike="noStrike" dirty="0" smtClean="0">
                          <a:effectLst/>
                        </a:rPr>
                        <a:t>Institución </a:t>
                      </a:r>
                      <a:r>
                        <a:rPr lang="es-CO" sz="1200" u="none" strike="noStrike" dirty="0">
                          <a:effectLst/>
                        </a:rPr>
                        <a:t>E</a:t>
                      </a:r>
                      <a:r>
                        <a:rPr lang="es-CO" sz="1200" u="none" strike="noStrike" dirty="0" smtClean="0">
                          <a:effectLst/>
                        </a:rPr>
                        <a:t>ducativa </a:t>
                      </a:r>
                      <a:r>
                        <a:rPr lang="es-CO" sz="1200" u="none" strike="noStrike" dirty="0">
                          <a:effectLst/>
                        </a:rPr>
                        <a:t>N</a:t>
                      </a:r>
                      <a:r>
                        <a:rPr lang="es-CO" sz="1200" u="none" strike="noStrike" dirty="0" smtClean="0">
                          <a:effectLst/>
                        </a:rPr>
                        <a:t>aranjito </a:t>
                      </a:r>
                      <a:r>
                        <a:rPr lang="es-CO" sz="1200" u="none" strike="noStrike" dirty="0">
                          <a:effectLst/>
                        </a:rPr>
                        <a:t>que forma parte del megacolegio de la </a:t>
                      </a:r>
                      <a:r>
                        <a:rPr lang="es-CO" sz="1200" u="none" strike="noStrike" dirty="0" smtClean="0">
                          <a:effectLst/>
                        </a:rPr>
                        <a:t>Ciudadela </a:t>
                      </a:r>
                      <a:r>
                        <a:rPr lang="es-CO" sz="1200" u="none" strike="noStrike" dirty="0">
                          <a:effectLst/>
                        </a:rPr>
                        <a:t>C</a:t>
                      </a:r>
                      <a:r>
                        <a:rPr lang="es-CO" sz="1200" u="none" strike="noStrike" dirty="0" smtClean="0">
                          <a:effectLst/>
                        </a:rPr>
                        <a:t>uba </a:t>
                      </a:r>
                      <a:r>
                        <a:rPr lang="es-CO" sz="1200" u="none" strike="noStrike" dirty="0">
                          <a:effectLst/>
                        </a:rPr>
                        <a:t>ubicado en la </a:t>
                      </a:r>
                      <a:r>
                        <a:rPr lang="es-CO" sz="1200" u="none" strike="noStrike" dirty="0" smtClean="0">
                          <a:effectLst/>
                        </a:rPr>
                        <a:t>Comuna </a:t>
                      </a:r>
                      <a:r>
                        <a:rPr lang="es-CO" sz="1200" u="none" strike="noStrike" dirty="0">
                          <a:effectLst/>
                        </a:rPr>
                        <a:t>el </a:t>
                      </a:r>
                      <a:r>
                        <a:rPr lang="es-CO" sz="1200" u="none" strike="noStrike" dirty="0" smtClean="0">
                          <a:effectLst/>
                        </a:rPr>
                        <a:t>Oso </a:t>
                      </a:r>
                      <a:r>
                        <a:rPr lang="es-CO" sz="1200" u="none" strike="noStrike" dirty="0">
                          <a:effectLst/>
                        </a:rPr>
                        <a:t>del </a:t>
                      </a:r>
                      <a:r>
                        <a:rPr lang="es-CO" sz="1200" u="none" strike="noStrike" dirty="0" smtClean="0">
                          <a:effectLst/>
                        </a:rPr>
                        <a:t>Barrio </a:t>
                      </a:r>
                      <a:r>
                        <a:rPr lang="es-CO" sz="1200" u="none" strike="noStrike" dirty="0">
                          <a:effectLst/>
                        </a:rPr>
                        <a:t>C</a:t>
                      </a:r>
                      <a:r>
                        <a:rPr lang="es-CO" sz="1200" u="none" strike="noStrike" dirty="0" smtClean="0">
                          <a:effectLst/>
                        </a:rPr>
                        <a:t>uba </a:t>
                      </a:r>
                      <a:r>
                        <a:rPr lang="es-CO" sz="1200" u="none" strike="noStrike" dirty="0">
                          <a:effectLst/>
                        </a:rPr>
                        <a:t>de Pereira</a:t>
                      </a:r>
                      <a:endParaRPr lang="es-CO" sz="12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rtl="0" fontAlgn="ctr"/>
                      <a:endParaRPr lang="es-CO" sz="12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dirty="0">
                          <a:effectLst/>
                        </a:rPr>
                        <a:t>Directora de Consultorio Jurídico y centro de </a:t>
                      </a:r>
                      <a:r>
                        <a:rPr lang="es-CO" sz="1200" u="none" strike="noStrike" dirty="0" smtClean="0">
                          <a:effectLst/>
                        </a:rPr>
                        <a:t>conciliación.</a:t>
                      </a:r>
                    </a:p>
                    <a:p>
                      <a:pPr algn="just" fontAlgn="ctr"/>
                      <a:r>
                        <a:rPr lang="es-CO" sz="1200" u="none" strike="noStrike" dirty="0">
                          <a:effectLst/>
                        </a:rPr>
                        <a:t/>
                      </a:r>
                      <a:br>
                        <a:rPr lang="es-CO" sz="1200" u="none" strike="noStrike" dirty="0">
                          <a:effectLst/>
                        </a:rPr>
                      </a:br>
                      <a:r>
                        <a:rPr lang="es-CO" sz="1200" u="none" strike="noStrike" dirty="0">
                          <a:effectLst/>
                        </a:rPr>
                        <a:t>Decana Facultad de Derecho</a:t>
                      </a:r>
                      <a:br>
                        <a:rPr lang="es-CO" sz="1200" u="none" strike="noStrike" dirty="0">
                          <a:effectLst/>
                        </a:rPr>
                      </a:br>
                      <a:r>
                        <a:rPr lang="es-CO" sz="1200" u="none" strike="noStrike" dirty="0">
                          <a:effectLst/>
                        </a:rPr>
                        <a:t>Directora de trabajo social</a:t>
                      </a:r>
                      <a:br>
                        <a:rPr lang="es-CO" sz="1200" u="none" strike="noStrike" dirty="0">
                          <a:effectLst/>
                        </a:rPr>
                      </a:br>
                      <a:r>
                        <a:rPr lang="es-CO" sz="1200" u="none" strike="noStrike" dirty="0">
                          <a:effectLst/>
                        </a:rPr>
                        <a:t>Asistente de Rectoría para la Proyección social</a:t>
                      </a:r>
                      <a:br>
                        <a:rPr lang="es-CO" sz="1200" u="none" strike="noStrike" dirty="0">
                          <a:effectLst/>
                        </a:rPr>
                      </a:br>
                      <a:endParaRPr lang="es-CO" sz="12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200" u="none" strike="noStrike">
                          <a:effectLst/>
                        </a:rPr>
                        <a:t>2019-1 hasta 20120</a:t>
                      </a:r>
                      <a:endParaRPr lang="es-CO" sz="1200" b="0"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8667866"/>
                  </a:ext>
                </a:extLst>
              </a:tr>
              <a:tr h="1058386">
                <a:tc>
                  <a:txBody>
                    <a:bodyPr/>
                    <a:lstStyle/>
                    <a:p>
                      <a:pPr algn="ctr" fontAlgn="ctr"/>
                      <a:r>
                        <a:rPr lang="es-CO" sz="1200" u="none" strike="noStrike">
                          <a:effectLst/>
                        </a:rPr>
                        <a:t>3</a:t>
                      </a:r>
                      <a:endParaRPr lang="es-CO" sz="1200" b="1"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dirty="0">
                          <a:effectLst/>
                        </a:rPr>
                        <a:t>Capacitar a docentes y estudiantes en lengua de señas</a:t>
                      </a:r>
                      <a:endParaRPr lang="es-CO" sz="12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rtl="0" fontAlgn="ctr"/>
                      <a:r>
                        <a:rPr lang="es-CO" sz="1200" u="none" strike="noStrike" dirty="0">
                          <a:effectLst/>
                        </a:rPr>
                        <a:t>Brindar una mejor asesoría a la población en condición de discapacidad que solicita los servicios de consultorio jurídico y centro de conciliación para facilitar la comunicación con personas en condición de discapacidad oral, visual y auditiva</a:t>
                      </a:r>
                      <a:endParaRPr lang="es-CO" sz="12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rtl="0" fontAlgn="ctr"/>
                      <a:endParaRPr lang="es-CO" sz="1200" b="0"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dirty="0">
                          <a:effectLst/>
                        </a:rPr>
                        <a:t>Directora de Consultorio Jurídico y </a:t>
                      </a:r>
                      <a:r>
                        <a:rPr lang="es-CO" sz="1200" u="none" strike="noStrike" dirty="0" smtClean="0">
                          <a:effectLst/>
                        </a:rPr>
                        <a:t>Centro </a:t>
                      </a:r>
                      <a:r>
                        <a:rPr lang="es-CO" sz="1200" u="none" strike="noStrike" dirty="0">
                          <a:effectLst/>
                        </a:rPr>
                        <a:t>de </a:t>
                      </a:r>
                      <a:r>
                        <a:rPr lang="es-CO" sz="1200" u="none" strike="noStrike" dirty="0" smtClean="0">
                          <a:effectLst/>
                        </a:rPr>
                        <a:t>Conciliación.</a:t>
                      </a:r>
                    </a:p>
                    <a:p>
                      <a:pPr algn="just" fontAlgn="ctr"/>
                      <a:r>
                        <a:rPr lang="es-CO" sz="1200" u="none" strike="noStrike" dirty="0">
                          <a:effectLst/>
                        </a:rPr>
                        <a:t/>
                      </a:r>
                      <a:br>
                        <a:rPr lang="es-CO" sz="1200" u="none" strike="noStrike" dirty="0">
                          <a:effectLst/>
                        </a:rPr>
                      </a:br>
                      <a:endParaRPr lang="es-CO" sz="12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200" u="none" strike="noStrike">
                          <a:effectLst/>
                        </a:rPr>
                        <a:t>2019-2</a:t>
                      </a:r>
                      <a:endParaRPr lang="es-CO" sz="1200" b="0"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1634548"/>
                  </a:ext>
                </a:extLst>
              </a:tr>
              <a:tr h="583308">
                <a:tc>
                  <a:txBody>
                    <a:bodyPr/>
                    <a:lstStyle/>
                    <a:p>
                      <a:pPr algn="ctr" fontAlgn="ctr"/>
                      <a:r>
                        <a:rPr lang="es-CO" sz="1200" u="none" strike="noStrike" dirty="0">
                          <a:effectLst/>
                        </a:rPr>
                        <a:t>4</a:t>
                      </a:r>
                      <a:endParaRPr lang="es-CO" sz="1200" b="1"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dirty="0">
                          <a:effectLst/>
                        </a:rPr>
                        <a:t>Lograr la certificación de calidad Norma NTC 5906 del Ministerio de Justicia y del Derecho</a:t>
                      </a:r>
                      <a:endParaRPr lang="es-CO" sz="12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rtl="0" fontAlgn="ctr"/>
                      <a:r>
                        <a:rPr lang="es-CO" sz="1200" u="none" strike="noStrike" dirty="0">
                          <a:effectLst/>
                        </a:rPr>
                        <a:t>Estandarizar y organizar procesos con fines de certificación para los métodos alternativos de solución de conflictos</a:t>
                      </a:r>
                      <a:endParaRPr lang="es-CO" sz="12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rtl="0" fontAlgn="ctr"/>
                      <a:endParaRPr lang="es-CO" sz="11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dirty="0">
                          <a:effectLst/>
                        </a:rPr>
                        <a:t>Directora de Consultorio Jurídico y </a:t>
                      </a:r>
                      <a:r>
                        <a:rPr lang="es-CO" sz="1200" u="none" strike="noStrike" dirty="0" smtClean="0">
                          <a:effectLst/>
                        </a:rPr>
                        <a:t>Centro </a:t>
                      </a:r>
                      <a:r>
                        <a:rPr lang="es-CO" sz="1200" u="none" strike="noStrike" dirty="0">
                          <a:effectLst/>
                        </a:rPr>
                        <a:t>de </a:t>
                      </a:r>
                      <a:r>
                        <a:rPr lang="es-CO" sz="1200" u="none" strike="noStrike" dirty="0" smtClean="0">
                          <a:effectLst/>
                        </a:rPr>
                        <a:t>Conciliación.</a:t>
                      </a:r>
                    </a:p>
                    <a:p>
                      <a:pPr algn="just" fontAlgn="ctr"/>
                      <a:r>
                        <a:rPr lang="es-CO" sz="1200" u="none" strike="noStrike" dirty="0">
                          <a:effectLst/>
                        </a:rPr>
                        <a:t/>
                      </a:r>
                      <a:br>
                        <a:rPr lang="es-CO" sz="1200" u="none" strike="noStrike" dirty="0">
                          <a:effectLst/>
                        </a:rPr>
                      </a:br>
                      <a:endParaRPr lang="es-CO" sz="12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200" u="none" strike="noStrike" dirty="0">
                          <a:effectLst/>
                        </a:rPr>
                        <a:t>2019-2</a:t>
                      </a:r>
                      <a:endParaRPr lang="es-CO" sz="12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6813107"/>
                  </a:ext>
                </a:extLst>
              </a:tr>
            </a:tbl>
          </a:graphicData>
        </a:graphic>
      </p:graphicFrame>
    </p:spTree>
    <p:extLst>
      <p:ext uri="{BB962C8B-B14F-4D97-AF65-F5344CB8AC3E}">
        <p14:creationId xmlns:p14="http://schemas.microsoft.com/office/powerpoint/2010/main" val="3740302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4052</Words>
  <Application>Microsoft Office PowerPoint</Application>
  <PresentationFormat>Panorámica</PresentationFormat>
  <Paragraphs>460</Paragraphs>
  <Slides>26</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26</vt:i4>
      </vt:variant>
    </vt:vector>
  </HeadingPairs>
  <TitlesOfParts>
    <vt:vector size="34" baseType="lpstr">
      <vt:lpstr>MS PGothic</vt:lpstr>
      <vt:lpstr>Arial</vt:lpstr>
      <vt:lpstr>Calibri</vt:lpstr>
      <vt:lpstr>Calibri Light</vt:lpstr>
      <vt:lpstr>Century Gothic</vt:lpstr>
      <vt:lpstr>SegoeUI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Alejandro Cadena</dc:creator>
  <cp:lastModifiedBy>Gloria A. Sanchez M.</cp:lastModifiedBy>
  <cp:revision>83</cp:revision>
  <dcterms:created xsi:type="dcterms:W3CDTF">2019-03-10T18:08:05Z</dcterms:created>
  <dcterms:modified xsi:type="dcterms:W3CDTF">2019-07-19T21:59:18Z</dcterms:modified>
</cp:coreProperties>
</file>