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5566-D38A-4809-AF18-A9CEEFCF61C2}" type="datetimeFigureOut">
              <a:rPr lang="es-CO" smtClean="0"/>
              <a:t>8/11/2019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45330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5566-D38A-4809-AF18-A9CEEFCF61C2}" type="datetimeFigureOut">
              <a:rPr lang="es-CO" smtClean="0"/>
              <a:t>8/11/2019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7002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5566-D38A-4809-AF18-A9CEEFCF61C2}" type="datetimeFigureOut">
              <a:rPr lang="es-CO" smtClean="0"/>
              <a:t>8/11/2019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54367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5566-D38A-4809-AF18-A9CEEFCF61C2}" type="datetimeFigureOut">
              <a:rPr lang="es-CO" smtClean="0"/>
              <a:t>8/11/2019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3515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5566-D38A-4809-AF18-A9CEEFCF61C2}" type="datetimeFigureOut">
              <a:rPr lang="es-CO" smtClean="0"/>
              <a:t>8/11/2019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22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5566-D38A-4809-AF18-A9CEEFCF61C2}" type="datetimeFigureOut">
              <a:rPr lang="es-CO" smtClean="0"/>
              <a:t>8/11/2019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943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5566-D38A-4809-AF18-A9CEEFCF61C2}" type="datetimeFigureOut">
              <a:rPr lang="es-CO" smtClean="0"/>
              <a:t>8/11/2019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61025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5566-D38A-4809-AF18-A9CEEFCF61C2}" type="datetimeFigureOut">
              <a:rPr lang="es-CO" smtClean="0"/>
              <a:t>8/11/2019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1026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5566-D38A-4809-AF18-A9CEEFCF61C2}" type="datetimeFigureOut">
              <a:rPr lang="es-CO" smtClean="0"/>
              <a:t>8/11/2019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22615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5566-D38A-4809-AF18-A9CEEFCF61C2}" type="datetimeFigureOut">
              <a:rPr lang="es-CO" smtClean="0"/>
              <a:t>8/11/2019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6931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5566-D38A-4809-AF18-A9CEEFCF61C2}" type="datetimeFigureOut">
              <a:rPr lang="es-CO" smtClean="0"/>
              <a:t>8/11/2019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53537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B5566-D38A-4809-AF18-A9CEEFCF61C2}" type="datetimeFigureOut">
              <a:rPr lang="es-CO" smtClean="0"/>
              <a:t>8/11/2019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1307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5693583" y="5121504"/>
            <a:ext cx="18787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dirty="0" smtClean="0"/>
              <a:t>Marzo 28 de 2019</a:t>
            </a:r>
            <a:endParaRPr lang="es-ES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701144" y="1245056"/>
            <a:ext cx="9397162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2400" b="1" dirty="0" smtClean="0"/>
              <a:t>SISTEMA DE GESTIÒN DE CALIDAD – ISO9001:2015</a:t>
            </a:r>
            <a:br>
              <a:rPr lang="es-MX" sz="2400" b="1" dirty="0" smtClean="0"/>
            </a:br>
            <a:r>
              <a:rPr lang="es-MX" sz="2400" b="1" dirty="0" smtClean="0"/>
              <a:t/>
            </a:r>
            <a:br>
              <a:rPr lang="es-MX" sz="2400" b="1" dirty="0" smtClean="0"/>
            </a:br>
            <a:r>
              <a:rPr lang="es-MX" sz="2400" dirty="0" smtClean="0"/>
              <a:t>REVISIÓN </a:t>
            </a:r>
            <a:r>
              <a:rPr lang="es-MX" sz="2400" dirty="0"/>
              <a:t>GERENCIAL SECCIONAL</a:t>
            </a:r>
            <a:br>
              <a:rPr lang="es-MX" sz="2400" dirty="0"/>
            </a:br>
            <a:r>
              <a:rPr lang="es-MX" sz="2400" dirty="0">
                <a:solidFill>
                  <a:srgbClr val="FF3300"/>
                </a:solidFill>
              </a:rPr>
              <a:t/>
            </a:r>
            <a:br>
              <a:rPr lang="es-MX" sz="2400" dirty="0">
                <a:solidFill>
                  <a:srgbClr val="FF3300"/>
                </a:solidFill>
              </a:rPr>
            </a:br>
            <a:r>
              <a:rPr lang="es-MX" sz="2400" dirty="0" smtClean="0">
                <a:solidFill>
                  <a:srgbClr val="FF3300"/>
                </a:solidFill>
              </a:rPr>
              <a:t>MACROPROCESO:  SOPORTE</a:t>
            </a:r>
          </a:p>
          <a:p>
            <a:pPr algn="ctr"/>
            <a:r>
              <a:rPr lang="es-MX" sz="2800" dirty="0" smtClean="0">
                <a:solidFill>
                  <a:srgbClr val="FF3300"/>
                </a:solidFill>
              </a:rPr>
              <a:t>PROCESO</a:t>
            </a:r>
            <a:r>
              <a:rPr lang="es-MX" sz="2800" dirty="0">
                <a:solidFill>
                  <a:srgbClr val="FF3300"/>
                </a:solidFill>
              </a:rPr>
              <a:t>: </a:t>
            </a:r>
          </a:p>
          <a:p>
            <a:pPr algn="ctr"/>
            <a:r>
              <a:rPr lang="es-MX" sz="2800" dirty="0" smtClean="0">
                <a:solidFill>
                  <a:srgbClr val="FF3300"/>
                </a:solidFill>
              </a:rPr>
              <a:t>GESTIÓN HUMANA</a:t>
            </a:r>
          </a:p>
          <a:p>
            <a:pPr algn="ctr"/>
            <a:r>
              <a:rPr lang="es-MX" sz="2800" dirty="0" smtClean="0">
                <a:solidFill>
                  <a:srgbClr val="FF3300"/>
                </a:solidFill>
              </a:rPr>
              <a:t>SUBPROCESO:  SEGURIDAD Y SALUD EN EL TRABAJO</a:t>
            </a:r>
          </a:p>
        </p:txBody>
      </p:sp>
    </p:spTree>
    <p:extLst>
      <p:ext uri="{BB962C8B-B14F-4D97-AF65-F5344CB8AC3E}">
        <p14:creationId xmlns:p14="http://schemas.microsoft.com/office/powerpoint/2010/main" val="95024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45458" y="351823"/>
            <a:ext cx="99059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ES" sz="2000" b="1" dirty="0" smtClean="0">
                <a:solidFill>
                  <a:srgbClr val="FF0000"/>
                </a:solidFill>
              </a:rPr>
              <a:t>RESULTADOS DE LA VIGILANCIA DEL AMBIENTE DE TRABAJO. </a:t>
            </a:r>
            <a:endParaRPr lang="es-CO" sz="2400" dirty="0" smtClean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49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63388" y="674552"/>
            <a:ext cx="99059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ES" b="1" dirty="0" smtClean="0">
                <a:solidFill>
                  <a:srgbClr val="FF0000"/>
                </a:solidFill>
              </a:rPr>
              <a:t>RESULTADOS DE LA VIGILANCIA DE LA SALUD DE LOS TRABAJADORES. </a:t>
            </a:r>
            <a:endParaRPr lang="es-CO" sz="2000" dirty="0" smtClean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83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63388" y="674552"/>
            <a:ext cx="99059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ES" b="1" dirty="0" smtClean="0">
                <a:solidFill>
                  <a:srgbClr val="FF0000"/>
                </a:solidFill>
              </a:rPr>
              <a:t>LOS RESULTADOS DE </a:t>
            </a:r>
            <a:r>
              <a:rPr lang="es-ES" sz="2000" b="1" dirty="0" smtClean="0">
                <a:solidFill>
                  <a:srgbClr val="FF0000"/>
                </a:solidFill>
              </a:rPr>
              <a:t>LOS</a:t>
            </a:r>
            <a:r>
              <a:rPr lang="es-ES" b="1" dirty="0" smtClean="0">
                <a:solidFill>
                  <a:srgbClr val="FF0000"/>
                </a:solidFill>
              </a:rPr>
              <a:t> EJERCICIOS O EVALUACIONES DE LA RESPUESTA DE EMERGENCIA. </a:t>
            </a:r>
            <a:endParaRPr lang="es-CO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1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63388" y="674552"/>
            <a:ext cx="99059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dirty="0" smtClean="0">
                <a:solidFill>
                  <a:srgbClr val="FF0000"/>
                </a:solidFill>
              </a:rPr>
              <a:t>LAS SALIDAS DE LA REVISIÓN</a:t>
            </a:r>
          </a:p>
        </p:txBody>
      </p:sp>
      <p:sp>
        <p:nvSpPr>
          <p:cNvPr id="3" name="Rectángulo 2"/>
          <p:cNvSpPr/>
          <p:nvPr/>
        </p:nvSpPr>
        <p:spPr>
          <a:xfrm>
            <a:off x="770965" y="1983400"/>
            <a:ext cx="990597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 smtClean="0"/>
              <a:t>1. La </a:t>
            </a:r>
            <a:r>
              <a:rPr lang="es-ES" sz="2000" dirty="0"/>
              <a:t>revisión de la política.</a:t>
            </a:r>
            <a:endParaRPr lang="es-CO" sz="2000" dirty="0"/>
          </a:p>
          <a:p>
            <a:pPr lvl="0"/>
            <a:r>
              <a:rPr lang="es-ES" sz="2000" dirty="0" smtClean="0"/>
              <a:t>2. Ajuste </a:t>
            </a:r>
            <a:r>
              <a:rPr lang="es-ES" sz="2000" dirty="0"/>
              <a:t>en los requerimientos de recursos.</a:t>
            </a:r>
            <a:endParaRPr lang="es-CO" sz="2000" dirty="0"/>
          </a:p>
          <a:p>
            <a:pPr lvl="0"/>
            <a:r>
              <a:rPr lang="es-ES" sz="2000" dirty="0" smtClean="0"/>
              <a:t>3. Ajustes </a:t>
            </a:r>
            <a:r>
              <a:rPr lang="es-ES" sz="2000" dirty="0"/>
              <a:t>o definición de áreas de interés en las auditorías internas.</a:t>
            </a:r>
            <a:endParaRPr lang="es-CO" sz="2000" dirty="0"/>
          </a:p>
          <a:p>
            <a:r>
              <a:rPr lang="es-ES" sz="2000" dirty="0" smtClean="0"/>
              <a:t>4. Ajustes </a:t>
            </a:r>
            <a:r>
              <a:rPr lang="es-ES" sz="2000" dirty="0"/>
              <a:t>del SG-SST</a:t>
            </a:r>
            <a:endParaRPr lang="es-CO" sz="20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17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010862" y="2948350"/>
            <a:ext cx="93971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2800" b="1" dirty="0" smtClean="0"/>
              <a:t>INFORMACIÓN DE ENTRADA</a:t>
            </a:r>
            <a:endParaRPr lang="es-MX" sz="3200" dirty="0" smtClean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038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7096513"/>
              </p:ext>
            </p:extLst>
          </p:nvPr>
        </p:nvGraphicFramePr>
        <p:xfrm>
          <a:off x="499409" y="248768"/>
          <a:ext cx="9675532" cy="3574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75532">
                  <a:extLst>
                    <a:ext uri="{9D8B030D-6E8A-4147-A177-3AD203B41FA5}">
                      <a16:colId xmlns:a16="http://schemas.microsoft.com/office/drawing/2014/main" val="1974375922"/>
                    </a:ext>
                  </a:extLst>
                </a:gridCol>
              </a:tblGrid>
              <a:tr h="357468">
                <a:tc>
                  <a:txBody>
                    <a:bodyPr/>
                    <a:lstStyle/>
                    <a:p>
                      <a:pPr algn="ctr"/>
                      <a:r>
                        <a:rPr lang="es-CO" b="1" dirty="0" smtClean="0"/>
                        <a:t>LOS INDICADORES DE CUMPLIMIENTO DE LOS OBJETIVOS</a:t>
                      </a:r>
                      <a:endParaRPr lang="es-CO" b="1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55140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030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63388" y="280106"/>
            <a:ext cx="99059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ES" sz="2000" b="1" dirty="0" smtClean="0">
                <a:solidFill>
                  <a:srgbClr val="FF0000"/>
                </a:solidFill>
              </a:rPr>
              <a:t>LAS MODIFICACIONES PREVISTAS A LAS ACTIVIDADES O EL ALCANCE DEL SISTEMA DE GESTIÓN </a:t>
            </a:r>
            <a:r>
              <a:rPr lang="es-ES" sz="2000" b="1" dirty="0" smtClean="0">
                <a:solidFill>
                  <a:srgbClr val="FF0000"/>
                </a:solidFill>
              </a:rPr>
              <a:t>(INFORME PLAN </a:t>
            </a:r>
            <a:r>
              <a:rPr lang="es-ES" sz="2000" b="1" dirty="0" smtClean="0">
                <a:solidFill>
                  <a:srgbClr val="FF0000"/>
                </a:solidFill>
              </a:rPr>
              <a:t>ANUAL DE TRABAJO PAT: 2019) </a:t>
            </a:r>
            <a:endParaRPr lang="es-CO" sz="20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523474"/>
              </p:ext>
            </p:extLst>
          </p:nvPr>
        </p:nvGraphicFramePr>
        <p:xfrm>
          <a:off x="1219198" y="987992"/>
          <a:ext cx="10219766" cy="49763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74261">
                  <a:extLst>
                    <a:ext uri="{9D8B030D-6E8A-4147-A177-3AD203B41FA5}">
                      <a16:colId xmlns:a16="http://schemas.microsoft.com/office/drawing/2014/main" val="1797050278"/>
                    </a:ext>
                  </a:extLst>
                </a:gridCol>
                <a:gridCol w="7745505">
                  <a:extLst>
                    <a:ext uri="{9D8B030D-6E8A-4147-A177-3AD203B41FA5}">
                      <a16:colId xmlns:a16="http://schemas.microsoft.com/office/drawing/2014/main" val="2113163672"/>
                    </a:ext>
                  </a:extLst>
                </a:gridCol>
              </a:tblGrid>
              <a:tr h="13949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</a:t>
                      </a:r>
                      <a:r>
                        <a:rPr lang="es-CO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11 del PIDI: Sistemas integrados de gestión</a:t>
                      </a:r>
                    </a:p>
                    <a:p>
                      <a:pPr algn="ctr" fontAlgn="ctr"/>
                      <a:r>
                        <a:rPr lang="es-CO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PROYECTO 23:  Seguridad y salud en el trabajo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7" marR="1277" marT="12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 fontAlgn="ctr"/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7" marR="1277" marT="12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6563105"/>
                  </a:ext>
                </a:extLst>
              </a:tr>
              <a:tr h="139495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000" u="none" strike="noStrike" dirty="0">
                          <a:effectLst/>
                        </a:rPr>
                        <a:t>ACCIONES PIDI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7" marR="1277" marT="12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000" u="none" strike="noStrike" dirty="0">
                          <a:effectLst/>
                        </a:rPr>
                        <a:t>ACTIVIDADES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7" marR="1277" marT="12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911125"/>
                  </a:ext>
                </a:extLst>
              </a:tr>
              <a:tr h="335101">
                <a:tc rowSpan="18">
                  <a:txBody>
                    <a:bodyPr/>
                    <a:lstStyle/>
                    <a:p>
                      <a:pPr algn="l" fontAlgn="t"/>
                      <a:r>
                        <a:rPr lang="es-CO" sz="1100" u="none" strike="noStrike" dirty="0">
                          <a:effectLst/>
                        </a:rPr>
                        <a:t/>
                      </a:r>
                      <a:br>
                        <a:rPr lang="es-CO" sz="1100" u="none" strike="noStrike" dirty="0">
                          <a:effectLst/>
                        </a:rPr>
                      </a:br>
                      <a:r>
                        <a:rPr lang="es-CO" sz="1100" u="none" strike="noStrike" dirty="0">
                          <a:effectLst/>
                        </a:rPr>
                        <a:t/>
                      </a:r>
                      <a:br>
                        <a:rPr lang="es-CO" sz="1100" u="none" strike="noStrike" dirty="0">
                          <a:effectLst/>
                        </a:rPr>
                      </a:br>
                      <a:r>
                        <a:rPr lang="es-CO" sz="1100" u="none" strike="noStrike" dirty="0">
                          <a:effectLst/>
                        </a:rPr>
                        <a:t>Diseñar e implementar el Sistema de Gestión de la Seguridad y Salud en el Trabajo basado en la normas y disposiciones legales vigentes..</a:t>
                      </a:r>
                      <a:br>
                        <a:rPr lang="es-CO" sz="1100" u="none" strike="noStrike" dirty="0">
                          <a:effectLst/>
                        </a:rPr>
                      </a:br>
                      <a:r>
                        <a:rPr lang="es-CO" sz="1100" u="none" strike="noStrike" dirty="0">
                          <a:effectLst/>
                        </a:rPr>
                        <a:t>Director(a) de Gestión Humana y  Coordinadora de Seguridad y Salud en el </a:t>
                      </a:r>
                      <a:r>
                        <a:rPr lang="es-CO" sz="1100" u="none" strike="noStrike" dirty="0" smtClean="0">
                          <a:effectLst/>
                        </a:rPr>
                        <a:t>Trabajo</a:t>
                      </a:r>
                    </a:p>
                    <a:p>
                      <a:pPr algn="l" fontAlgn="t"/>
                      <a:endParaRPr lang="es-CO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r>
                        <a:rPr lang="es-CO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Informe de actividades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7" marR="1277" marT="127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Continuar con el cumplimiento a  lo establecido en la </a:t>
                      </a:r>
                      <a:r>
                        <a:rPr lang="es-CO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normatividad </a:t>
                      </a:r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legal Colombiana: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9530357"/>
                  </a:ext>
                </a:extLst>
              </a:tr>
              <a:tr h="277831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Verificación de cumplimiento de requisitos en riesgos profesionales a terceros (Administración de contratistas)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9269562"/>
                  </a:ext>
                </a:extLst>
              </a:tr>
              <a:tr h="19943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Prevención y promoción de los riesgos laborales( </a:t>
                      </a:r>
                      <a:r>
                        <a:rPr lang="es-CO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inducción)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5087442"/>
                  </a:ext>
                </a:extLst>
              </a:tr>
              <a:tr h="13949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Realizar Inspecciones de seguridad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4068161"/>
                  </a:ext>
                </a:extLst>
              </a:tr>
              <a:tr h="21103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Implementación </a:t>
                      </a:r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del  Sistema de vigilancia epidemiológica Osteomuscular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3894340"/>
                  </a:ext>
                </a:extLst>
              </a:tr>
              <a:tr h="20175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Realizar la </a:t>
                      </a:r>
                      <a:r>
                        <a:rPr lang="es-CO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notificación </a:t>
                      </a:r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 </a:t>
                      </a:r>
                      <a:r>
                        <a:rPr lang="es-CO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investigación </a:t>
                      </a:r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 accidentes laborales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8632159"/>
                  </a:ext>
                </a:extLst>
              </a:tr>
              <a:tr h="22842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Vigilancia, control del ausentismo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523417"/>
                  </a:ext>
                </a:extLst>
              </a:tr>
              <a:tr h="53685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Realizar control a las actividades de alto riesgo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5129985"/>
                  </a:ext>
                </a:extLst>
              </a:tr>
              <a:tr h="20407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Elaborar  y mantener actualizada la Matriz de peligros y </a:t>
                      </a:r>
                      <a:r>
                        <a:rPr lang="es-CO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valoracion</a:t>
                      </a:r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de riesgos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5145320"/>
                  </a:ext>
                </a:extLst>
              </a:tr>
              <a:tr h="27016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Control y seguimiento al Reintegro laboral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4641768"/>
                  </a:ext>
                </a:extLst>
              </a:tr>
              <a:tr h="16117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Analisis</a:t>
                      </a:r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de puestos de trabajo que adelantan gestión humana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071938"/>
                  </a:ext>
                </a:extLst>
              </a:tr>
              <a:tr h="26900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Mantener actualizada la condiciones de salud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4489175"/>
                  </a:ext>
                </a:extLst>
              </a:tr>
              <a:tr h="15537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Mantener actualizado el perfil </a:t>
                      </a:r>
                      <a:r>
                        <a:rPr lang="es-CO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sociodemografico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3956496"/>
                  </a:ext>
                </a:extLst>
              </a:tr>
              <a:tr h="13949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Realizar actividades de </a:t>
                      </a:r>
                      <a:r>
                        <a:rPr lang="es-CO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prevencion</a:t>
                      </a:r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para actividades de alto riesgo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1925662"/>
                  </a:ext>
                </a:extLst>
              </a:tr>
              <a:tr h="14957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Brindar apoyo a las actividades de medicina laboral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2102991"/>
                  </a:ext>
                </a:extLst>
              </a:tr>
              <a:tr h="30147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Visitas de </a:t>
                      </a:r>
                      <a:r>
                        <a:rPr lang="es-CO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inspeccion</a:t>
                      </a:r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 estudiantes que realizan practica de las diferentes facultades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6180570"/>
                  </a:ext>
                </a:extLst>
              </a:tr>
              <a:tr h="13949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Trabajar conjuntamente con la Coordinadora de Calidad para Integrar este sistema con otros sistemas de gestión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2473807"/>
                  </a:ext>
                </a:extLst>
              </a:tr>
              <a:tr h="326984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Entrega de elementos de </a:t>
                      </a:r>
                      <a:r>
                        <a:rPr lang="es-CO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protección </a:t>
                      </a:r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personal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2097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591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63388" y="674552"/>
            <a:ext cx="99059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ES" sz="2000" b="1" dirty="0" smtClean="0">
                <a:solidFill>
                  <a:srgbClr val="FF0000"/>
                </a:solidFill>
              </a:rPr>
              <a:t>LOS RESULTADOS DE LAS ACTIVIDADES DE PARTICIPACIÓN DEL TRABAJADOR. </a:t>
            </a:r>
            <a:endParaRPr lang="es-CO" sz="2400" dirty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3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78541" y="184666"/>
            <a:ext cx="99059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ES" sz="1400" b="1" dirty="0" smtClean="0">
                <a:solidFill>
                  <a:srgbClr val="FF0000"/>
                </a:solidFill>
              </a:rPr>
              <a:t>LOS RESULTADOS DE LAS INVESTIGACIONES DE ACCIDENTES O INCIDENTES, SOLICITUDES O CASOS DE ENFERMEDAD RELACIONADA CON EL TRABAJO. </a:t>
            </a:r>
            <a:endParaRPr lang="es-CO" sz="1400" b="1" dirty="0" smtClean="0">
              <a:solidFill>
                <a:srgbClr val="FF0000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82705" y="707886"/>
            <a:ext cx="10945906" cy="55992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CO" sz="105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ACCIDENTES LABORALES</a:t>
            </a:r>
            <a:endParaRPr lang="es-CO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CO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Febrero 01 de 2018</a:t>
            </a:r>
            <a:endParaRPr lang="es-CO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CO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Directora de Bienestar  Andrea </a:t>
            </a:r>
            <a:r>
              <a:rPr lang="es-CO" sz="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Mazuera</a:t>
            </a:r>
            <a:r>
              <a:rPr lang="es-CO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Ayala  </a:t>
            </a:r>
            <a:endParaRPr lang="es-CO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Pie izquierdo en el empeine (con edema) según  información de la Enfermera Jefe Diana Posada, </a:t>
            </a:r>
            <a:r>
              <a:rPr lang="es-CO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después </a:t>
            </a:r>
            <a:r>
              <a:rPr lang="es-CO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la </a:t>
            </a:r>
            <a:r>
              <a:rPr lang="es-CO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valoración </a:t>
            </a:r>
            <a:r>
              <a:rPr lang="es-CO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realizo la  posterior notificación a la ARL-SURA.  </a:t>
            </a:r>
            <a:endParaRPr lang="es-CO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Instalaciones </a:t>
            </a:r>
            <a:r>
              <a:rPr lang="es-CO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 Bloque A, </a:t>
            </a:r>
            <a:endParaRPr lang="es-CO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Hizo acompañamiento del COPASST:  Adriana Patricia </a:t>
            </a:r>
            <a:r>
              <a:rPr lang="es-CO" sz="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Oyuela</a:t>
            </a:r>
            <a:r>
              <a:rPr lang="es-CO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López (con experiencia) y </a:t>
            </a:r>
            <a:r>
              <a:rPr lang="es-CO" sz="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María </a:t>
            </a:r>
            <a:r>
              <a:rPr lang="es-CO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Clemencia Rivera Cruz (para aprendizaje),</a:t>
            </a:r>
            <a:endParaRPr lang="es-CO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CO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Marzo 9 de 2018</a:t>
            </a:r>
            <a:endParaRPr lang="es-CO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CO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Estudiante de la facultad de enfermería realizando la práctica </a:t>
            </a:r>
            <a:endParaRPr lang="es-CO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Instalaciones del Hospital mental "HOMERIS" </a:t>
            </a:r>
            <a:endParaRPr lang="es-CO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Hizo acompañamiento del COPASST:  Ángela María García Hincapié</a:t>
            </a:r>
            <a:endParaRPr lang="es-CO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CO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Marzo 23 de 2018</a:t>
            </a:r>
            <a:endParaRPr lang="es-CO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CO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Estudiante en práctica de la facultad de derecho señorita MARIA JOSE QUIROGA,</a:t>
            </a:r>
            <a:endParaRPr lang="es-CO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Cayo por las escalas del consultorio jurídico el pasado 23 de marzo.  </a:t>
            </a:r>
            <a:endParaRPr lang="es-CO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CO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Mayo 7 de 2018</a:t>
            </a:r>
            <a:endParaRPr lang="es-CO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CO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Docente de la facultad de enfermería Jaime Butírica</a:t>
            </a:r>
            <a:endParaRPr lang="es-CO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instalaciones del bloque C (escaleras) </a:t>
            </a:r>
            <a:endParaRPr lang="es-CO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Hizo acompañamiento del COPASST:  Jorge Iván Duque</a:t>
            </a:r>
            <a:endParaRPr lang="es-CO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CO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Junio 29 de 2018</a:t>
            </a:r>
            <a:endParaRPr lang="es-CO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CO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Medica Juliana medica de la Universidad </a:t>
            </a:r>
            <a:endParaRPr lang="es-CO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Sede centro.  </a:t>
            </a:r>
            <a:endParaRPr lang="es-CO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Hizo acompañamiento del COPASST:  Gloria Amparo Sánchez Maldonado</a:t>
            </a:r>
            <a:endParaRPr lang="es-CO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CO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Septiembre 8 de 2018</a:t>
            </a:r>
            <a:endParaRPr lang="es-CO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Docente Jorge Iván Betancur , </a:t>
            </a:r>
            <a:endParaRPr lang="es-CO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Hizo acompañamiento del COPASST:  Gloria Amparo Sánchez</a:t>
            </a:r>
            <a:endParaRPr lang="es-CO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Septiembre 12 de 2018</a:t>
            </a:r>
            <a:endParaRPr lang="es-CO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s-CO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Docente de la facultad de enfermería Dra.  ALEYDA RESTREPO. </a:t>
            </a:r>
            <a:endParaRPr lang="es-CO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Hizo acompañamiento del COPASST:  Gloria Amparo Sánchez</a:t>
            </a:r>
            <a:endParaRPr lang="es-CO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O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593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63388" y="674552"/>
            <a:ext cx="99059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ES" sz="2000" b="1" dirty="0" smtClean="0">
                <a:solidFill>
                  <a:srgbClr val="FF0000"/>
                </a:solidFill>
              </a:rPr>
              <a:t>EL AVANCE EN LAS ACCIONES CORRECTIVAS O PREVENTIVAS, INCLUIDA LA EFICACIA DE LAS MEDIDAS ADOPTADAS. </a:t>
            </a:r>
            <a:endParaRPr lang="es-CO" sz="20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19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63388" y="674552"/>
            <a:ext cx="99059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ES" sz="2000" b="1" dirty="0" smtClean="0">
                <a:solidFill>
                  <a:srgbClr val="FF0000"/>
                </a:solidFill>
              </a:rPr>
              <a:t>RESULTADOS Y TENDENCIAS RELATIVAS A LAS INSPECCIONES DEL LUGAR DE TRABAJO. </a:t>
            </a:r>
            <a:endParaRPr lang="es-CO" sz="20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26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63388" y="298034"/>
            <a:ext cx="99059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ES" sz="2000" b="1" dirty="0" smtClean="0">
                <a:solidFill>
                  <a:srgbClr val="FF0000"/>
                </a:solidFill>
              </a:rPr>
              <a:t>LOS RESULTADOS DE LAS AUDITORÍAS INTERNAS Y EXTERNAS. </a:t>
            </a:r>
            <a:endParaRPr lang="es-CO" sz="20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74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</TotalTime>
  <Words>368</Words>
  <Application>Microsoft Office PowerPoint</Application>
  <PresentationFormat>Panorámica</PresentationFormat>
  <Paragraphs>87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Cadena</dc:creator>
  <cp:lastModifiedBy>Gloria A. Sanchez M.</cp:lastModifiedBy>
  <cp:revision>216</cp:revision>
  <dcterms:created xsi:type="dcterms:W3CDTF">2019-03-10T18:08:05Z</dcterms:created>
  <dcterms:modified xsi:type="dcterms:W3CDTF">2019-11-08T13:45:34Z</dcterms:modified>
</cp:coreProperties>
</file>