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9" r:id="rId2"/>
    <p:sldId id="384" r:id="rId3"/>
    <p:sldId id="389" r:id="rId4"/>
    <p:sldId id="375" r:id="rId5"/>
    <p:sldId id="379" r:id="rId6"/>
    <p:sldId id="368" r:id="rId7"/>
    <p:sldId id="334" r:id="rId8"/>
    <p:sldId id="388" r:id="rId9"/>
    <p:sldId id="387" r:id="rId10"/>
    <p:sldId id="380" r:id="rId11"/>
    <p:sldId id="386" r:id="rId12"/>
    <p:sldId id="385" r:id="rId13"/>
    <p:sldId id="381" r:id="rId14"/>
    <p:sldId id="383" r:id="rId15"/>
    <p:sldId id="382" r:id="rId16"/>
    <p:sldId id="326" r:id="rId17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0613"/>
    <a:srgbClr val="86BD47"/>
    <a:srgbClr val="5BC5F2"/>
    <a:srgbClr val="007335"/>
    <a:srgbClr val="2A2070"/>
    <a:srgbClr val="EBBD00"/>
    <a:srgbClr val="EEC12E"/>
    <a:srgbClr val="E6007E"/>
    <a:srgbClr val="756DB0"/>
    <a:srgbClr val="74CC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FD4443E-F989-4FC4-A0C8-D5A2AF1F390B}" styleName="Estilo oscuro 1 - Énfasis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idy J. Chiquito B." userId="b4fe8db9-8481-4399-921c-0ac535a4c5d3" providerId="ADAL" clId="{7525F00F-D387-47F3-A1B1-150FE9318B07}"/>
    <pc:docChg chg="undo custSel addSld delSld modSld">
      <pc:chgData name="Leidy J. Chiquito B." userId="b4fe8db9-8481-4399-921c-0ac535a4c5d3" providerId="ADAL" clId="{7525F00F-D387-47F3-A1B1-150FE9318B07}" dt="2024-03-05T13:55:28.711" v="28" actId="207"/>
      <pc:docMkLst>
        <pc:docMk/>
      </pc:docMkLst>
      <pc:sldChg chg="del">
        <pc:chgData name="Leidy J. Chiquito B." userId="b4fe8db9-8481-4399-921c-0ac535a4c5d3" providerId="ADAL" clId="{7525F00F-D387-47F3-A1B1-150FE9318B07}" dt="2024-03-05T13:55:09.091" v="13" actId="47"/>
        <pc:sldMkLst>
          <pc:docMk/>
          <pc:sldMk cId="1776286423" sldId="350"/>
        </pc:sldMkLst>
      </pc:sldChg>
      <pc:sldChg chg="del">
        <pc:chgData name="Leidy J. Chiquito B." userId="b4fe8db9-8481-4399-921c-0ac535a4c5d3" providerId="ADAL" clId="{7525F00F-D387-47F3-A1B1-150FE9318B07}" dt="2024-03-05T13:55:09.091" v="13" actId="47"/>
        <pc:sldMkLst>
          <pc:docMk/>
          <pc:sldMk cId="3822249603" sldId="351"/>
        </pc:sldMkLst>
      </pc:sldChg>
      <pc:sldChg chg="del">
        <pc:chgData name="Leidy J. Chiquito B." userId="b4fe8db9-8481-4399-921c-0ac535a4c5d3" providerId="ADAL" clId="{7525F00F-D387-47F3-A1B1-150FE9318B07}" dt="2024-03-05T13:55:09.091" v="13" actId="47"/>
        <pc:sldMkLst>
          <pc:docMk/>
          <pc:sldMk cId="2553361486" sldId="352"/>
        </pc:sldMkLst>
      </pc:sldChg>
      <pc:sldChg chg="del">
        <pc:chgData name="Leidy J. Chiquito B." userId="b4fe8db9-8481-4399-921c-0ac535a4c5d3" providerId="ADAL" clId="{7525F00F-D387-47F3-A1B1-150FE9318B07}" dt="2024-03-05T13:55:09.091" v="13" actId="47"/>
        <pc:sldMkLst>
          <pc:docMk/>
          <pc:sldMk cId="2134235499" sldId="353"/>
        </pc:sldMkLst>
      </pc:sldChg>
      <pc:sldChg chg="del">
        <pc:chgData name="Leidy J. Chiquito B." userId="b4fe8db9-8481-4399-921c-0ac535a4c5d3" providerId="ADAL" clId="{7525F00F-D387-47F3-A1B1-150FE9318B07}" dt="2024-03-05T13:55:09.091" v="13" actId="47"/>
        <pc:sldMkLst>
          <pc:docMk/>
          <pc:sldMk cId="4023209814" sldId="354"/>
        </pc:sldMkLst>
      </pc:sldChg>
      <pc:sldChg chg="del">
        <pc:chgData name="Leidy J. Chiquito B." userId="b4fe8db9-8481-4399-921c-0ac535a4c5d3" providerId="ADAL" clId="{7525F00F-D387-47F3-A1B1-150FE9318B07}" dt="2024-03-05T13:55:09.091" v="13" actId="47"/>
        <pc:sldMkLst>
          <pc:docMk/>
          <pc:sldMk cId="2293442499" sldId="355"/>
        </pc:sldMkLst>
      </pc:sldChg>
      <pc:sldChg chg="del">
        <pc:chgData name="Leidy J. Chiquito B." userId="b4fe8db9-8481-4399-921c-0ac535a4c5d3" providerId="ADAL" clId="{7525F00F-D387-47F3-A1B1-150FE9318B07}" dt="2024-03-05T13:55:09.091" v="13" actId="47"/>
        <pc:sldMkLst>
          <pc:docMk/>
          <pc:sldMk cId="4278292662" sldId="359"/>
        </pc:sldMkLst>
      </pc:sldChg>
      <pc:sldChg chg="del">
        <pc:chgData name="Leidy J. Chiquito B." userId="b4fe8db9-8481-4399-921c-0ac535a4c5d3" providerId="ADAL" clId="{7525F00F-D387-47F3-A1B1-150FE9318B07}" dt="2024-03-05T13:55:09.091" v="13" actId="47"/>
        <pc:sldMkLst>
          <pc:docMk/>
          <pc:sldMk cId="700806846" sldId="360"/>
        </pc:sldMkLst>
      </pc:sldChg>
      <pc:sldChg chg="del">
        <pc:chgData name="Leidy J. Chiquito B." userId="b4fe8db9-8481-4399-921c-0ac535a4c5d3" providerId="ADAL" clId="{7525F00F-D387-47F3-A1B1-150FE9318B07}" dt="2024-03-05T13:55:09.091" v="13" actId="47"/>
        <pc:sldMkLst>
          <pc:docMk/>
          <pc:sldMk cId="2920495657" sldId="361"/>
        </pc:sldMkLst>
      </pc:sldChg>
      <pc:sldChg chg="del">
        <pc:chgData name="Leidy J. Chiquito B." userId="b4fe8db9-8481-4399-921c-0ac535a4c5d3" providerId="ADAL" clId="{7525F00F-D387-47F3-A1B1-150FE9318B07}" dt="2024-03-05T13:55:09.091" v="13" actId="47"/>
        <pc:sldMkLst>
          <pc:docMk/>
          <pc:sldMk cId="921762888" sldId="362"/>
        </pc:sldMkLst>
      </pc:sldChg>
      <pc:sldChg chg="del">
        <pc:chgData name="Leidy J. Chiquito B." userId="b4fe8db9-8481-4399-921c-0ac535a4c5d3" providerId="ADAL" clId="{7525F00F-D387-47F3-A1B1-150FE9318B07}" dt="2024-03-05T13:54:27.731" v="0" actId="47"/>
        <pc:sldMkLst>
          <pc:docMk/>
          <pc:sldMk cId="1804350872" sldId="363"/>
        </pc:sldMkLst>
      </pc:sldChg>
      <pc:sldChg chg="del">
        <pc:chgData name="Leidy J. Chiquito B." userId="b4fe8db9-8481-4399-921c-0ac535a4c5d3" providerId="ADAL" clId="{7525F00F-D387-47F3-A1B1-150FE9318B07}" dt="2024-03-05T13:55:09.091" v="13" actId="47"/>
        <pc:sldMkLst>
          <pc:docMk/>
          <pc:sldMk cId="3888342151" sldId="366"/>
        </pc:sldMkLst>
      </pc:sldChg>
      <pc:sldChg chg="delSp modSp mod">
        <pc:chgData name="Leidy J. Chiquito B." userId="b4fe8db9-8481-4399-921c-0ac535a4c5d3" providerId="ADAL" clId="{7525F00F-D387-47F3-A1B1-150FE9318B07}" dt="2024-03-05T13:55:28.711" v="28" actId="207"/>
        <pc:sldMkLst>
          <pc:docMk/>
          <pc:sldMk cId="2775192153" sldId="367"/>
        </pc:sldMkLst>
        <pc:spChg chg="del">
          <ac:chgData name="Leidy J. Chiquito B." userId="b4fe8db9-8481-4399-921c-0ac535a4c5d3" providerId="ADAL" clId="{7525F00F-D387-47F3-A1B1-150FE9318B07}" dt="2024-03-05T13:55:14.555" v="16" actId="478"/>
          <ac:spMkLst>
            <pc:docMk/>
            <pc:sldMk cId="2775192153" sldId="367"/>
            <ac:spMk id="4" creationId="{5D5B6524-C4A4-4CA8-9EF6-F31BA15D8FED}"/>
          </ac:spMkLst>
        </pc:spChg>
        <pc:spChg chg="mod">
          <ac:chgData name="Leidy J. Chiquito B." userId="b4fe8db9-8481-4399-921c-0ac535a4c5d3" providerId="ADAL" clId="{7525F00F-D387-47F3-A1B1-150FE9318B07}" dt="2024-03-05T13:55:28.711" v="28" actId="207"/>
          <ac:spMkLst>
            <pc:docMk/>
            <pc:sldMk cId="2775192153" sldId="367"/>
            <ac:spMk id="6" creationId="{7E83F729-91B3-463E-122A-BB31538D314D}"/>
          </ac:spMkLst>
        </pc:spChg>
        <pc:spChg chg="del">
          <ac:chgData name="Leidy J. Chiquito B." userId="b4fe8db9-8481-4399-921c-0ac535a4c5d3" providerId="ADAL" clId="{7525F00F-D387-47F3-A1B1-150FE9318B07}" dt="2024-03-05T13:55:13.403" v="15" actId="478"/>
          <ac:spMkLst>
            <pc:docMk/>
            <pc:sldMk cId="2775192153" sldId="367"/>
            <ac:spMk id="7" creationId="{8A53F679-B3DC-208C-114C-BB90E9EAF3FF}"/>
          </ac:spMkLst>
        </pc:spChg>
        <pc:spChg chg="del">
          <ac:chgData name="Leidy J. Chiquito B." userId="b4fe8db9-8481-4399-921c-0ac535a4c5d3" providerId="ADAL" clId="{7525F00F-D387-47F3-A1B1-150FE9318B07}" dt="2024-03-05T13:55:11.946" v="14" actId="478"/>
          <ac:spMkLst>
            <pc:docMk/>
            <pc:sldMk cId="2775192153" sldId="367"/>
            <ac:spMk id="8" creationId="{C892B0C9-9FDE-98B8-6D1E-DED2EEEBB074}"/>
          </ac:spMkLst>
        </pc:spChg>
      </pc:sldChg>
      <pc:sldChg chg="del">
        <pc:chgData name="Leidy J. Chiquito B." userId="b4fe8db9-8481-4399-921c-0ac535a4c5d3" providerId="ADAL" clId="{7525F00F-D387-47F3-A1B1-150FE9318B07}" dt="2024-03-05T13:54:27.731" v="0" actId="47"/>
        <pc:sldMkLst>
          <pc:docMk/>
          <pc:sldMk cId="2625872526" sldId="369"/>
        </pc:sldMkLst>
      </pc:sldChg>
      <pc:sldChg chg="del">
        <pc:chgData name="Leidy J. Chiquito B." userId="b4fe8db9-8481-4399-921c-0ac535a4c5d3" providerId="ADAL" clId="{7525F00F-D387-47F3-A1B1-150FE9318B07}" dt="2024-03-05T13:54:32.085" v="1" actId="47"/>
        <pc:sldMkLst>
          <pc:docMk/>
          <pc:sldMk cId="1717063658" sldId="370"/>
        </pc:sldMkLst>
      </pc:sldChg>
      <pc:sldChg chg="del">
        <pc:chgData name="Leidy J. Chiquito B." userId="b4fe8db9-8481-4399-921c-0ac535a4c5d3" providerId="ADAL" clId="{7525F00F-D387-47F3-A1B1-150FE9318B07}" dt="2024-03-05T13:54:32.206" v="2" actId="47"/>
        <pc:sldMkLst>
          <pc:docMk/>
          <pc:sldMk cId="3361706591" sldId="371"/>
        </pc:sldMkLst>
      </pc:sldChg>
      <pc:sldChg chg="del">
        <pc:chgData name="Leidy J. Chiquito B." userId="b4fe8db9-8481-4399-921c-0ac535a4c5d3" providerId="ADAL" clId="{7525F00F-D387-47F3-A1B1-150FE9318B07}" dt="2024-03-05T13:54:34.546" v="3" actId="47"/>
        <pc:sldMkLst>
          <pc:docMk/>
          <pc:sldMk cId="3790653528" sldId="372"/>
        </pc:sldMkLst>
      </pc:sldChg>
      <pc:sldChg chg="del">
        <pc:chgData name="Leidy J. Chiquito B." userId="b4fe8db9-8481-4399-921c-0ac535a4c5d3" providerId="ADAL" clId="{7525F00F-D387-47F3-A1B1-150FE9318B07}" dt="2024-03-05T13:54:37.005" v="4" actId="47"/>
        <pc:sldMkLst>
          <pc:docMk/>
          <pc:sldMk cId="3644607626" sldId="373"/>
        </pc:sldMkLst>
      </pc:sldChg>
      <pc:sldChg chg="del">
        <pc:chgData name="Leidy J. Chiquito B." userId="b4fe8db9-8481-4399-921c-0ac535a4c5d3" providerId="ADAL" clId="{7525F00F-D387-47F3-A1B1-150FE9318B07}" dt="2024-03-05T13:54:38.733" v="5" actId="47"/>
        <pc:sldMkLst>
          <pc:docMk/>
          <pc:sldMk cId="3801453678" sldId="374"/>
        </pc:sldMkLst>
      </pc:sldChg>
      <pc:sldChg chg="add del">
        <pc:chgData name="Leidy J. Chiquito B." userId="b4fe8db9-8481-4399-921c-0ac535a4c5d3" providerId="ADAL" clId="{7525F00F-D387-47F3-A1B1-150FE9318B07}" dt="2024-03-05T13:54:42.298" v="7" actId="47"/>
        <pc:sldMkLst>
          <pc:docMk/>
          <pc:sldMk cId="554083929" sldId="375"/>
        </pc:sldMkLst>
      </pc:sldChg>
      <pc:sldChg chg="del">
        <pc:chgData name="Leidy J. Chiquito B." userId="b4fe8db9-8481-4399-921c-0ac535a4c5d3" providerId="ADAL" clId="{7525F00F-D387-47F3-A1B1-150FE9318B07}" dt="2024-03-05T13:54:48.767" v="8" actId="47"/>
        <pc:sldMkLst>
          <pc:docMk/>
          <pc:sldMk cId="1138883891" sldId="376"/>
        </pc:sldMkLst>
      </pc:sldChg>
      <pc:sldChg chg="del">
        <pc:chgData name="Leidy J. Chiquito B." userId="b4fe8db9-8481-4399-921c-0ac535a4c5d3" providerId="ADAL" clId="{7525F00F-D387-47F3-A1B1-150FE9318B07}" dt="2024-03-05T13:54:50.905" v="9" actId="47"/>
        <pc:sldMkLst>
          <pc:docMk/>
          <pc:sldMk cId="2416618903" sldId="377"/>
        </pc:sldMkLst>
      </pc:sldChg>
      <pc:sldChg chg="delSp modSp mod">
        <pc:chgData name="Leidy J. Chiquito B." userId="b4fe8db9-8481-4399-921c-0ac535a4c5d3" providerId="ADAL" clId="{7525F00F-D387-47F3-A1B1-150FE9318B07}" dt="2024-03-05T13:54:58.704" v="12" actId="207"/>
        <pc:sldMkLst>
          <pc:docMk/>
          <pc:sldMk cId="3003309805" sldId="378"/>
        </pc:sldMkLst>
        <pc:spChg chg="mod">
          <ac:chgData name="Leidy J. Chiquito B." userId="b4fe8db9-8481-4399-921c-0ac535a4c5d3" providerId="ADAL" clId="{7525F00F-D387-47F3-A1B1-150FE9318B07}" dt="2024-03-05T13:54:58.704" v="12" actId="207"/>
          <ac:spMkLst>
            <pc:docMk/>
            <pc:sldMk cId="3003309805" sldId="378"/>
            <ac:spMk id="4" creationId="{27E0077E-0621-DCFA-6F03-4CCFB44745E1}"/>
          </ac:spMkLst>
        </pc:spChg>
        <pc:spChg chg="del">
          <ac:chgData name="Leidy J. Chiquito B." userId="b4fe8db9-8481-4399-921c-0ac535a4c5d3" providerId="ADAL" clId="{7525F00F-D387-47F3-A1B1-150FE9318B07}" dt="2024-03-05T13:54:56.930" v="11" actId="478"/>
          <ac:spMkLst>
            <pc:docMk/>
            <pc:sldMk cId="3003309805" sldId="378"/>
            <ac:spMk id="7" creationId="{F4D905F1-FE82-AB2E-C2B0-22EF94DE2B6A}"/>
          </ac:spMkLst>
        </pc:spChg>
        <pc:spChg chg="del">
          <ac:chgData name="Leidy J. Chiquito B." userId="b4fe8db9-8481-4399-921c-0ac535a4c5d3" providerId="ADAL" clId="{7525F00F-D387-47F3-A1B1-150FE9318B07}" dt="2024-03-05T13:54:55.497" v="10" actId="478"/>
          <ac:spMkLst>
            <pc:docMk/>
            <pc:sldMk cId="3003309805" sldId="378"/>
            <ac:spMk id="8" creationId="{B129F409-522D-7D61-AF00-1C0872F17904}"/>
          </ac:spMkLst>
        </pc:spChg>
      </pc:sldChg>
      <pc:sldChg chg="del">
        <pc:chgData name="Leidy J. Chiquito B." userId="b4fe8db9-8481-4399-921c-0ac535a4c5d3" providerId="ADAL" clId="{7525F00F-D387-47F3-A1B1-150FE9318B07}" dt="2024-03-05T13:55:09.091" v="13" actId="47"/>
        <pc:sldMkLst>
          <pc:docMk/>
          <pc:sldMk cId="1437502443" sldId="379"/>
        </pc:sldMkLst>
      </pc:sldChg>
      <pc:sldChg chg="del">
        <pc:chgData name="Leidy J. Chiquito B." userId="b4fe8db9-8481-4399-921c-0ac535a4c5d3" providerId="ADAL" clId="{7525F00F-D387-47F3-A1B1-150FE9318B07}" dt="2024-03-05T13:55:09.091" v="13" actId="47"/>
        <pc:sldMkLst>
          <pc:docMk/>
          <pc:sldMk cId="710832678" sldId="380"/>
        </pc:sldMkLst>
      </pc:sldChg>
      <pc:sldChg chg="del">
        <pc:chgData name="Leidy J. Chiquito B." userId="b4fe8db9-8481-4399-921c-0ac535a4c5d3" providerId="ADAL" clId="{7525F00F-D387-47F3-A1B1-150FE9318B07}" dt="2024-03-05T13:55:09.091" v="13" actId="47"/>
        <pc:sldMkLst>
          <pc:docMk/>
          <pc:sldMk cId="638468655" sldId="381"/>
        </pc:sldMkLst>
      </pc:sldChg>
      <pc:sldChg chg="del">
        <pc:chgData name="Leidy J. Chiquito B." userId="b4fe8db9-8481-4399-921c-0ac535a4c5d3" providerId="ADAL" clId="{7525F00F-D387-47F3-A1B1-150FE9318B07}" dt="2024-03-05T13:55:09.091" v="13" actId="47"/>
        <pc:sldMkLst>
          <pc:docMk/>
          <pc:sldMk cId="1638430079" sldId="382"/>
        </pc:sldMkLst>
      </pc:sldChg>
      <pc:sldChg chg="del">
        <pc:chgData name="Leidy J. Chiquito B." userId="b4fe8db9-8481-4399-921c-0ac535a4c5d3" providerId="ADAL" clId="{7525F00F-D387-47F3-A1B1-150FE9318B07}" dt="2024-03-05T13:55:09.091" v="13" actId="47"/>
        <pc:sldMkLst>
          <pc:docMk/>
          <pc:sldMk cId="1564608547" sldId="383"/>
        </pc:sldMkLst>
      </pc:sldChg>
      <pc:sldChg chg="del">
        <pc:chgData name="Leidy J. Chiquito B." userId="b4fe8db9-8481-4399-921c-0ac535a4c5d3" providerId="ADAL" clId="{7525F00F-D387-47F3-A1B1-150FE9318B07}" dt="2024-03-05T13:55:09.091" v="13" actId="47"/>
        <pc:sldMkLst>
          <pc:docMk/>
          <pc:sldMk cId="2291578257" sldId="384"/>
        </pc:sldMkLst>
      </pc:sldChg>
      <pc:sldChg chg="del">
        <pc:chgData name="Leidy J. Chiquito B." userId="b4fe8db9-8481-4399-921c-0ac535a4c5d3" providerId="ADAL" clId="{7525F00F-D387-47F3-A1B1-150FE9318B07}" dt="2024-03-05T13:55:09.091" v="13" actId="47"/>
        <pc:sldMkLst>
          <pc:docMk/>
          <pc:sldMk cId="1135420070" sldId="385"/>
        </pc:sldMkLst>
      </pc:sldChg>
      <pc:sldChg chg="del">
        <pc:chgData name="Leidy J. Chiquito B." userId="b4fe8db9-8481-4399-921c-0ac535a4c5d3" providerId="ADAL" clId="{7525F00F-D387-47F3-A1B1-150FE9318B07}" dt="2024-03-05T13:55:09.091" v="13" actId="47"/>
        <pc:sldMkLst>
          <pc:docMk/>
          <pc:sldMk cId="112565145" sldId="386"/>
        </pc:sldMkLst>
      </pc:sldChg>
      <pc:sldChg chg="del">
        <pc:chgData name="Leidy J. Chiquito B." userId="b4fe8db9-8481-4399-921c-0ac535a4c5d3" providerId="ADAL" clId="{7525F00F-D387-47F3-A1B1-150FE9318B07}" dt="2024-03-05T13:55:09.091" v="13" actId="47"/>
        <pc:sldMkLst>
          <pc:docMk/>
          <pc:sldMk cId="3819009620" sldId="387"/>
        </pc:sldMkLst>
      </pc:sldChg>
      <pc:sldChg chg="del">
        <pc:chgData name="Leidy J. Chiquito B." userId="b4fe8db9-8481-4399-921c-0ac535a4c5d3" providerId="ADAL" clId="{7525F00F-D387-47F3-A1B1-150FE9318B07}" dt="2024-03-05T13:55:09.091" v="13" actId="47"/>
        <pc:sldMkLst>
          <pc:docMk/>
          <pc:sldMk cId="429634846" sldId="388"/>
        </pc:sldMkLst>
      </pc:sldChg>
      <pc:sldChg chg="del">
        <pc:chgData name="Leidy J. Chiquito B." userId="b4fe8db9-8481-4399-921c-0ac535a4c5d3" providerId="ADAL" clId="{7525F00F-D387-47F3-A1B1-150FE9318B07}" dt="2024-03-05T13:55:09.091" v="13" actId="47"/>
        <pc:sldMkLst>
          <pc:docMk/>
          <pc:sldMk cId="255129122" sldId="389"/>
        </pc:sldMkLst>
      </pc:sldChg>
      <pc:sldChg chg="del">
        <pc:chgData name="Leidy J. Chiquito B." userId="b4fe8db9-8481-4399-921c-0ac535a4c5d3" providerId="ADAL" clId="{7525F00F-D387-47F3-A1B1-150FE9318B07}" dt="2024-03-05T13:55:09.091" v="13" actId="47"/>
        <pc:sldMkLst>
          <pc:docMk/>
          <pc:sldMk cId="4107911990" sldId="390"/>
        </pc:sldMkLst>
      </pc:sldChg>
      <pc:sldChg chg="del">
        <pc:chgData name="Leidy J. Chiquito B." userId="b4fe8db9-8481-4399-921c-0ac535a4c5d3" providerId="ADAL" clId="{7525F00F-D387-47F3-A1B1-150FE9318B07}" dt="2024-03-05T13:55:09.091" v="13" actId="47"/>
        <pc:sldMkLst>
          <pc:docMk/>
          <pc:sldMk cId="1784407524" sldId="391"/>
        </pc:sldMkLst>
      </pc:sldChg>
      <pc:sldChg chg="del">
        <pc:chgData name="Leidy J. Chiquito B." userId="b4fe8db9-8481-4399-921c-0ac535a4c5d3" providerId="ADAL" clId="{7525F00F-D387-47F3-A1B1-150FE9318B07}" dt="2024-03-05T13:55:09.091" v="13" actId="47"/>
        <pc:sldMkLst>
          <pc:docMk/>
          <pc:sldMk cId="3652589263" sldId="392"/>
        </pc:sldMkLst>
      </pc:sldChg>
      <pc:sldChg chg="del">
        <pc:chgData name="Leidy J. Chiquito B." userId="b4fe8db9-8481-4399-921c-0ac535a4c5d3" providerId="ADAL" clId="{7525F00F-D387-47F3-A1B1-150FE9318B07}" dt="2024-03-05T13:55:09.091" v="13" actId="47"/>
        <pc:sldMkLst>
          <pc:docMk/>
          <pc:sldMk cId="2456678034" sldId="393"/>
        </pc:sldMkLst>
      </pc:sldChg>
      <pc:sldChg chg="del">
        <pc:chgData name="Leidy J. Chiquito B." userId="b4fe8db9-8481-4399-921c-0ac535a4c5d3" providerId="ADAL" clId="{7525F00F-D387-47F3-A1B1-150FE9318B07}" dt="2024-03-05T13:55:09.091" v="13" actId="47"/>
        <pc:sldMkLst>
          <pc:docMk/>
          <pc:sldMk cId="2542994577" sldId="394"/>
        </pc:sldMkLst>
      </pc:sldChg>
      <pc:sldChg chg="del">
        <pc:chgData name="Leidy J. Chiquito B." userId="b4fe8db9-8481-4399-921c-0ac535a4c5d3" providerId="ADAL" clId="{7525F00F-D387-47F3-A1B1-150FE9318B07}" dt="2024-03-05T13:55:09.091" v="13" actId="47"/>
        <pc:sldMkLst>
          <pc:docMk/>
          <pc:sldMk cId="1189545130" sldId="395"/>
        </pc:sldMkLst>
      </pc:sldChg>
      <pc:sldChg chg="del">
        <pc:chgData name="Leidy J. Chiquito B." userId="b4fe8db9-8481-4399-921c-0ac535a4c5d3" providerId="ADAL" clId="{7525F00F-D387-47F3-A1B1-150FE9318B07}" dt="2024-03-05T13:55:09.091" v="13" actId="47"/>
        <pc:sldMkLst>
          <pc:docMk/>
          <pc:sldMk cId="1993377637" sldId="396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unilibrebog-my.sharepoint.com/personal/alejandro_giraldom_unilibre_edu_co/Documents/AGM/CONSOLIDADO%20PROCESO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unilibrebog-my.sharepoint.com/personal/alejandro_giraldom_unilibre_edu_co/Documents/AGM/INFORMES%20ENTREGADOS/2023/11-19-12-2023/INFORME%20CONTABILIDAD%2019-12-2023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unilibrebog-my.sharepoint.com/personal/alejandro_giraldom_unilibre_edu_co/Documents/AGM/CONSOLIDADO%20PROCESO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unilibrebog-my.sharepoint.com/personal/alejandro_giraldom_unilibre_edu_co/Documents/AGM/CONSOLIDADO%20PROCESO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unilibrebog-my.sharepoint.com/personal/alejandro_giraldom_unilibre_edu_co/Documents/Attachments/CONVENIOS%20AL%2018-12-2023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O" dirty="0">
                <a:solidFill>
                  <a:schemeClr val="tx1"/>
                </a:solidFill>
                <a:latin typeface="Montserrat" panose="00000500000000000000" pitchFamily="2" charset="0"/>
              </a:rPr>
              <a:t>PORCENTAJE DE EXITO Y PERDIDA</a:t>
            </a:r>
          </a:p>
        </c:rich>
      </c:tx>
      <c:layout>
        <c:manualLayout>
          <c:xMode val="edge"/>
          <c:yMode val="edge"/>
          <c:x val="0.21986537875936682"/>
          <c:y val="2.829218565376780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explosion val="7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04F-47CC-84E2-5F04C9B0EDB6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A04F-47CC-84E2-5F04C9B0EDB6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sz="1400" b="1" i="0" u="none" strike="noStrike" kern="1200" baseline="0">
                        <a:solidFill>
                          <a:schemeClr val="tx1"/>
                        </a:solidFill>
                        <a:latin typeface="Montserrat" panose="00000500000000000000" pitchFamily="2" charset="0"/>
                        <a:ea typeface="+mn-ea"/>
                        <a:cs typeface="+mn-cs"/>
                      </a:defRPr>
                    </a:pPr>
                    <a:r>
                      <a:rPr lang="en-US" sz="2400" b="1" dirty="0">
                        <a:solidFill>
                          <a:schemeClr val="tx1"/>
                        </a:solidFill>
                      </a:rPr>
                      <a:t>A FAVOR</a:t>
                    </a:r>
                    <a:r>
                      <a:rPr lang="en-US" sz="2400" b="1" baseline="0" dirty="0">
                        <a:solidFill>
                          <a:schemeClr val="tx1"/>
                        </a:solidFill>
                      </a:rPr>
                      <a:t>
</a:t>
                    </a:r>
                    <a:fld id="{53242741-1C66-47B0-9640-D75551844A47}" type="PERCENTAGE">
                      <a:rPr lang="en-US" sz="2400" b="1" baseline="0">
                        <a:solidFill>
                          <a:schemeClr val="tx1"/>
                        </a:solidFill>
                      </a:rPr>
                      <a:pPr algn="ctr">
                        <a:defRPr sz="1400" b="1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defRPr>
                      </a:pPr>
                      <a:t>[PORCENTAJE]</a:t>
                    </a:fld>
                    <a:endParaRPr lang="en-US" sz="2400" b="1" baseline="0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sz="1400" b="1" i="0" u="none" strike="noStrike" kern="1200" baseline="0">
                      <a:solidFill>
                        <a:schemeClr val="tx1"/>
                      </a:solidFill>
                      <a:latin typeface="Montserrat" panose="00000500000000000000" pitchFamily="2" charset="0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6480662323903379"/>
                      <c:h val="0.1984130979898736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A04F-47CC-84E2-5F04C9B0EDB6}"/>
                </c:ext>
              </c:extLst>
            </c:dLbl>
            <c:dLbl>
              <c:idx val="1"/>
              <c:layout>
                <c:manualLayout>
                  <c:x val="0.13532062558339647"/>
                  <c:y val="0.19751309460372224"/>
                </c:manualLayout>
              </c:layout>
              <c:tx>
                <c:rich>
                  <a:bodyPr/>
                  <a:lstStyle/>
                  <a:p>
                    <a:r>
                      <a:rPr lang="en-US" sz="2000" b="1" baseline="0" dirty="0">
                        <a:solidFill>
                          <a:schemeClr val="tx1"/>
                        </a:solidFill>
                      </a:rPr>
                      <a:t>EN CONTRA
</a:t>
                    </a:r>
                    <a:fld id="{6BD6099B-FC8A-491B-BB6D-85AA6ED97686}" type="PERCENTAGE">
                      <a:rPr lang="en-US" sz="2000" b="1" baseline="0" dirty="0">
                        <a:solidFill>
                          <a:schemeClr val="tx1"/>
                        </a:solidFill>
                      </a:rPr>
                      <a:pPr/>
                      <a:t>[PORCENTAJE]</a:t>
                    </a:fld>
                    <a:endParaRPr lang="en-US" sz="2000" b="1" baseline="0" dirty="0">
                      <a:solidFill>
                        <a:schemeClr val="tx1"/>
                      </a:solidFill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A04F-47CC-84E2-5F04C9B0EDB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sz="1400" b="1" i="0" u="none" strike="noStrike" kern="1200" baseline="0">
                    <a:solidFill>
                      <a:schemeClr val="tx1"/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endParaRPr lang="es-CO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[1]Hoja2!$E$34:$E$35</c:f>
              <c:strCache>
                <c:ptCount val="2"/>
                <c:pt idx="0">
                  <c:v>SENTENCIAS A FAVOR</c:v>
                </c:pt>
                <c:pt idx="1">
                  <c:v>SENTENCIAS EN CONTRA</c:v>
                </c:pt>
              </c:strCache>
            </c:strRef>
          </c:cat>
          <c:val>
            <c:numRef>
              <c:f>[1]Hoja2!$F$34:$F$35</c:f>
              <c:numCache>
                <c:formatCode>General</c:formatCode>
                <c:ptCount val="2"/>
                <c:pt idx="0">
                  <c:v>13</c:v>
                </c:pt>
                <c:pt idx="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04F-47CC-84E2-5F04C9B0EDB6}"/>
            </c:ext>
          </c:extLst>
        </c:ser>
        <c:dLbls>
          <c:dLblPos val="ctr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O" sz="2400" dirty="0">
                <a:latin typeface="Montserrat" panose="00000500000000000000" pitchFamily="2" charset="0"/>
              </a:rPr>
              <a:t>DISTRIBUCIÓN PORCENTUAL</a:t>
            </a:r>
            <a:r>
              <a:rPr lang="es-CO" sz="2400" baseline="0" dirty="0">
                <a:latin typeface="Montserrat" panose="00000500000000000000" pitchFamily="2" charset="0"/>
              </a:rPr>
              <a:t> DE LOS </a:t>
            </a:r>
            <a:r>
              <a:rPr lang="es-CO" sz="2400" dirty="0">
                <a:latin typeface="Montserrat" panose="00000500000000000000" pitchFamily="2" charset="0"/>
              </a:rPr>
              <a:t>PROCESOS ACTIVOS A DICIEMBRE 2023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9.0849580592976528E-2"/>
          <c:y val="0.13304461942257217"/>
          <c:w val="0.62544451280532132"/>
          <c:h val="0.78073651210265382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E78-4F33-A8E5-6BCE0A68FB7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E78-4F33-A8E5-6BCE0A68FB7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E78-4F33-A8E5-6BCE0A68FB7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E78-4F33-A8E5-6BCE0A68FB7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5E78-4F33-A8E5-6BCE0A68FB70}"/>
              </c:ext>
            </c:extLst>
          </c:dPt>
          <c:dLbls>
            <c:dLbl>
              <c:idx val="4"/>
              <c:layout>
                <c:manualLayout>
                  <c:x val="1.4835102000671202E-3"/>
                  <c:y val="-7.4074074074074415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E78-4F33-A8E5-6BCE0A68FB7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'[INFORME CONTABILIDAD 19-12-2023.xlsx]Hoja1'!$E$12:$E$17</c:f>
              <c:strCache>
                <c:ptCount val="5"/>
                <c:pt idx="0">
                  <c:v>Laboral</c:v>
                </c:pt>
                <c:pt idx="1">
                  <c:v>Penal</c:v>
                </c:pt>
                <c:pt idx="2">
                  <c:v>Administrativos</c:v>
                </c:pt>
                <c:pt idx="3">
                  <c:v>Extrajudicial</c:v>
                </c:pt>
                <c:pt idx="4">
                  <c:v>Contencioso Administrativo</c:v>
                </c:pt>
              </c:strCache>
              <c:extLst/>
            </c:strRef>
          </c:cat>
          <c:val>
            <c:numRef>
              <c:f>'[INFORME CONTABILIDAD 19-12-2023.xlsx]Hoja1'!$F$12:$F$17</c:f>
              <c:numCache>
                <c:formatCode>General</c:formatCode>
                <c:ptCount val="5"/>
                <c:pt idx="0">
                  <c:v>15</c:v>
                </c:pt>
                <c:pt idx="1">
                  <c:v>12</c:v>
                </c:pt>
                <c:pt idx="2">
                  <c:v>3</c:v>
                </c:pt>
                <c:pt idx="3">
                  <c:v>2</c:v>
                </c:pt>
                <c:pt idx="4">
                  <c:v>1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A-5E78-4F33-A8E5-6BCE0A68FB70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3457642921898325"/>
          <c:y val="0.12223359580052494"/>
          <c:w val="0.24066168292901449"/>
          <c:h val="0.7163985617489636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2" charset="0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O" dirty="0"/>
              <a:t>ÁREAS EN</a:t>
            </a:r>
            <a:r>
              <a:rPr lang="es-CO" baseline="0" dirty="0"/>
              <a:t> LAS QUE SE PRESTÓ SOPORTE PARA CONTESTAR</a:t>
            </a:r>
            <a:endParaRPr lang="es-CO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'[CONSOLIDADO PROCESOS.xlsx]Hoja2'!$D$137:$D$151</c:f>
              <c:strCache>
                <c:ptCount val="15"/>
                <c:pt idx="0">
                  <c:v>Bienestar Universitario</c:v>
                </c:pt>
                <c:pt idx="1">
                  <c:v>Secretaría Seccional</c:v>
                </c:pt>
                <c:pt idx="2">
                  <c:v>Fac. Ingeniería</c:v>
                </c:pt>
                <c:pt idx="3">
                  <c:v>Gestión Humana</c:v>
                </c:pt>
                <c:pt idx="4">
                  <c:v>Sectaría Académica Centro</c:v>
                </c:pt>
                <c:pt idx="5">
                  <c:v>Rectoría Seccional</c:v>
                </c:pt>
                <c:pt idx="6">
                  <c:v>Fac. Derecho</c:v>
                </c:pt>
                <c:pt idx="7">
                  <c:v>Posgrados</c:v>
                </c:pt>
                <c:pt idx="8">
                  <c:v>CUA </c:v>
                </c:pt>
                <c:pt idx="9">
                  <c:v>Servicios Generales</c:v>
                </c:pt>
                <c:pt idx="10">
                  <c:v>Jurídica Bogotá</c:v>
                </c:pt>
                <c:pt idx="11">
                  <c:v>Gestión Ambiental</c:v>
                </c:pt>
                <c:pt idx="12">
                  <c:v>Admisiones y Registro </c:v>
                </c:pt>
                <c:pt idx="13">
                  <c:v>Dirección Seccional de Investigaciones</c:v>
                </c:pt>
                <c:pt idx="14">
                  <c:v>Fac. Salud, Exactas y Naturales</c:v>
                </c:pt>
              </c:strCache>
            </c:strRef>
          </c:cat>
          <c:val>
            <c:numRef>
              <c:f>'[CONSOLIDADO PROCESOS.xlsx]Hoja2'!$E$137:$E$151</c:f>
              <c:numCache>
                <c:formatCode>General</c:formatCode>
                <c:ptCount val="15"/>
                <c:pt idx="0">
                  <c:v>2</c:v>
                </c:pt>
                <c:pt idx="1">
                  <c:v>13</c:v>
                </c:pt>
                <c:pt idx="2">
                  <c:v>2</c:v>
                </c:pt>
                <c:pt idx="3">
                  <c:v>2</c:v>
                </c:pt>
                <c:pt idx="4">
                  <c:v>5</c:v>
                </c:pt>
                <c:pt idx="5">
                  <c:v>5</c:v>
                </c:pt>
                <c:pt idx="6">
                  <c:v>3</c:v>
                </c:pt>
                <c:pt idx="7">
                  <c:v>1</c:v>
                </c:pt>
                <c:pt idx="8">
                  <c:v>3</c:v>
                </c:pt>
                <c:pt idx="9">
                  <c:v>3</c:v>
                </c:pt>
                <c:pt idx="10">
                  <c:v>7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F00-4F1C-9D64-45BFAE9EFEA5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001538239"/>
        <c:axId val="1001537759"/>
      </c:barChart>
      <c:catAx>
        <c:axId val="100153823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001537759"/>
        <c:crosses val="autoZero"/>
        <c:auto val="1"/>
        <c:lblAlgn val="ctr"/>
        <c:lblOffset val="100"/>
        <c:noMultiLvlLbl val="0"/>
      </c:catAx>
      <c:valAx>
        <c:axId val="1001537759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00153823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s-CO" dirty="0">
                <a:latin typeface="Montserrat" panose="00000500000000000000" pitchFamily="2" charset="0"/>
              </a:rPr>
              <a:t>DISTRIBUCIÓN</a:t>
            </a:r>
            <a:r>
              <a:rPr lang="es-CO" baseline="0" dirty="0">
                <a:latin typeface="Montserrat" panose="00000500000000000000" pitchFamily="2" charset="0"/>
              </a:rPr>
              <a:t> EN PORCENTAJE POR ÁREAS</a:t>
            </a:r>
            <a:endParaRPr lang="es-CO" dirty="0">
              <a:latin typeface="Montserrat" panose="00000500000000000000" pitchFamily="2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0.27346519780303452"/>
          <c:y val="0.10692956165323846"/>
          <c:w val="0.44043690813766689"/>
          <c:h val="0.72020735348676901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585-454C-966D-0A62B3F4D818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585-454C-966D-0A62B3F4D818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585-454C-966D-0A62B3F4D818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B585-454C-966D-0A62B3F4D818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B585-454C-966D-0A62B3F4D818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B585-454C-966D-0A62B3F4D818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B585-454C-966D-0A62B3F4D818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B585-454C-966D-0A62B3F4D818}"/>
              </c:ext>
            </c:extLst>
          </c:dPt>
          <c:dPt>
            <c:idx val="8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B585-454C-966D-0A62B3F4D818}"/>
              </c:ext>
            </c:extLst>
          </c:dPt>
          <c:dLbls>
            <c:dLbl>
              <c:idx val="6"/>
              <c:layout>
                <c:manualLayout>
                  <c:x val="3.0864239953860034E-2"/>
                  <c:y val="6.8999583157800706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B585-454C-966D-0A62B3F4D818}"/>
                </c:ext>
              </c:extLst>
            </c:dLbl>
            <c:dLbl>
              <c:idx val="7"/>
              <c:layout>
                <c:manualLayout>
                  <c:x val="1.4977583811802682E-2"/>
                  <c:y val="6.0451582499488746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B585-454C-966D-0A62B3F4D818}"/>
                </c:ext>
              </c:extLst>
            </c:dLbl>
            <c:dLbl>
              <c:idx val="8"/>
              <c:layout>
                <c:manualLayout>
                  <c:x val="1.5872820663440958E-2"/>
                  <c:y val="6.8940435630411356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B585-454C-966D-0A62B3F4D81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endParaRPr lang="es-CO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[1]Hoja2!$D$123:$D$131</c:f>
              <c:strCache>
                <c:ptCount val="9"/>
                <c:pt idx="0">
                  <c:v>Bienestar Universitario</c:v>
                </c:pt>
                <c:pt idx="1">
                  <c:v>Servicios Generales </c:v>
                </c:pt>
                <c:pt idx="2">
                  <c:v>Fac. Salud, Exactas y Naturales</c:v>
                </c:pt>
                <c:pt idx="3">
                  <c:v>Dirección financiera</c:v>
                </c:pt>
                <c:pt idx="4">
                  <c:v>Gestión Humana</c:v>
                </c:pt>
                <c:pt idx="5">
                  <c:v>Promoción y Mercadeo</c:v>
                </c:pt>
                <c:pt idx="6">
                  <c:v>Dirección de Sistemas</c:v>
                </c:pt>
                <c:pt idx="7">
                  <c:v>Fac. de Ingenierías</c:v>
                </c:pt>
                <c:pt idx="8">
                  <c:v>Gestión Ambiental</c:v>
                </c:pt>
              </c:strCache>
            </c:strRef>
          </c:cat>
          <c:val>
            <c:numRef>
              <c:f>[1]Hoja2!$E$123:$E$131</c:f>
              <c:numCache>
                <c:formatCode>General</c:formatCode>
                <c:ptCount val="9"/>
                <c:pt idx="0">
                  <c:v>30</c:v>
                </c:pt>
                <c:pt idx="1">
                  <c:v>18</c:v>
                </c:pt>
                <c:pt idx="2">
                  <c:v>8</c:v>
                </c:pt>
                <c:pt idx="3">
                  <c:v>5</c:v>
                </c:pt>
                <c:pt idx="4">
                  <c:v>5</c:v>
                </c:pt>
                <c:pt idx="5">
                  <c:v>4</c:v>
                </c:pt>
                <c:pt idx="6">
                  <c:v>3</c:v>
                </c:pt>
                <c:pt idx="7">
                  <c:v>2</c:v>
                </c:pt>
                <c:pt idx="8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B585-454C-966D-0A62B3F4D818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8879125482003656"/>
          <c:y val="6.3129930408497958E-2"/>
          <c:w val="0.30098039676378302"/>
          <c:h val="0.8228727895370094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2"/>
              </a:solidFill>
              <a:latin typeface="Montserrat" panose="00000500000000000000" pitchFamily="2" charset="0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O" dirty="0"/>
              <a:t>DISTRIBUCIÓN PORCENTUAL</a:t>
            </a:r>
            <a:r>
              <a:rPr lang="es-CO" baseline="0" dirty="0"/>
              <a:t> DE ACUERDO AL OBJETO DEL CONVENIO</a:t>
            </a:r>
            <a:endParaRPr lang="es-CO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B6CB-49BA-8980-93AE39CF59FF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B6CB-49BA-8980-93AE39CF59FF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B6CB-49BA-8980-93AE39CF59FF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6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B6CB-49BA-8980-93AE39CF59FF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B6CB-49BA-8980-93AE39CF59FF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B6CB-49BA-8980-93AE39CF59FF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6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B6CB-49BA-8980-93AE39CF59FF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5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B6CB-49BA-8980-93AE39CF59FF}"/>
              </c:ext>
            </c:extLst>
          </c:dPt>
          <c:dPt>
            <c:idx val="8"/>
            <c:bubble3D val="0"/>
            <c:spPr>
              <a:gradFill rotWithShape="1">
                <a:gsLst>
                  <a:gs pos="0">
                    <a:schemeClr val="accent4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B6CB-49BA-8980-93AE39CF59FF}"/>
              </c:ext>
            </c:extLst>
          </c:dPt>
          <c:dLbls>
            <c:dLbl>
              <c:idx val="0"/>
              <c:layout>
                <c:manualLayout>
                  <c:x val="-0.19058064850497361"/>
                  <c:y val="-4.0545796388878674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6CB-49BA-8980-93AE39CF59FF}"/>
                </c:ext>
              </c:extLst>
            </c:dLbl>
            <c:dLbl>
              <c:idx val="1"/>
              <c:layout>
                <c:manualLayout>
                  <c:x val="0.12739720651984793"/>
                  <c:y val="-0.1015123460311032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6CB-49BA-8980-93AE39CF59FF}"/>
                </c:ext>
              </c:extLst>
            </c:dLbl>
            <c:dLbl>
              <c:idx val="2"/>
              <c:layout>
                <c:manualLayout>
                  <c:x val="6.0195091974575107E-2"/>
                  <c:y val="4.5285714082004568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6CB-49BA-8980-93AE39CF59FF}"/>
                </c:ext>
              </c:extLst>
            </c:dLbl>
            <c:dLbl>
              <c:idx val="3"/>
              <c:layout>
                <c:manualLayout>
                  <c:x val="5.6001688082360647E-2"/>
                  <c:y val="4.9812093064376749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6CB-49BA-8980-93AE39CF59FF}"/>
                </c:ext>
              </c:extLst>
            </c:dLbl>
            <c:dLbl>
              <c:idx val="4"/>
              <c:layout>
                <c:manualLayout>
                  <c:x val="5.2867333755353921E-2"/>
                  <c:y val="4.8504836883518379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6CB-49BA-8980-93AE39CF59FF}"/>
                </c:ext>
              </c:extLst>
            </c:dLbl>
            <c:dLbl>
              <c:idx val="5"/>
              <c:layout>
                <c:manualLayout>
                  <c:x val="5.1596681585464724E-2"/>
                  <c:y val="8.5129399467828742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6CB-49BA-8980-93AE39CF59FF}"/>
                </c:ext>
              </c:extLst>
            </c:dLbl>
            <c:dLbl>
              <c:idx val="6"/>
              <c:layout>
                <c:manualLayout>
                  <c:x val="3.1915714343887548E-2"/>
                  <c:y val="8.0407841112939513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B6CB-49BA-8980-93AE39CF59FF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B6CB-49BA-8980-93AE39CF59FF}"/>
                </c:ext>
              </c:extLst>
            </c:dLbl>
            <c:dLbl>
              <c:idx val="8"/>
              <c:layout>
                <c:manualLayout>
                  <c:x val="1.534896290290935E-2"/>
                  <c:y val="7.9369379903547518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B6CB-49BA-8980-93AE39CF59F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endParaRPr lang="es-CO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'[CONVENIOS AL 18-12-2023.xlsx]CONVENIOS VIGENTES'!$E$194:$E$202</c:f>
              <c:strCache>
                <c:ptCount val="9"/>
                <c:pt idx="0">
                  <c:v>PRÁCTICAS</c:v>
                </c:pt>
                <c:pt idx="1">
                  <c:v>COOPERACIÓN</c:v>
                </c:pt>
                <c:pt idx="2">
                  <c:v>CARTA DE INTENCIÓN</c:v>
                </c:pt>
                <c:pt idx="3">
                  <c:v>MOVILIDAD</c:v>
                </c:pt>
                <c:pt idx="4">
                  <c:v>MEMORANDO DE ENTENDIMIENTO</c:v>
                </c:pt>
                <c:pt idx="5">
                  <c:v>DOCENCIA SERVICIO</c:v>
                </c:pt>
                <c:pt idx="6">
                  <c:v>DESCUENTO POR NÓMINA</c:v>
                </c:pt>
                <c:pt idx="7">
                  <c:v>PROYECCIÓN SOCIAL </c:v>
                </c:pt>
                <c:pt idx="8">
                  <c:v>INVESTIGACIÓN</c:v>
                </c:pt>
              </c:strCache>
            </c:strRef>
          </c:cat>
          <c:val>
            <c:numRef>
              <c:f>'[CONVENIOS AL 18-12-2023.xlsx]CONVENIOS VIGENTES'!$F$194:$F$202</c:f>
              <c:numCache>
                <c:formatCode>General</c:formatCode>
                <c:ptCount val="9"/>
                <c:pt idx="0">
                  <c:v>87</c:v>
                </c:pt>
                <c:pt idx="1">
                  <c:v>56</c:v>
                </c:pt>
                <c:pt idx="2">
                  <c:v>3</c:v>
                </c:pt>
                <c:pt idx="3">
                  <c:v>3</c:v>
                </c:pt>
                <c:pt idx="4">
                  <c:v>1</c:v>
                </c:pt>
                <c:pt idx="5">
                  <c:v>14</c:v>
                </c:pt>
                <c:pt idx="6">
                  <c:v>2</c:v>
                </c:pt>
                <c:pt idx="7">
                  <c:v>0</c:v>
                </c:pt>
                <c:pt idx="8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B6CB-49BA-8980-93AE39CF59FF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2" charset="0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magen que contiene reloj&#10;&#10;Descripción generada automáticamente">
            <a:extLst>
              <a:ext uri="{FF2B5EF4-FFF2-40B4-BE49-F238E27FC236}">
                <a16:creationId xmlns:a16="http://schemas.microsoft.com/office/drawing/2014/main" id="{6F80BD48-B611-AC42-ACE5-12ED3DB7E4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Imagen 8" descr="Imagen que contiene firmar, parada, señal, calle&#10;&#10;Descripción generada automáticamente">
            <a:extLst>
              <a:ext uri="{FF2B5EF4-FFF2-40B4-BE49-F238E27FC236}">
                <a16:creationId xmlns:a16="http://schemas.microsoft.com/office/drawing/2014/main" id="{0D2EEACC-F950-554A-AC6E-04A4B6E8F1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5601" y="6339786"/>
            <a:ext cx="2009913" cy="352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716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D83D0A-FC0F-8D44-8AC0-D9C244C7A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3AAE17F-2D7F-3844-8D32-AEE649F61B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1FB9B3A-5779-4844-A7D5-882E8B385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B82EB-763D-1E49-9E4A-E32C759F568D}" type="datetimeFigureOut">
              <a:rPr lang="es-CO" smtClean="0"/>
              <a:t>18/03/2024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F2E37EE-9907-6B47-A0BD-6935A2D14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D094493-CFA1-C640-B916-8A575C797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F5D1C-32AC-A34F-9A7A-4D567559626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5186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4BD997D-9709-5A42-8A91-64DB2CCBAE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5AF220C-904D-B941-9C2C-51DFF91A9E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9856A84-2913-B547-A2CC-A81152B94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B82EB-763D-1E49-9E4A-E32C759F568D}" type="datetimeFigureOut">
              <a:rPr lang="es-CO" smtClean="0"/>
              <a:t>18/03/2024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CDBC9FC-CE4D-9743-A459-767989649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60D5F5E-044F-1544-AFB1-1888C139D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F5D1C-32AC-A34F-9A7A-4D567559626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24520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magen que contiene dibujo, alimentos&#10;&#10;Descripción generada automáticamente">
            <a:extLst>
              <a:ext uri="{FF2B5EF4-FFF2-40B4-BE49-F238E27FC236}">
                <a16:creationId xmlns:a16="http://schemas.microsoft.com/office/drawing/2014/main" id="{D251290A-F0BB-D14C-8A0E-DD88589822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901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49BACE01-642E-6A42-B3B6-667480A62A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Imagen 9" descr="Imagen que contiene reloj&#10;&#10;Descripción generada automáticamente">
            <a:extLst>
              <a:ext uri="{FF2B5EF4-FFF2-40B4-BE49-F238E27FC236}">
                <a16:creationId xmlns:a16="http://schemas.microsoft.com/office/drawing/2014/main" id="{4977CDED-8AC0-944D-B992-32CDC52D63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Imagen 10" descr="Imagen que contiene firmar, parada, señal, calle&#10;&#10;Descripción generada automáticamente">
            <a:extLst>
              <a:ext uri="{FF2B5EF4-FFF2-40B4-BE49-F238E27FC236}">
                <a16:creationId xmlns:a16="http://schemas.microsoft.com/office/drawing/2014/main" id="{B02D6CA1-F34C-0745-840A-0DC311B5858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55601" y="6339786"/>
            <a:ext cx="2009913" cy="352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300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A2878197-0A73-F84D-9B41-8E098B9351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60918" y="6291470"/>
            <a:ext cx="9331082" cy="566530"/>
          </a:xfrm>
          <a:prstGeom prst="rect">
            <a:avLst/>
          </a:prstGeom>
        </p:spPr>
      </p:pic>
      <p:pic>
        <p:nvPicPr>
          <p:cNvPr id="11" name="Imagen 10" descr="Imagen que contiene firmar, parada, señal, calle&#10;&#10;Descripción generada automáticamente">
            <a:extLst>
              <a:ext uri="{FF2B5EF4-FFF2-40B4-BE49-F238E27FC236}">
                <a16:creationId xmlns:a16="http://schemas.microsoft.com/office/drawing/2014/main" id="{8EAA1443-6BD8-A645-A43A-9087D586E3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6392" y="276916"/>
            <a:ext cx="2009913" cy="352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877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D18834-D274-B449-AC81-305C8DA01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42798A2-2948-6140-8A89-988BD0D2F1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EC09157-617E-E248-9365-2BFF1FCCD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FE73BDC-639A-B64C-A753-D6D3B91B4A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507EF36-7611-C64F-BCBE-16B6C5173C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4D01610-63FA-9042-A43D-8A4B34F36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B82EB-763D-1E49-9E4A-E32C759F568D}" type="datetimeFigureOut">
              <a:rPr lang="es-CO" smtClean="0"/>
              <a:t>18/03/2024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B3783DC-9B34-6F41-8DFD-7EFFB4099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F902D87-68D1-C14E-B541-A30AC5526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F5D1C-32AC-A34F-9A7A-4D567559626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40847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933CAC-52C2-FD43-87DC-5ED869230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9980E11-F051-4844-B805-B132AB3BB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B82EB-763D-1E49-9E4A-E32C759F568D}" type="datetimeFigureOut">
              <a:rPr lang="es-CO" smtClean="0"/>
              <a:t>18/03/2024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3BC23B9-3755-4149-A915-FF4AAE05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1202968-BFC7-2D49-9CC8-DEBEBD42A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F5D1C-32AC-A34F-9A7A-4D567559626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13323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2B4338F-B000-DF4B-86FD-492F8A320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B82EB-763D-1E49-9E4A-E32C759F568D}" type="datetimeFigureOut">
              <a:rPr lang="es-CO" smtClean="0"/>
              <a:t>18/03/2024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A9E41CC-6E55-0041-AA0E-500F9D014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252834B-1125-CB4C-B222-FA31D2FF1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F5D1C-32AC-A34F-9A7A-4D567559626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83801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FAC924-F473-3045-8B06-2902AB583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A5A81C3-D88C-BC40-B9E7-C443E40EB4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C92638D-9B9C-BA4E-AF6B-75B924F76C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B7E096F-F580-7A43-825B-FFC5C0BB4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B82EB-763D-1E49-9E4A-E32C759F568D}" type="datetimeFigureOut">
              <a:rPr lang="es-CO" smtClean="0"/>
              <a:t>18/03/2024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6DFFE8B-5F06-5D4A-A3B1-4A807BBC4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651EFCE-8B82-BC4B-A6B2-C0E67B529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F5D1C-32AC-A34F-9A7A-4D567559626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25451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59C9FE-7D73-A041-A9B3-3496292FD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91EA1ED-8957-CA4C-8ED6-3F26A50306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E843FE2-3328-E94D-B109-B9086D3CF3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6E37022-6C40-5D40-A7F2-4501EE872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B82EB-763D-1E49-9E4A-E32C759F568D}" type="datetimeFigureOut">
              <a:rPr lang="es-CO" smtClean="0"/>
              <a:t>18/03/2024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858CFB0-360C-C343-BB9C-F9B5842D3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3074744-4FF9-EE4E-8828-785BBFAFD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F5D1C-32AC-A34F-9A7A-4D567559626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81273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BFD6B32-FBB5-9E46-BEC1-1D258A268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92A9674-235A-D84A-B38B-311B27C8AE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FFF6465-DC2E-114B-8AC9-D56079AF42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EB82EB-763D-1E49-9E4A-E32C759F568D}" type="datetimeFigureOut">
              <a:rPr lang="es-CO" smtClean="0"/>
              <a:t>18/03/2024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C45A714-A921-924F-8820-31AD5D00EA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732EC7D-6AA2-C24B-8AE8-33C7AE00E7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7F5D1C-32AC-A34F-9A7A-4D567559626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51032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46851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F42B13-77A7-A660-B941-AD7B840A14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:a16="http://schemas.microsoft.com/office/drawing/2014/main" id="{2BF40776-A822-F824-A6C3-CBA64C279743}"/>
              </a:ext>
            </a:extLst>
          </p:cNvPr>
          <p:cNvSpPr txBox="1"/>
          <p:nvPr/>
        </p:nvSpPr>
        <p:spPr>
          <a:xfrm>
            <a:off x="573244" y="2359496"/>
            <a:ext cx="1141001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400" b="1" dirty="0">
                <a:latin typeface="Montserrat" panose="00000500000000000000" pitchFamily="2" charset="0"/>
              </a:rPr>
              <a:t>GESTIÓN EN PETICIONES Y QUEJAS 2023  </a:t>
            </a:r>
          </a:p>
        </p:txBody>
      </p:sp>
    </p:spTree>
    <p:extLst>
      <p:ext uri="{BB962C8B-B14F-4D97-AF65-F5344CB8AC3E}">
        <p14:creationId xmlns:p14="http://schemas.microsoft.com/office/powerpoint/2010/main" val="40248576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6E3502-29B0-1AFA-3696-82B2864337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049D30B1-F89E-FA06-0C77-2EC72A944625}"/>
              </a:ext>
            </a:extLst>
          </p:cNvPr>
          <p:cNvSpPr/>
          <p:nvPr/>
        </p:nvSpPr>
        <p:spPr>
          <a:xfrm>
            <a:off x="495014" y="495136"/>
            <a:ext cx="292769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77"/>
                <a:ea typeface="+mn-ea"/>
                <a:cs typeface="+mn-cs"/>
              </a:rPr>
              <a:t>Nombre de la sección Montserrat 10 pt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0D3A367-3F92-A5E0-3DAA-CF875AA0BC71}"/>
              </a:ext>
            </a:extLst>
          </p:cNvPr>
          <p:cNvSpPr txBox="1"/>
          <p:nvPr/>
        </p:nvSpPr>
        <p:spPr>
          <a:xfrm>
            <a:off x="639919" y="3563160"/>
            <a:ext cx="114100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es-CO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CFA88851-EE77-1701-D89A-F9639C86AEB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68315133"/>
              </p:ext>
            </p:extLst>
          </p:nvPr>
        </p:nvGraphicFramePr>
        <p:xfrm>
          <a:off x="878779" y="171450"/>
          <a:ext cx="7636857" cy="5686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03D0EBF2-A0F9-5823-1701-A421C4A2CB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5247408"/>
              </p:ext>
            </p:extLst>
          </p:nvPr>
        </p:nvGraphicFramePr>
        <p:xfrm>
          <a:off x="9080491" y="898769"/>
          <a:ext cx="2760783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0783">
                  <a:extLst>
                    <a:ext uri="{9D8B030D-6E8A-4147-A177-3AD203B41FA5}">
                      <a16:colId xmlns:a16="http://schemas.microsoft.com/office/drawing/2014/main" val="223907330"/>
                    </a:ext>
                  </a:extLst>
                </a:gridCol>
              </a:tblGrid>
              <a:tr h="397863">
                <a:tc>
                  <a:txBody>
                    <a:bodyPr/>
                    <a:lstStyle/>
                    <a:p>
                      <a:pPr algn="ctr"/>
                      <a:r>
                        <a:rPr lang="es-CO" sz="2000" dirty="0">
                          <a:latin typeface="Montserrat" panose="00000500000000000000" pitchFamily="2" charset="0"/>
                        </a:rPr>
                        <a:t>PETICIONES ATENDIDAS</a:t>
                      </a:r>
                    </a:p>
                  </a:txBody>
                  <a:tcPr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2932889"/>
                  </a:ext>
                </a:extLst>
              </a:tr>
              <a:tr h="375860">
                <a:tc>
                  <a:txBody>
                    <a:bodyPr/>
                    <a:lstStyle/>
                    <a:p>
                      <a:pPr algn="ctr"/>
                      <a:r>
                        <a:rPr lang="es-CO" sz="2000" dirty="0">
                          <a:latin typeface="Montserrat" panose="00000500000000000000" pitchFamily="2" charset="0"/>
                        </a:rPr>
                        <a:t>47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2703195"/>
                  </a:ext>
                </a:extLst>
              </a:tr>
            </a:tbl>
          </a:graphicData>
        </a:graphic>
      </p:graphicFrame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BFBAD947-15B0-6436-E433-7D1E1227F2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4291011"/>
              </p:ext>
            </p:extLst>
          </p:nvPr>
        </p:nvGraphicFramePr>
        <p:xfrm>
          <a:off x="9080491" y="3294840"/>
          <a:ext cx="2760783" cy="140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0783">
                  <a:extLst>
                    <a:ext uri="{9D8B030D-6E8A-4147-A177-3AD203B41FA5}">
                      <a16:colId xmlns:a16="http://schemas.microsoft.com/office/drawing/2014/main" val="223907330"/>
                    </a:ext>
                  </a:extLst>
                </a:gridCol>
              </a:tblGrid>
              <a:tr h="425079">
                <a:tc>
                  <a:txBody>
                    <a:bodyPr/>
                    <a:lstStyle/>
                    <a:p>
                      <a:pPr algn="ctr"/>
                      <a:r>
                        <a:rPr lang="es-CO" sz="2000" dirty="0">
                          <a:latin typeface="Montserrat" panose="00000500000000000000" pitchFamily="2" charset="0"/>
                        </a:rPr>
                        <a:t>QUEJAS ANTE MINISTERIO DE EDUCACIÓN</a:t>
                      </a:r>
                    </a:p>
                  </a:txBody>
                  <a:tcPr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2932889"/>
                  </a:ext>
                </a:extLst>
              </a:tr>
              <a:tr h="319126">
                <a:tc>
                  <a:txBody>
                    <a:bodyPr/>
                    <a:lstStyle/>
                    <a:p>
                      <a:pPr algn="ctr"/>
                      <a:r>
                        <a:rPr lang="es-CO" sz="2000" dirty="0">
                          <a:latin typeface="Montserrat" panose="00000500000000000000" pitchFamily="2" charset="0"/>
                        </a:rPr>
                        <a:t>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27031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53369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F42B13-77A7-A660-B941-AD7B840A14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:a16="http://schemas.microsoft.com/office/drawing/2014/main" id="{2BF40776-A822-F824-A6C3-CBA64C279743}"/>
              </a:ext>
            </a:extLst>
          </p:cNvPr>
          <p:cNvSpPr txBox="1"/>
          <p:nvPr/>
        </p:nvSpPr>
        <p:spPr>
          <a:xfrm>
            <a:off x="525619" y="2659559"/>
            <a:ext cx="114100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400" b="1" dirty="0">
                <a:latin typeface="Montserrat" panose="00000500000000000000" pitchFamily="2" charset="0"/>
              </a:rPr>
              <a:t>GESTIÓN CONTRACTUAL – 2023  </a:t>
            </a:r>
          </a:p>
        </p:txBody>
      </p:sp>
    </p:spTree>
    <p:extLst>
      <p:ext uri="{BB962C8B-B14F-4D97-AF65-F5344CB8AC3E}">
        <p14:creationId xmlns:p14="http://schemas.microsoft.com/office/powerpoint/2010/main" val="13637341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E04A3A5-EBCC-5B57-1D6F-C8D68B806B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D8102768-5D21-E6BE-BFB9-9A3888814D54}"/>
              </a:ext>
            </a:extLst>
          </p:cNvPr>
          <p:cNvSpPr/>
          <p:nvPr/>
        </p:nvSpPr>
        <p:spPr>
          <a:xfrm>
            <a:off x="495014" y="495136"/>
            <a:ext cx="292769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77"/>
                <a:ea typeface="+mn-ea"/>
                <a:cs typeface="+mn-cs"/>
              </a:rPr>
              <a:t>Nombre de la sección Montserrat 10 pt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6D03E411-BB30-AE78-DAEF-8278A12F9ED8}"/>
              </a:ext>
            </a:extLst>
          </p:cNvPr>
          <p:cNvSpPr/>
          <p:nvPr/>
        </p:nvSpPr>
        <p:spPr>
          <a:xfrm>
            <a:off x="495014" y="495136"/>
            <a:ext cx="292769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77"/>
                <a:ea typeface="+mn-ea"/>
                <a:cs typeface="+mn-cs"/>
              </a:rPr>
              <a:t>Nombre de la sección Montserrat 10 pt</a:t>
            </a:r>
          </a:p>
        </p:txBody>
      </p:sp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3D318E24-4467-B196-D807-15E838EC06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7402068"/>
              </p:ext>
            </p:extLst>
          </p:nvPr>
        </p:nvGraphicFramePr>
        <p:xfrm>
          <a:off x="904876" y="1968799"/>
          <a:ext cx="2927693" cy="29204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27693">
                  <a:extLst>
                    <a:ext uri="{9D8B030D-6E8A-4147-A177-3AD203B41FA5}">
                      <a16:colId xmlns:a16="http://schemas.microsoft.com/office/drawing/2014/main" val="4206933458"/>
                    </a:ext>
                  </a:extLst>
                </a:gridCol>
              </a:tblGrid>
              <a:tr h="57419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700" b="1" i="0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CONTRATOS</a:t>
                      </a:r>
                    </a:p>
                  </a:txBody>
                  <a:tcPr marL="0" marR="0" marT="0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5646693"/>
                  </a:ext>
                </a:extLst>
              </a:tr>
              <a:tr h="604728">
                <a:tc>
                  <a:txBody>
                    <a:bodyPr/>
                    <a:lstStyle/>
                    <a:p>
                      <a:pPr algn="ctr"/>
                      <a:r>
                        <a:rPr lang="es-CO" sz="1700" b="0" dirty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76 contratos legalizados durante el 2023.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2866033"/>
                  </a:ext>
                </a:extLst>
              </a:tr>
              <a:tr h="1736604">
                <a:tc>
                  <a:txBody>
                    <a:bodyPr/>
                    <a:lstStyle/>
                    <a:p>
                      <a:pPr algn="ctr"/>
                      <a:r>
                        <a:rPr lang="es-CO" sz="1600" dirty="0">
                          <a:latin typeface="Montserrat" panose="00000500000000000000" pitchFamily="2" charset="0"/>
                        </a:rPr>
                        <a:t>Al verificar el enfoque del contrato, se evidencia que el soporte contractual se distribuye así de acuerdo con las áreas de la Universidad: </a:t>
                      </a:r>
                    </a:p>
                    <a:p>
                      <a:pPr algn="ctr"/>
                      <a:endParaRPr lang="es-CO" sz="1600" dirty="0"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9794717"/>
                  </a:ext>
                </a:extLst>
              </a:tr>
            </a:tbl>
          </a:graphicData>
        </a:graphic>
      </p:graphicFrame>
      <p:graphicFrame>
        <p:nvGraphicFramePr>
          <p:cNvPr id="11" name="Gráfico 10">
            <a:extLst>
              <a:ext uri="{FF2B5EF4-FFF2-40B4-BE49-F238E27FC236}">
                <a16:creationId xmlns:a16="http://schemas.microsoft.com/office/drawing/2014/main" id="{91EA2D0E-F827-3DD6-7D0D-A41169EA9D4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65807593"/>
              </p:ext>
            </p:extLst>
          </p:nvPr>
        </p:nvGraphicFramePr>
        <p:xfrm>
          <a:off x="904876" y="133185"/>
          <a:ext cx="11058526" cy="67627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928749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F42B13-77A7-A660-B941-AD7B840A14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:a16="http://schemas.microsoft.com/office/drawing/2014/main" id="{2BF40776-A822-F824-A6C3-CBA64C279743}"/>
              </a:ext>
            </a:extLst>
          </p:cNvPr>
          <p:cNvSpPr txBox="1"/>
          <p:nvPr/>
        </p:nvSpPr>
        <p:spPr>
          <a:xfrm>
            <a:off x="525619" y="2659559"/>
            <a:ext cx="114100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400" b="1" dirty="0">
                <a:latin typeface="Montserrat" panose="00000500000000000000" pitchFamily="2" charset="0"/>
              </a:rPr>
              <a:t>GESTIÓN DE CONVENIOS – 2023  </a:t>
            </a:r>
          </a:p>
        </p:txBody>
      </p:sp>
    </p:spTree>
    <p:extLst>
      <p:ext uri="{BB962C8B-B14F-4D97-AF65-F5344CB8AC3E}">
        <p14:creationId xmlns:p14="http://schemas.microsoft.com/office/powerpoint/2010/main" val="26312158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E04A3A5-EBCC-5B57-1D6F-C8D68B806B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D8102768-5D21-E6BE-BFB9-9A3888814D54}"/>
              </a:ext>
            </a:extLst>
          </p:cNvPr>
          <p:cNvSpPr/>
          <p:nvPr/>
        </p:nvSpPr>
        <p:spPr>
          <a:xfrm>
            <a:off x="495014" y="495136"/>
            <a:ext cx="292769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77"/>
                <a:ea typeface="+mn-ea"/>
                <a:cs typeface="+mn-cs"/>
              </a:rPr>
              <a:t>Nombre de la sección Montserrat 10 pt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6D03E411-BB30-AE78-DAEF-8278A12F9ED8}"/>
              </a:ext>
            </a:extLst>
          </p:cNvPr>
          <p:cNvSpPr/>
          <p:nvPr/>
        </p:nvSpPr>
        <p:spPr>
          <a:xfrm>
            <a:off x="495014" y="495136"/>
            <a:ext cx="292769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77"/>
                <a:ea typeface="+mn-ea"/>
                <a:cs typeface="+mn-cs"/>
              </a:rPr>
              <a:t>Nombre de la sección Montserrat 10 pt</a:t>
            </a: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F0A43CE5-D818-90AA-B303-BB534D869E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2614804"/>
              </p:ext>
            </p:extLst>
          </p:nvPr>
        </p:nvGraphicFramePr>
        <p:xfrm>
          <a:off x="3422709" y="0"/>
          <a:ext cx="8769292" cy="60578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B12D278A-865C-455F-ED8C-B9263F85BB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3615770"/>
              </p:ext>
            </p:extLst>
          </p:nvPr>
        </p:nvGraphicFramePr>
        <p:xfrm>
          <a:off x="704560" y="722143"/>
          <a:ext cx="2927693" cy="489601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27693">
                  <a:extLst>
                    <a:ext uri="{9D8B030D-6E8A-4147-A177-3AD203B41FA5}">
                      <a16:colId xmlns:a16="http://schemas.microsoft.com/office/drawing/2014/main" val="4206933458"/>
                    </a:ext>
                  </a:extLst>
                </a:gridCol>
              </a:tblGrid>
              <a:tr h="96424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700" b="1" i="0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CONVENIOS</a:t>
                      </a:r>
                    </a:p>
                  </a:txBody>
                  <a:tcPr marL="0" marR="0" marT="0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5646693"/>
                  </a:ext>
                </a:extLst>
              </a:tr>
              <a:tr h="1015513">
                <a:tc>
                  <a:txBody>
                    <a:bodyPr/>
                    <a:lstStyle/>
                    <a:p>
                      <a:pPr algn="ctr"/>
                      <a:r>
                        <a:rPr lang="es-CO" sz="1700" b="0" dirty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50 convenios legalizados durante el 2023.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2866033"/>
                  </a:ext>
                </a:extLst>
              </a:tr>
              <a:tr h="2916259">
                <a:tc>
                  <a:txBody>
                    <a:bodyPr/>
                    <a:lstStyle/>
                    <a:p>
                      <a:pPr algn="ctr"/>
                      <a:r>
                        <a:rPr lang="es-CO" sz="1600" dirty="0">
                          <a:latin typeface="Montserrat" panose="00000500000000000000" pitchFamily="2" charset="0"/>
                        </a:rPr>
                        <a:t>La caracterización de convenios a diciembre 2023 arrojaba la siguiente información: </a:t>
                      </a:r>
                    </a:p>
                    <a:p>
                      <a:pPr algn="ctr"/>
                      <a:endParaRPr lang="es-CO" sz="1600" dirty="0">
                        <a:latin typeface="Montserrat" panose="00000500000000000000" pitchFamily="2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600" dirty="0">
                          <a:latin typeface="Montserrat" panose="00000500000000000000" pitchFamily="2" charset="0"/>
                        </a:rPr>
                        <a:t>62 con entidades públicas.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600" dirty="0">
                          <a:latin typeface="Montserrat" panose="00000500000000000000" pitchFamily="2" charset="0"/>
                        </a:rPr>
                        <a:t>106 con entidades privadas.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600" dirty="0">
                          <a:latin typeface="Montserrat" panose="00000500000000000000" pitchFamily="2" charset="0"/>
                        </a:rPr>
                        <a:t>8 con varias instituciones de ambos sectores.</a:t>
                      </a:r>
                    </a:p>
                    <a:p>
                      <a:pPr algn="ctr"/>
                      <a:endParaRPr lang="es-CO" sz="1600" dirty="0"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97947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05723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927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F42B13-77A7-A660-B941-AD7B840A14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:a16="http://schemas.microsoft.com/office/drawing/2014/main" id="{2BF40776-A822-F824-A6C3-CBA64C279743}"/>
              </a:ext>
            </a:extLst>
          </p:cNvPr>
          <p:cNvSpPr txBox="1"/>
          <p:nvPr/>
        </p:nvSpPr>
        <p:spPr>
          <a:xfrm>
            <a:off x="490108" y="1490968"/>
            <a:ext cx="1141001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400" b="1" dirty="0">
                <a:latin typeface="Montserrat" panose="00000500000000000000" pitchFamily="2" charset="0"/>
              </a:rPr>
              <a:t>REVISIÓN GERENCIAL SGC </a:t>
            </a:r>
          </a:p>
          <a:p>
            <a:pPr algn="ctr"/>
            <a:r>
              <a:rPr lang="es-CO" sz="4400" b="1" dirty="0">
                <a:latin typeface="Montserrat" panose="00000500000000000000" pitchFamily="2" charset="0"/>
              </a:rPr>
              <a:t>2023</a:t>
            </a:r>
          </a:p>
          <a:p>
            <a:pPr algn="ctr"/>
            <a:endParaRPr lang="es-CO" sz="4400" b="1" dirty="0">
              <a:latin typeface="Montserrat" panose="00000500000000000000" pitchFamily="2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34D1418-D795-BFE7-9353-AC2E48F1A277}"/>
              </a:ext>
            </a:extLst>
          </p:cNvPr>
          <p:cNvSpPr txBox="1"/>
          <p:nvPr/>
        </p:nvSpPr>
        <p:spPr>
          <a:xfrm>
            <a:off x="490108" y="3339003"/>
            <a:ext cx="114100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0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SECRETARIA SECCIONAL- JURIDICA</a:t>
            </a:r>
          </a:p>
          <a:p>
            <a:pPr algn="ctr"/>
            <a:endParaRPr lang="es-CO" sz="4000" b="1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4481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F42B13-77A7-A660-B941-AD7B840A14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:a16="http://schemas.microsoft.com/office/drawing/2014/main" id="{2BF40776-A822-F824-A6C3-CBA64C279743}"/>
              </a:ext>
            </a:extLst>
          </p:cNvPr>
          <p:cNvSpPr txBox="1"/>
          <p:nvPr/>
        </p:nvSpPr>
        <p:spPr>
          <a:xfrm>
            <a:off x="667662" y="2289957"/>
            <a:ext cx="1141001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400" b="1" dirty="0">
                <a:latin typeface="Montserrat" panose="00000500000000000000" pitchFamily="2" charset="0"/>
              </a:rPr>
              <a:t>DEFENSA JURÍDICA EN ACCIONES CONSTITUCIONALES – 2023 </a:t>
            </a:r>
          </a:p>
        </p:txBody>
      </p:sp>
    </p:spTree>
    <p:extLst>
      <p:ext uri="{BB962C8B-B14F-4D97-AF65-F5344CB8AC3E}">
        <p14:creationId xmlns:p14="http://schemas.microsoft.com/office/powerpoint/2010/main" val="37959685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E04A3A5-EBCC-5B57-1D6F-C8D68B806B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D8102768-5D21-E6BE-BFB9-9A3888814D54}"/>
              </a:ext>
            </a:extLst>
          </p:cNvPr>
          <p:cNvSpPr/>
          <p:nvPr/>
        </p:nvSpPr>
        <p:spPr>
          <a:xfrm>
            <a:off x="495014" y="495136"/>
            <a:ext cx="292769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77"/>
                <a:ea typeface="+mn-ea"/>
                <a:cs typeface="+mn-cs"/>
              </a:rPr>
              <a:t>Nombre de la sección Montserrat 10 pt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6D03E411-BB30-AE78-DAEF-8278A12F9ED8}"/>
              </a:ext>
            </a:extLst>
          </p:cNvPr>
          <p:cNvSpPr/>
          <p:nvPr/>
        </p:nvSpPr>
        <p:spPr>
          <a:xfrm>
            <a:off x="495014" y="495136"/>
            <a:ext cx="292769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77"/>
                <a:ea typeface="+mn-ea"/>
                <a:cs typeface="+mn-cs"/>
              </a:rPr>
              <a:t>Nombre de la sección Montserrat 10 pt</a:t>
            </a:r>
          </a:p>
        </p:txBody>
      </p:sp>
      <p:graphicFrame>
        <p:nvGraphicFramePr>
          <p:cNvPr id="14" name="Tabla 13">
            <a:extLst>
              <a:ext uri="{FF2B5EF4-FFF2-40B4-BE49-F238E27FC236}">
                <a16:creationId xmlns:a16="http://schemas.microsoft.com/office/drawing/2014/main" id="{B834E416-5EB9-1DB7-8960-94C9604B4D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0951119"/>
              </p:ext>
            </p:extLst>
          </p:nvPr>
        </p:nvGraphicFramePr>
        <p:xfrm>
          <a:off x="1441937" y="248627"/>
          <a:ext cx="2760783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0783">
                  <a:extLst>
                    <a:ext uri="{9D8B030D-6E8A-4147-A177-3AD203B41FA5}">
                      <a16:colId xmlns:a16="http://schemas.microsoft.com/office/drawing/2014/main" val="223907330"/>
                    </a:ext>
                  </a:extLst>
                </a:gridCol>
              </a:tblGrid>
              <a:tr h="397863">
                <a:tc>
                  <a:txBody>
                    <a:bodyPr/>
                    <a:lstStyle/>
                    <a:p>
                      <a:pPr algn="ctr"/>
                      <a:r>
                        <a:rPr lang="es-CO" sz="2000" dirty="0">
                          <a:latin typeface="Montserrat" panose="00000500000000000000" pitchFamily="2" charset="0"/>
                        </a:rPr>
                        <a:t>PROCESOS ADELANTADOS</a:t>
                      </a:r>
                    </a:p>
                  </a:txBody>
                  <a:tcPr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2932889"/>
                  </a:ext>
                </a:extLst>
              </a:tr>
              <a:tr h="375860">
                <a:tc>
                  <a:txBody>
                    <a:bodyPr/>
                    <a:lstStyle/>
                    <a:p>
                      <a:pPr algn="ctr"/>
                      <a:r>
                        <a:rPr lang="es-CO" sz="2000" dirty="0">
                          <a:latin typeface="Montserrat" panose="00000500000000000000" pitchFamily="2" charset="0"/>
                        </a:rPr>
                        <a:t>19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2703195"/>
                  </a:ext>
                </a:extLst>
              </a:tr>
            </a:tbl>
          </a:graphicData>
        </a:graphic>
      </p:graphicFrame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662D590D-03C8-DF38-7998-D4DDC203C6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3984346"/>
              </p:ext>
            </p:extLst>
          </p:nvPr>
        </p:nvGraphicFramePr>
        <p:xfrm>
          <a:off x="4855395" y="239956"/>
          <a:ext cx="7019636" cy="52991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63390">
                  <a:extLst>
                    <a:ext uri="{9D8B030D-6E8A-4147-A177-3AD203B41FA5}">
                      <a16:colId xmlns:a16="http://schemas.microsoft.com/office/drawing/2014/main" val="4206933458"/>
                    </a:ext>
                  </a:extLst>
                </a:gridCol>
                <a:gridCol w="2256246">
                  <a:extLst>
                    <a:ext uri="{9D8B030D-6E8A-4147-A177-3AD203B41FA5}">
                      <a16:colId xmlns:a16="http://schemas.microsoft.com/office/drawing/2014/main" val="545930297"/>
                    </a:ext>
                  </a:extLst>
                </a:gridCol>
              </a:tblGrid>
              <a:tr h="430336">
                <a:tc>
                  <a:txBody>
                    <a:bodyPr/>
                    <a:lstStyle/>
                    <a:p>
                      <a:pPr algn="ctr" fontAlgn="b"/>
                      <a:r>
                        <a:rPr lang="es-CO" sz="1700" b="1" i="0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DERECHOS Y PRINCIPIOS INVOCADOS</a:t>
                      </a:r>
                    </a:p>
                  </a:txBody>
                  <a:tcPr marL="0" marR="0" marT="0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700" b="1" i="0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FRECUENCIA</a:t>
                      </a:r>
                    </a:p>
                  </a:txBody>
                  <a:tcPr marL="0" marR="0" marT="0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5646693"/>
                  </a:ext>
                </a:extLst>
              </a:tr>
              <a:tr h="228898">
                <a:tc>
                  <a:txBody>
                    <a:bodyPr/>
                    <a:lstStyle/>
                    <a:p>
                      <a:pPr algn="ctr" fontAlgn="b"/>
                      <a:r>
                        <a:rPr lang="es-CO" sz="1700" u="none" strike="noStrike" dirty="0">
                          <a:effectLst/>
                          <a:latin typeface="Montserrat" panose="00000500000000000000" pitchFamily="2" charset="0"/>
                        </a:rPr>
                        <a:t>Debido proceso</a:t>
                      </a:r>
                      <a:endParaRPr lang="es-CO" sz="17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700" u="none" strike="noStrike" dirty="0">
                          <a:effectLst/>
                          <a:latin typeface="Montserrat" panose="00000500000000000000" pitchFamily="2" charset="0"/>
                        </a:rPr>
                        <a:t>9</a:t>
                      </a:r>
                      <a:endParaRPr lang="es-CO" sz="17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160077"/>
                  </a:ext>
                </a:extLst>
              </a:tr>
              <a:tr h="228898">
                <a:tc>
                  <a:txBody>
                    <a:bodyPr/>
                    <a:lstStyle/>
                    <a:p>
                      <a:pPr algn="ctr" fontAlgn="b"/>
                      <a:r>
                        <a:rPr lang="es-CO" sz="1700" u="none" strike="noStrike" dirty="0">
                          <a:effectLst/>
                          <a:latin typeface="Montserrat" panose="00000500000000000000" pitchFamily="2" charset="0"/>
                        </a:rPr>
                        <a:t>Igualdad</a:t>
                      </a:r>
                      <a:endParaRPr lang="es-CO" sz="17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700" u="none" strike="noStrike">
                          <a:effectLst/>
                          <a:latin typeface="Montserrat" panose="00000500000000000000" pitchFamily="2" charset="0"/>
                        </a:rPr>
                        <a:t>9</a:t>
                      </a:r>
                      <a:endParaRPr lang="es-CO" sz="17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2866033"/>
                  </a:ext>
                </a:extLst>
              </a:tr>
              <a:tr h="228898">
                <a:tc>
                  <a:txBody>
                    <a:bodyPr/>
                    <a:lstStyle/>
                    <a:p>
                      <a:pPr algn="ctr" fontAlgn="b"/>
                      <a:r>
                        <a:rPr lang="es-CO" sz="1700" u="none" strike="noStrike" dirty="0">
                          <a:effectLst/>
                          <a:latin typeface="Montserrat" panose="00000500000000000000" pitchFamily="2" charset="0"/>
                        </a:rPr>
                        <a:t>Educación</a:t>
                      </a:r>
                      <a:endParaRPr lang="es-CO" sz="17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700" u="none" strike="noStrike">
                          <a:effectLst/>
                          <a:latin typeface="Montserrat" panose="00000500000000000000" pitchFamily="2" charset="0"/>
                        </a:rPr>
                        <a:t>7</a:t>
                      </a:r>
                      <a:endParaRPr lang="es-CO" sz="17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9794717"/>
                  </a:ext>
                </a:extLst>
              </a:tr>
              <a:tr h="228898">
                <a:tc>
                  <a:txBody>
                    <a:bodyPr/>
                    <a:lstStyle/>
                    <a:p>
                      <a:pPr algn="ctr" fontAlgn="b"/>
                      <a:r>
                        <a:rPr lang="es-CO" sz="1700" u="none" strike="noStrike" dirty="0">
                          <a:effectLst/>
                          <a:latin typeface="Montserrat" panose="00000500000000000000" pitchFamily="2" charset="0"/>
                        </a:rPr>
                        <a:t>Petición</a:t>
                      </a:r>
                      <a:endParaRPr lang="es-CO" sz="17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700" u="none" strike="noStrike">
                          <a:effectLst/>
                          <a:latin typeface="Montserrat" panose="00000500000000000000" pitchFamily="2" charset="0"/>
                        </a:rPr>
                        <a:t>4</a:t>
                      </a:r>
                      <a:endParaRPr lang="es-CO" sz="17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3274184"/>
                  </a:ext>
                </a:extLst>
              </a:tr>
              <a:tr h="228898">
                <a:tc>
                  <a:txBody>
                    <a:bodyPr/>
                    <a:lstStyle/>
                    <a:p>
                      <a:pPr algn="ctr" fontAlgn="b"/>
                      <a:r>
                        <a:rPr lang="es-CO" sz="1700" u="none" strike="noStrike" dirty="0">
                          <a:effectLst/>
                          <a:latin typeface="Montserrat" panose="00000500000000000000" pitchFamily="2" charset="0"/>
                        </a:rPr>
                        <a:t>Dignidad humana</a:t>
                      </a:r>
                      <a:endParaRPr lang="es-CO" sz="17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700" u="none" strike="noStrike">
                          <a:effectLst/>
                          <a:latin typeface="Montserrat" panose="00000500000000000000" pitchFamily="2" charset="0"/>
                        </a:rPr>
                        <a:t>4</a:t>
                      </a:r>
                      <a:endParaRPr lang="es-CO" sz="17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4180101"/>
                  </a:ext>
                </a:extLst>
              </a:tr>
              <a:tr h="228898">
                <a:tc>
                  <a:txBody>
                    <a:bodyPr/>
                    <a:lstStyle/>
                    <a:p>
                      <a:pPr algn="ctr" fontAlgn="b"/>
                      <a:r>
                        <a:rPr lang="es-CO" sz="1700" u="none" strike="noStrike" dirty="0">
                          <a:effectLst/>
                          <a:latin typeface="Montserrat" panose="00000500000000000000" pitchFamily="2" charset="0"/>
                        </a:rPr>
                        <a:t>Mínimo vital</a:t>
                      </a:r>
                      <a:endParaRPr lang="es-CO" sz="17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700" u="none" strike="noStrike">
                          <a:effectLst/>
                          <a:latin typeface="Montserrat" panose="00000500000000000000" pitchFamily="2" charset="0"/>
                        </a:rPr>
                        <a:t>4</a:t>
                      </a:r>
                      <a:endParaRPr lang="es-CO" sz="17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8923839"/>
                  </a:ext>
                </a:extLst>
              </a:tr>
              <a:tr h="228898">
                <a:tc>
                  <a:txBody>
                    <a:bodyPr/>
                    <a:lstStyle/>
                    <a:p>
                      <a:pPr algn="ctr" fontAlgn="b"/>
                      <a:r>
                        <a:rPr lang="es-CO" sz="1700" u="none" strike="noStrike" dirty="0">
                          <a:effectLst/>
                          <a:latin typeface="Montserrat" panose="00000500000000000000" pitchFamily="2" charset="0"/>
                        </a:rPr>
                        <a:t>Seguridad social</a:t>
                      </a:r>
                      <a:endParaRPr lang="es-CO" sz="17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700" u="none" strike="noStrike">
                          <a:effectLst/>
                          <a:latin typeface="Montserrat" panose="00000500000000000000" pitchFamily="2" charset="0"/>
                        </a:rPr>
                        <a:t>3</a:t>
                      </a:r>
                      <a:endParaRPr lang="es-CO" sz="17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9384301"/>
                  </a:ext>
                </a:extLst>
              </a:tr>
              <a:tr h="327554">
                <a:tc>
                  <a:txBody>
                    <a:bodyPr/>
                    <a:lstStyle/>
                    <a:p>
                      <a:pPr algn="ctr" fontAlgn="b"/>
                      <a:r>
                        <a:rPr lang="es-CO" sz="1700" u="none" strike="noStrike" dirty="0">
                          <a:effectLst/>
                          <a:latin typeface="Montserrat" panose="00000500000000000000" pitchFamily="2" charset="0"/>
                        </a:rPr>
                        <a:t>Libre desarrollo de personalidad</a:t>
                      </a:r>
                      <a:endParaRPr lang="es-CO" sz="17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700" u="none" strike="noStrike" dirty="0">
                          <a:effectLst/>
                          <a:latin typeface="Montserrat" panose="00000500000000000000" pitchFamily="2" charset="0"/>
                        </a:rPr>
                        <a:t>2</a:t>
                      </a:r>
                      <a:endParaRPr lang="es-CO" sz="17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1241168"/>
                  </a:ext>
                </a:extLst>
              </a:tr>
              <a:tr h="228898">
                <a:tc>
                  <a:txBody>
                    <a:bodyPr/>
                    <a:lstStyle/>
                    <a:p>
                      <a:pPr algn="ctr" fontAlgn="b"/>
                      <a:r>
                        <a:rPr lang="es-CO" sz="1700" u="none" strike="noStrike" dirty="0">
                          <a:effectLst/>
                          <a:latin typeface="Montserrat" panose="00000500000000000000" pitchFamily="2" charset="0"/>
                        </a:rPr>
                        <a:t>Buen nombre</a:t>
                      </a:r>
                      <a:endParaRPr lang="es-CO" sz="17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700" u="none" strike="noStrike" dirty="0">
                          <a:effectLst/>
                          <a:latin typeface="Montserrat" panose="00000500000000000000" pitchFamily="2" charset="0"/>
                        </a:rPr>
                        <a:t>2</a:t>
                      </a:r>
                      <a:endParaRPr lang="es-CO" sz="17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4540902"/>
                  </a:ext>
                </a:extLst>
              </a:tr>
              <a:tr h="327554">
                <a:tc>
                  <a:txBody>
                    <a:bodyPr/>
                    <a:lstStyle/>
                    <a:p>
                      <a:pPr algn="ctr" fontAlgn="b"/>
                      <a:r>
                        <a:rPr lang="es-CO" sz="1700" u="none" strike="noStrike" dirty="0">
                          <a:effectLst/>
                          <a:latin typeface="Montserrat" panose="00000500000000000000" pitchFamily="2" charset="0"/>
                        </a:rPr>
                        <a:t>Integridad física y psicológica</a:t>
                      </a:r>
                      <a:endParaRPr lang="es-CO" sz="17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700" u="none" strike="noStrike">
                          <a:effectLst/>
                          <a:latin typeface="Montserrat" panose="00000500000000000000" pitchFamily="2" charset="0"/>
                        </a:rPr>
                        <a:t>2</a:t>
                      </a:r>
                      <a:endParaRPr lang="es-CO" sz="17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4982972"/>
                  </a:ext>
                </a:extLst>
              </a:tr>
              <a:tr h="228898">
                <a:tc>
                  <a:txBody>
                    <a:bodyPr/>
                    <a:lstStyle/>
                    <a:p>
                      <a:pPr algn="ctr" fontAlgn="b"/>
                      <a:r>
                        <a:rPr lang="es-CO" sz="1700" u="none" strike="noStrike" dirty="0">
                          <a:effectLst/>
                          <a:latin typeface="Montserrat" panose="00000500000000000000" pitchFamily="2" charset="0"/>
                        </a:rPr>
                        <a:t>Salud</a:t>
                      </a:r>
                      <a:endParaRPr lang="es-CO" sz="17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700" u="none" strike="noStrike">
                          <a:effectLst/>
                          <a:latin typeface="Montserrat" panose="00000500000000000000" pitchFamily="2" charset="0"/>
                        </a:rPr>
                        <a:t>2</a:t>
                      </a:r>
                      <a:endParaRPr lang="es-CO" sz="17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3406094"/>
                  </a:ext>
                </a:extLst>
              </a:tr>
              <a:tr h="228898">
                <a:tc>
                  <a:txBody>
                    <a:bodyPr/>
                    <a:lstStyle/>
                    <a:p>
                      <a:pPr algn="ctr" fontAlgn="b"/>
                      <a:r>
                        <a:rPr lang="es-CO" sz="1700" u="none" strike="noStrike" dirty="0">
                          <a:effectLst/>
                          <a:latin typeface="Montserrat" panose="00000500000000000000" pitchFamily="2" charset="0"/>
                        </a:rPr>
                        <a:t>Intimidad</a:t>
                      </a:r>
                      <a:endParaRPr lang="es-CO" sz="17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700" u="none" strike="noStrike">
                          <a:effectLst/>
                          <a:latin typeface="Montserrat" panose="00000500000000000000" pitchFamily="2" charset="0"/>
                        </a:rPr>
                        <a:t>1</a:t>
                      </a:r>
                      <a:endParaRPr lang="es-CO" sz="17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2652237"/>
                  </a:ext>
                </a:extLst>
              </a:tr>
              <a:tr h="228898">
                <a:tc>
                  <a:txBody>
                    <a:bodyPr/>
                    <a:lstStyle/>
                    <a:p>
                      <a:pPr algn="ctr" fontAlgn="b"/>
                      <a:r>
                        <a:rPr lang="es-CO" sz="1700" u="none" strike="noStrike" dirty="0">
                          <a:effectLst/>
                          <a:latin typeface="Montserrat" panose="00000500000000000000" pitchFamily="2" charset="0"/>
                        </a:rPr>
                        <a:t>Libertad de expresión</a:t>
                      </a:r>
                      <a:endParaRPr lang="es-CO" sz="17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700" u="none" strike="noStrike">
                          <a:effectLst/>
                          <a:latin typeface="Montserrat" panose="00000500000000000000" pitchFamily="2" charset="0"/>
                        </a:rPr>
                        <a:t>1</a:t>
                      </a:r>
                      <a:endParaRPr lang="es-CO" sz="17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1696018"/>
                  </a:ext>
                </a:extLst>
              </a:tr>
              <a:tr h="228898">
                <a:tc>
                  <a:txBody>
                    <a:bodyPr/>
                    <a:lstStyle/>
                    <a:p>
                      <a:pPr algn="ctr" fontAlgn="b"/>
                      <a:r>
                        <a:rPr lang="es-CO" sz="1700" u="none" strike="noStrike" dirty="0">
                          <a:effectLst/>
                          <a:latin typeface="Montserrat" panose="00000500000000000000" pitchFamily="2" charset="0"/>
                        </a:rPr>
                        <a:t>Información</a:t>
                      </a:r>
                      <a:endParaRPr lang="es-CO" sz="17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700" u="none" strike="noStrike">
                          <a:effectLst/>
                          <a:latin typeface="Montserrat" panose="00000500000000000000" pitchFamily="2" charset="0"/>
                        </a:rPr>
                        <a:t>1</a:t>
                      </a:r>
                      <a:endParaRPr lang="es-CO" sz="17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0043791"/>
                  </a:ext>
                </a:extLst>
              </a:tr>
              <a:tr h="228898">
                <a:tc>
                  <a:txBody>
                    <a:bodyPr/>
                    <a:lstStyle/>
                    <a:p>
                      <a:pPr algn="ctr" fontAlgn="b"/>
                      <a:r>
                        <a:rPr lang="es-CO" sz="1700" u="none" strike="noStrike" dirty="0">
                          <a:effectLst/>
                          <a:latin typeface="Montserrat" panose="00000500000000000000" pitchFamily="2" charset="0"/>
                        </a:rPr>
                        <a:t>Honra</a:t>
                      </a:r>
                      <a:endParaRPr lang="es-CO" sz="17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700" u="none" strike="noStrike">
                          <a:effectLst/>
                          <a:latin typeface="Montserrat" panose="00000500000000000000" pitchFamily="2" charset="0"/>
                        </a:rPr>
                        <a:t>1</a:t>
                      </a:r>
                      <a:endParaRPr lang="es-CO" sz="17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6366754"/>
                  </a:ext>
                </a:extLst>
              </a:tr>
              <a:tr h="228898">
                <a:tc>
                  <a:txBody>
                    <a:bodyPr/>
                    <a:lstStyle/>
                    <a:p>
                      <a:pPr algn="ctr" fontAlgn="b"/>
                      <a:r>
                        <a:rPr lang="es-CO" sz="1700" u="none" strike="noStrike" dirty="0">
                          <a:effectLst/>
                          <a:latin typeface="Montserrat" panose="00000500000000000000" pitchFamily="2" charset="0"/>
                        </a:rPr>
                        <a:t>Habeas data</a:t>
                      </a:r>
                      <a:endParaRPr lang="es-CO" sz="17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700" u="none" strike="noStrike">
                          <a:effectLst/>
                          <a:latin typeface="Montserrat" panose="00000500000000000000" pitchFamily="2" charset="0"/>
                        </a:rPr>
                        <a:t>1</a:t>
                      </a:r>
                      <a:endParaRPr lang="es-CO" sz="17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8510487"/>
                  </a:ext>
                </a:extLst>
              </a:tr>
              <a:tr h="228898">
                <a:tc>
                  <a:txBody>
                    <a:bodyPr/>
                    <a:lstStyle/>
                    <a:p>
                      <a:pPr algn="ctr" fontAlgn="b"/>
                      <a:r>
                        <a:rPr lang="es-CO" sz="1700" u="none" strike="noStrike" dirty="0">
                          <a:effectLst/>
                          <a:latin typeface="Montserrat" panose="00000500000000000000" pitchFamily="2" charset="0"/>
                        </a:rPr>
                        <a:t>Derecho a elegir y ser elegido</a:t>
                      </a:r>
                      <a:endParaRPr lang="es-CO" sz="17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700" u="none" strike="noStrike">
                          <a:effectLst/>
                          <a:latin typeface="Montserrat" panose="00000500000000000000" pitchFamily="2" charset="0"/>
                        </a:rPr>
                        <a:t>1</a:t>
                      </a:r>
                      <a:endParaRPr lang="es-CO" sz="1700" b="0" i="0" u="none" strike="noStrike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4214608"/>
                  </a:ext>
                </a:extLst>
              </a:tr>
              <a:tr h="327554">
                <a:tc>
                  <a:txBody>
                    <a:bodyPr/>
                    <a:lstStyle/>
                    <a:p>
                      <a:pPr algn="ctr" fontAlgn="b"/>
                      <a:r>
                        <a:rPr lang="es-CO" sz="1700" u="none" strike="noStrike" dirty="0">
                          <a:effectLst/>
                          <a:latin typeface="Montserrat" panose="00000500000000000000" pitchFamily="2" charset="0"/>
                        </a:rPr>
                        <a:t>Principio de favorabilidad</a:t>
                      </a:r>
                      <a:endParaRPr lang="es-CO" sz="17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700" u="none" strike="noStrike" dirty="0">
                          <a:effectLst/>
                          <a:latin typeface="Montserrat" panose="00000500000000000000" pitchFamily="2" charset="0"/>
                        </a:rPr>
                        <a:t>1</a:t>
                      </a:r>
                      <a:endParaRPr lang="es-CO" sz="17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2518065"/>
                  </a:ext>
                </a:extLst>
              </a:tr>
            </a:tbl>
          </a:graphicData>
        </a:graphic>
      </p:graphicFrame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8FAE9951-2961-C470-ED98-7C5DCE0553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4543793"/>
              </p:ext>
            </p:extLst>
          </p:nvPr>
        </p:nvGraphicFramePr>
        <p:xfrm>
          <a:off x="1441937" y="1674198"/>
          <a:ext cx="2760783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0783">
                  <a:extLst>
                    <a:ext uri="{9D8B030D-6E8A-4147-A177-3AD203B41FA5}">
                      <a16:colId xmlns:a16="http://schemas.microsoft.com/office/drawing/2014/main" val="223907330"/>
                    </a:ext>
                  </a:extLst>
                </a:gridCol>
              </a:tblGrid>
              <a:tr h="425079">
                <a:tc>
                  <a:txBody>
                    <a:bodyPr/>
                    <a:lstStyle/>
                    <a:p>
                      <a:pPr algn="ctr"/>
                      <a:r>
                        <a:rPr lang="es-CO" sz="2000" dirty="0">
                          <a:latin typeface="Montserrat" panose="00000500000000000000" pitchFamily="2" charset="0"/>
                        </a:rPr>
                        <a:t>ENTIDADES VINCULADAS</a:t>
                      </a:r>
                    </a:p>
                  </a:txBody>
                  <a:tcPr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2932889"/>
                  </a:ext>
                </a:extLst>
              </a:tr>
              <a:tr h="319126">
                <a:tc>
                  <a:txBody>
                    <a:bodyPr/>
                    <a:lstStyle/>
                    <a:p>
                      <a:pPr algn="ctr"/>
                      <a:r>
                        <a:rPr lang="es-CO" sz="2000" dirty="0">
                          <a:latin typeface="Montserrat" panose="00000500000000000000" pitchFamily="2" charset="0"/>
                        </a:rPr>
                        <a:t>14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2703195"/>
                  </a:ext>
                </a:extLst>
              </a:tr>
            </a:tbl>
          </a:graphicData>
        </a:graphic>
      </p:graphicFrame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E5773D8D-4BCC-27D9-FD93-53DBA411C1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1974062"/>
              </p:ext>
            </p:extLst>
          </p:nvPr>
        </p:nvGraphicFramePr>
        <p:xfrm>
          <a:off x="1441937" y="3099770"/>
          <a:ext cx="2760783" cy="2682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0783">
                  <a:extLst>
                    <a:ext uri="{9D8B030D-6E8A-4147-A177-3AD203B41FA5}">
                      <a16:colId xmlns:a16="http://schemas.microsoft.com/office/drawing/2014/main" val="223907330"/>
                    </a:ext>
                  </a:extLst>
                </a:gridCol>
              </a:tblGrid>
              <a:tr h="425079">
                <a:tc>
                  <a:txBody>
                    <a:bodyPr/>
                    <a:lstStyle/>
                    <a:p>
                      <a:pPr algn="ctr"/>
                      <a:r>
                        <a:rPr lang="es-CO" sz="2000" dirty="0">
                          <a:latin typeface="Montserrat" panose="00000500000000000000" pitchFamily="2" charset="0"/>
                        </a:rPr>
                        <a:t>POBLACIÓN ACCIONANTE</a:t>
                      </a:r>
                    </a:p>
                  </a:txBody>
                  <a:tcPr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2932889"/>
                  </a:ext>
                </a:extLst>
              </a:tr>
              <a:tr h="319126">
                <a:tc>
                  <a:txBody>
                    <a:bodyPr/>
                    <a:lstStyle/>
                    <a:p>
                      <a:pPr algn="ctr"/>
                      <a:r>
                        <a:rPr lang="es-CO" sz="2000" dirty="0">
                          <a:latin typeface="Montserrat" panose="00000500000000000000" pitchFamily="2" charset="0"/>
                        </a:rPr>
                        <a:t>10 Estudiantes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2703195"/>
                  </a:ext>
                </a:extLst>
              </a:tr>
              <a:tr h="319126">
                <a:tc>
                  <a:txBody>
                    <a:bodyPr/>
                    <a:lstStyle/>
                    <a:p>
                      <a:pPr algn="ctr"/>
                      <a:r>
                        <a:rPr lang="es-CO" sz="2000" dirty="0">
                          <a:latin typeface="Montserrat" panose="00000500000000000000" pitchFamily="2" charset="0"/>
                        </a:rPr>
                        <a:t>2 Egresados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71345543"/>
                  </a:ext>
                </a:extLst>
              </a:tr>
              <a:tr h="319126">
                <a:tc>
                  <a:txBody>
                    <a:bodyPr/>
                    <a:lstStyle/>
                    <a:p>
                      <a:pPr algn="ctr"/>
                      <a:r>
                        <a:rPr lang="es-CO" sz="2000" dirty="0">
                          <a:latin typeface="Montserrat" panose="00000500000000000000" pitchFamily="2" charset="0"/>
                        </a:rPr>
                        <a:t>1 Administrativo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91392213"/>
                  </a:ext>
                </a:extLst>
              </a:tr>
              <a:tr h="319126">
                <a:tc>
                  <a:txBody>
                    <a:bodyPr/>
                    <a:lstStyle/>
                    <a:p>
                      <a:pPr algn="ctr"/>
                      <a:r>
                        <a:rPr lang="es-CO" sz="2000" dirty="0">
                          <a:latin typeface="Montserrat" panose="00000500000000000000" pitchFamily="2" charset="0"/>
                        </a:rPr>
                        <a:t>1 Docente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5727739"/>
                  </a:ext>
                </a:extLst>
              </a:tr>
              <a:tr h="319126">
                <a:tc>
                  <a:txBody>
                    <a:bodyPr/>
                    <a:lstStyle/>
                    <a:p>
                      <a:pPr algn="ctr"/>
                      <a:r>
                        <a:rPr lang="es-CO" sz="2000" dirty="0">
                          <a:latin typeface="Montserrat" panose="00000500000000000000" pitchFamily="2" charset="0"/>
                        </a:rPr>
                        <a:t>5 Externos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025883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40839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E04A3A5-EBCC-5B57-1D6F-C8D68B806B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D8102768-5D21-E6BE-BFB9-9A3888814D54}"/>
              </a:ext>
            </a:extLst>
          </p:cNvPr>
          <p:cNvSpPr/>
          <p:nvPr/>
        </p:nvSpPr>
        <p:spPr>
          <a:xfrm>
            <a:off x="495014" y="495136"/>
            <a:ext cx="292769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77"/>
                <a:ea typeface="+mn-ea"/>
                <a:cs typeface="+mn-cs"/>
              </a:rPr>
              <a:t>Nombre de la sección Montserrat 10 pt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6D03E411-BB30-AE78-DAEF-8278A12F9ED8}"/>
              </a:ext>
            </a:extLst>
          </p:cNvPr>
          <p:cNvSpPr/>
          <p:nvPr/>
        </p:nvSpPr>
        <p:spPr>
          <a:xfrm>
            <a:off x="495014" y="495136"/>
            <a:ext cx="292769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77"/>
                <a:ea typeface="+mn-ea"/>
                <a:cs typeface="+mn-cs"/>
              </a:rPr>
              <a:t>Nombre de la sección Montserrat 10 pt</a:t>
            </a:r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FA57D28F-C5B8-4993-50E5-6F488D4FC0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4502751"/>
              </p:ext>
            </p:extLst>
          </p:nvPr>
        </p:nvGraphicFramePr>
        <p:xfrm>
          <a:off x="775855" y="264227"/>
          <a:ext cx="11222182" cy="14654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39998">
                  <a:extLst>
                    <a:ext uri="{9D8B030D-6E8A-4147-A177-3AD203B41FA5}">
                      <a16:colId xmlns:a16="http://schemas.microsoft.com/office/drawing/2014/main" val="223907330"/>
                    </a:ext>
                  </a:extLst>
                </a:gridCol>
                <a:gridCol w="4083541">
                  <a:extLst>
                    <a:ext uri="{9D8B030D-6E8A-4147-A177-3AD203B41FA5}">
                      <a16:colId xmlns:a16="http://schemas.microsoft.com/office/drawing/2014/main" val="3469173480"/>
                    </a:ext>
                  </a:extLst>
                </a:gridCol>
                <a:gridCol w="3698643">
                  <a:extLst>
                    <a:ext uri="{9D8B030D-6E8A-4147-A177-3AD203B41FA5}">
                      <a16:colId xmlns:a16="http://schemas.microsoft.com/office/drawing/2014/main" val="514277628"/>
                    </a:ext>
                  </a:extLst>
                </a:gridCol>
              </a:tblGrid>
              <a:tr h="635008">
                <a:tc>
                  <a:txBody>
                    <a:bodyPr/>
                    <a:lstStyle/>
                    <a:p>
                      <a:pPr algn="ctr"/>
                      <a:r>
                        <a:rPr lang="es-CO" sz="2000" dirty="0">
                          <a:latin typeface="Montserrat" panose="00000500000000000000" pitchFamily="2" charset="0"/>
                        </a:rPr>
                        <a:t>INCIDENCIA EN ASUNTOS ACADÉMICOS</a:t>
                      </a:r>
                    </a:p>
                  </a:txBody>
                  <a:tcPr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2000" dirty="0">
                          <a:latin typeface="Montserrat" panose="00000500000000000000" pitchFamily="2" charset="0"/>
                        </a:rPr>
                        <a:t>INCIDENCIA EN ASUNTOS ADMINISTRATIVOS</a:t>
                      </a:r>
                    </a:p>
                  </a:txBody>
                  <a:tcPr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2000" dirty="0">
                          <a:latin typeface="Montserrat" panose="00000500000000000000" pitchFamily="2" charset="0"/>
                        </a:rPr>
                        <a:t>ASUNTOS POR DERECHO DE PETICIÓN</a:t>
                      </a:r>
                    </a:p>
                  </a:txBody>
                  <a:tcPr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2932889"/>
                  </a:ext>
                </a:extLst>
              </a:tr>
              <a:tr h="764411">
                <a:tc>
                  <a:txBody>
                    <a:bodyPr/>
                    <a:lstStyle/>
                    <a:p>
                      <a:pPr algn="ctr"/>
                      <a:r>
                        <a:rPr lang="es-CO" sz="2600" dirty="0">
                          <a:latin typeface="Montserrat" panose="00000500000000000000" pitchFamily="2" charset="0"/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2600" dirty="0">
                          <a:latin typeface="Montserrat" panose="00000500000000000000" pitchFamily="2" charset="0"/>
                        </a:rPr>
                        <a:t>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2600" dirty="0">
                          <a:latin typeface="Montserrat" panose="00000500000000000000" pitchFamily="2" charset="0"/>
                        </a:rPr>
                        <a:t>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2703195"/>
                  </a:ext>
                </a:extLst>
              </a:tr>
            </a:tbl>
          </a:graphicData>
        </a:graphic>
      </p:graphicFrame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357683DE-5F31-F9AA-3F2B-CE3F9EFF6F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7998481"/>
              </p:ext>
            </p:extLst>
          </p:nvPr>
        </p:nvGraphicFramePr>
        <p:xfrm>
          <a:off x="5743509" y="1944146"/>
          <a:ext cx="6134899" cy="354928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25907">
                  <a:extLst>
                    <a:ext uri="{9D8B030D-6E8A-4147-A177-3AD203B41FA5}">
                      <a16:colId xmlns:a16="http://schemas.microsoft.com/office/drawing/2014/main" val="4206933458"/>
                    </a:ext>
                  </a:extLst>
                </a:gridCol>
                <a:gridCol w="1608992">
                  <a:extLst>
                    <a:ext uri="{9D8B030D-6E8A-4147-A177-3AD203B41FA5}">
                      <a16:colId xmlns:a16="http://schemas.microsoft.com/office/drawing/2014/main" val="2603991336"/>
                    </a:ext>
                  </a:extLst>
                </a:gridCol>
              </a:tblGrid>
              <a:tr h="35386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700" b="1" i="0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EJES TEMÁTICOS</a:t>
                      </a:r>
                    </a:p>
                  </a:txBody>
                  <a:tcPr marL="0" marR="0" marT="0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700" b="1" i="0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FRECUENCIA</a:t>
                      </a:r>
                    </a:p>
                  </a:txBody>
                  <a:tcPr marL="0" marR="0" marT="0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5646693"/>
                  </a:ext>
                </a:extLst>
              </a:tr>
              <a:tr h="23779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u="none" strike="noStrike" dirty="0">
                          <a:effectLst/>
                          <a:latin typeface="Montserrat" panose="00000500000000000000" pitchFamily="2" charset="0"/>
                        </a:rPr>
                        <a:t>Perdida de materias 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160077"/>
                  </a:ext>
                </a:extLst>
              </a:tr>
              <a:tr h="23779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Devolución de saldos 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2866033"/>
                  </a:ext>
                </a:extLst>
              </a:tr>
              <a:tr h="23779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Pago derechos pecuniarios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3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9794717"/>
                  </a:ext>
                </a:extLst>
              </a:tr>
              <a:tr h="23779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No obtención de matrícula de honor 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3274184"/>
                  </a:ext>
                </a:extLst>
              </a:tr>
              <a:tr h="23779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u="none" strike="noStrike" dirty="0">
                          <a:effectLst/>
                          <a:latin typeface="Montserrat" panose="00000500000000000000" pitchFamily="2" charset="0"/>
                        </a:rPr>
                        <a:t>Exoneración de preparatorios 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4180101"/>
                  </a:ext>
                </a:extLst>
              </a:tr>
              <a:tr h="23779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Respuesta completa a petición 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8923839"/>
                  </a:ext>
                </a:extLst>
              </a:tr>
              <a:tr h="23779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Reconocimiento y pago de incapacidades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9384301"/>
                  </a:ext>
                </a:extLst>
              </a:tr>
              <a:tr h="25531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Reconocimiento y pago de pensión por sobrevivencia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1241168"/>
                  </a:ext>
                </a:extLst>
              </a:tr>
              <a:tr h="23779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u="none" strike="noStrike" dirty="0">
                          <a:effectLst/>
                          <a:latin typeface="Montserrat" panose="00000500000000000000" pitchFamily="2" charset="0"/>
                        </a:rPr>
                        <a:t>Asuntos pecuniarios con ICETEX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4540902"/>
                  </a:ext>
                </a:extLst>
              </a:tr>
              <a:tr h="26934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u="none" strike="noStrike" dirty="0">
                          <a:effectLst/>
                          <a:latin typeface="Montserrat" panose="00000500000000000000" pitchFamily="2" charset="0"/>
                        </a:rPr>
                        <a:t>Convocatoria docente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4982972"/>
                  </a:ext>
                </a:extLst>
              </a:tr>
              <a:tr h="23779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u="none" strike="noStrike" dirty="0">
                          <a:effectLst/>
                          <a:latin typeface="Montserrat" panose="00000500000000000000" pitchFamily="2" charset="0"/>
                        </a:rPr>
                        <a:t>Aprobación de requisitos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3406094"/>
                  </a:ext>
                </a:extLst>
              </a:tr>
              <a:tr h="23779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u="none" strike="noStrike" dirty="0">
                          <a:effectLst/>
                          <a:latin typeface="Montserrat" panose="00000500000000000000" pitchFamily="2" charset="0"/>
                        </a:rPr>
                        <a:t>Elecciones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2652237"/>
                  </a:ext>
                </a:extLst>
              </a:tr>
            </a:tbl>
          </a:graphicData>
        </a:graphic>
      </p:graphicFrame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1B04A753-2FF2-7C6F-03C5-9664749C34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4192844"/>
              </p:ext>
            </p:extLst>
          </p:nvPr>
        </p:nvGraphicFramePr>
        <p:xfrm>
          <a:off x="874079" y="1816488"/>
          <a:ext cx="4562765" cy="38046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62765">
                  <a:extLst>
                    <a:ext uri="{9D8B030D-6E8A-4147-A177-3AD203B41FA5}">
                      <a16:colId xmlns:a16="http://schemas.microsoft.com/office/drawing/2014/main" val="4206933458"/>
                    </a:ext>
                  </a:extLst>
                </a:gridCol>
              </a:tblGrid>
              <a:tr h="35386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700" b="1" i="0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OTRAS INSTITUCIONES VINCULADAS</a:t>
                      </a:r>
                    </a:p>
                  </a:txBody>
                  <a:tcPr marL="0" marR="0" marT="0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5646693"/>
                  </a:ext>
                </a:extLst>
              </a:tr>
              <a:tr h="23779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u="none" strike="noStrike" dirty="0">
                          <a:effectLst/>
                          <a:latin typeface="Montserrat" panose="00000500000000000000" pitchFamily="2" charset="0"/>
                        </a:rPr>
                        <a:t>INPEC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160077"/>
                  </a:ext>
                </a:extLst>
              </a:tr>
              <a:tr h="23779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EPS Suramericana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2866033"/>
                  </a:ext>
                </a:extLst>
              </a:tr>
              <a:tr h="23779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Termales de Santa Rosa de Cabal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9794717"/>
                  </a:ext>
                </a:extLst>
              </a:tr>
              <a:tr h="23779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Level</a:t>
                      </a:r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 Up </a:t>
                      </a:r>
                      <a:r>
                        <a:rPr lang="es-CO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Consulting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3274184"/>
                  </a:ext>
                </a:extLst>
              </a:tr>
              <a:tr h="23779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u="none" strike="noStrike" dirty="0">
                          <a:effectLst/>
                          <a:latin typeface="Montserrat" panose="00000500000000000000" pitchFamily="2" charset="0"/>
                        </a:rPr>
                        <a:t>AFP Protección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4180101"/>
                  </a:ext>
                </a:extLst>
              </a:tr>
              <a:tr h="23779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Universidad Externado de Colombia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8923839"/>
                  </a:ext>
                </a:extLst>
              </a:tr>
              <a:tr h="237799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IPS </a:t>
                      </a:r>
                      <a:r>
                        <a:rPr lang="pt-BR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Medicadiz</a:t>
                      </a:r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 S.A.S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9384301"/>
                  </a:ext>
                </a:extLst>
              </a:tr>
              <a:tr h="25531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ICETEX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1241168"/>
                  </a:ext>
                </a:extLst>
              </a:tr>
              <a:tr h="23779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u="none" strike="noStrike" dirty="0">
                          <a:effectLst/>
                          <a:latin typeface="Montserrat" panose="00000500000000000000" pitchFamily="2" charset="0"/>
                        </a:rPr>
                        <a:t>Universidad Autónoma de Bucaramanga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4540902"/>
                  </a:ext>
                </a:extLst>
              </a:tr>
              <a:tr h="269345"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u="none" strike="noStrike" dirty="0">
                          <a:effectLst/>
                          <a:latin typeface="Montserrat" panose="00000500000000000000" pitchFamily="2" charset="0"/>
                        </a:rPr>
                        <a:t>Universidad Alexander </a:t>
                      </a:r>
                      <a:r>
                        <a:rPr lang="es-CO" sz="1600" u="none" strike="noStrike" dirty="0" err="1">
                          <a:effectLst/>
                          <a:latin typeface="Montserrat" panose="00000500000000000000" pitchFamily="2" charset="0"/>
                        </a:rPr>
                        <a:t>Von</a:t>
                      </a:r>
                      <a:r>
                        <a:rPr lang="es-CO" sz="1600" u="none" strike="noStrike" dirty="0">
                          <a:effectLst/>
                          <a:latin typeface="Montserrat" panose="00000500000000000000" pitchFamily="2" charset="0"/>
                        </a:rPr>
                        <a:t> Humboldt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4982972"/>
                  </a:ext>
                </a:extLst>
              </a:tr>
              <a:tr h="23779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u="none" strike="noStrike" dirty="0">
                          <a:effectLst/>
                          <a:latin typeface="Montserrat" panose="00000500000000000000" pitchFamily="2" charset="0"/>
                        </a:rPr>
                        <a:t>Centro Colombo Americano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3406094"/>
                  </a:ext>
                </a:extLst>
              </a:tr>
              <a:tr h="23779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u="none" strike="noStrike" dirty="0">
                          <a:effectLst/>
                          <a:latin typeface="Montserrat" panose="00000500000000000000" pitchFamily="2" charset="0"/>
                        </a:rPr>
                        <a:t>Ministerio de Educación Nacional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2652237"/>
                  </a:ext>
                </a:extLst>
              </a:tr>
              <a:tr h="23779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Axa Colpatria Seguros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4653373"/>
                  </a:ext>
                </a:extLst>
              </a:tr>
              <a:tr h="23779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EPS Salud Total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95904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23589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6E3502-29B0-1AFA-3696-82B2864337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049D30B1-F89E-FA06-0C77-2EC72A944625}"/>
              </a:ext>
            </a:extLst>
          </p:cNvPr>
          <p:cNvSpPr/>
          <p:nvPr/>
        </p:nvSpPr>
        <p:spPr>
          <a:xfrm>
            <a:off x="495014" y="495136"/>
            <a:ext cx="292769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77"/>
                <a:ea typeface="+mn-ea"/>
                <a:cs typeface="+mn-cs"/>
              </a:rPr>
              <a:t>Nombre de la sección Montserrat 10 pt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0D3A367-3F92-A5E0-3DAA-CF875AA0BC71}"/>
              </a:ext>
            </a:extLst>
          </p:cNvPr>
          <p:cNvSpPr txBox="1"/>
          <p:nvPr/>
        </p:nvSpPr>
        <p:spPr>
          <a:xfrm>
            <a:off x="639919" y="3563160"/>
            <a:ext cx="114100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es-CO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501327C7-6FC9-EAB3-26AD-0058C657988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01475390"/>
              </p:ext>
            </p:extLst>
          </p:nvPr>
        </p:nvGraphicFramePr>
        <p:xfrm>
          <a:off x="4984971" y="991661"/>
          <a:ext cx="7237788" cy="44888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7A264E02-77FF-8C63-5C30-CFF1B4A137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5842132"/>
              </p:ext>
            </p:extLst>
          </p:nvPr>
        </p:nvGraphicFramePr>
        <p:xfrm>
          <a:off x="1164417" y="1050404"/>
          <a:ext cx="4516582" cy="18041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8291">
                  <a:extLst>
                    <a:ext uri="{9D8B030D-6E8A-4147-A177-3AD203B41FA5}">
                      <a16:colId xmlns:a16="http://schemas.microsoft.com/office/drawing/2014/main" val="223907330"/>
                    </a:ext>
                  </a:extLst>
                </a:gridCol>
                <a:gridCol w="2258291">
                  <a:extLst>
                    <a:ext uri="{9D8B030D-6E8A-4147-A177-3AD203B41FA5}">
                      <a16:colId xmlns:a16="http://schemas.microsoft.com/office/drawing/2014/main" val="3469173480"/>
                    </a:ext>
                  </a:extLst>
                </a:gridCol>
              </a:tblGrid>
              <a:tr h="902085">
                <a:tc>
                  <a:txBody>
                    <a:bodyPr/>
                    <a:lstStyle/>
                    <a:p>
                      <a:pPr algn="ctr"/>
                      <a:r>
                        <a:rPr lang="es-CO" sz="2400" dirty="0">
                          <a:latin typeface="Montserrat" panose="00000500000000000000" pitchFamily="2" charset="0"/>
                        </a:rPr>
                        <a:t>SENTENCIAS A FAVOR</a:t>
                      </a:r>
                    </a:p>
                  </a:txBody>
                  <a:tcPr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2400" dirty="0">
                          <a:latin typeface="Montserrat" panose="00000500000000000000" pitchFamily="2" charset="0"/>
                        </a:rPr>
                        <a:t>SENTENCIAS EN CONTRA</a:t>
                      </a:r>
                    </a:p>
                  </a:txBody>
                  <a:tcPr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2932889"/>
                  </a:ext>
                </a:extLst>
              </a:tr>
              <a:tr h="902085">
                <a:tc>
                  <a:txBody>
                    <a:bodyPr/>
                    <a:lstStyle/>
                    <a:p>
                      <a:pPr algn="ctr"/>
                      <a:r>
                        <a:rPr lang="es-CO" sz="4000" dirty="0">
                          <a:latin typeface="Montserrat" panose="00000500000000000000" pitchFamily="2" charset="0"/>
                        </a:rPr>
                        <a:t>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4000" dirty="0">
                          <a:latin typeface="Montserrat" panose="00000500000000000000" pitchFamily="2" charset="0"/>
                        </a:rPr>
                        <a:t>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2703195"/>
                  </a:ext>
                </a:extLst>
              </a:tr>
            </a:tbl>
          </a:graphicData>
        </a:graphic>
      </p:graphicFrame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844BC525-08BA-53EA-7824-C0A0A3B8DCB6}"/>
              </a:ext>
            </a:extLst>
          </p:cNvPr>
          <p:cNvCxnSpPr>
            <a:cxnSpLocks/>
          </p:cNvCxnSpPr>
          <p:nvPr/>
        </p:nvCxnSpPr>
        <p:spPr>
          <a:xfrm flipH="1">
            <a:off x="3650130" y="2919046"/>
            <a:ext cx="816362" cy="874946"/>
          </a:xfrm>
          <a:prstGeom prst="straightConnector1">
            <a:avLst/>
          </a:prstGeom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4" name="CuadroTexto 13">
            <a:extLst>
              <a:ext uri="{FF2B5EF4-FFF2-40B4-BE49-F238E27FC236}">
                <a16:creationId xmlns:a16="http://schemas.microsoft.com/office/drawing/2014/main" id="{5980FCD1-B6E7-9185-D741-336F501E2E67}"/>
              </a:ext>
            </a:extLst>
          </p:cNvPr>
          <p:cNvSpPr txBox="1"/>
          <p:nvPr/>
        </p:nvSpPr>
        <p:spPr>
          <a:xfrm>
            <a:off x="-102863" y="3941880"/>
            <a:ext cx="750598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Tx/>
              <a:buChar char="-"/>
            </a:pPr>
            <a:r>
              <a:rPr lang="es-CO" sz="2000" dirty="0">
                <a:latin typeface="Montserrat" panose="00000500000000000000" pitchFamily="2" charset="0"/>
              </a:rPr>
              <a:t>Devolución de saldo*</a:t>
            </a:r>
          </a:p>
          <a:p>
            <a:pPr marL="285750" indent="-285750" algn="ctr">
              <a:buFontTx/>
              <a:buChar char="-"/>
            </a:pPr>
            <a:r>
              <a:rPr lang="es-CO" sz="2000" dirty="0">
                <a:latin typeface="Montserrat" panose="00000500000000000000" pitchFamily="2" charset="0"/>
              </a:rPr>
              <a:t>Pago de incapacidad*</a:t>
            </a:r>
          </a:p>
          <a:p>
            <a:pPr marL="285750" indent="-285750" algn="ctr">
              <a:buFontTx/>
              <a:buChar char="-"/>
            </a:pPr>
            <a:r>
              <a:rPr lang="es-CO" sz="2000" dirty="0">
                <a:latin typeface="Montserrat" panose="00000500000000000000" pitchFamily="2" charset="0"/>
              </a:rPr>
              <a:t>Perdida de materia. </a:t>
            </a:r>
          </a:p>
          <a:p>
            <a:pPr marL="285750" indent="-285750" algn="ctr">
              <a:buFontTx/>
              <a:buChar char="-"/>
            </a:pPr>
            <a:endParaRPr lang="es-CO" sz="2000" dirty="0">
              <a:latin typeface="Montserrat" panose="00000500000000000000" pitchFamily="2" charset="0"/>
            </a:endParaRPr>
          </a:p>
          <a:p>
            <a:pPr algn="ctr"/>
            <a:r>
              <a:rPr lang="es-CO" sz="2000" dirty="0">
                <a:latin typeface="Montserrat" panose="00000500000000000000" pitchFamily="2" charset="0"/>
              </a:rPr>
              <a:t>*Población de especial protección constitucional. </a:t>
            </a:r>
          </a:p>
        </p:txBody>
      </p:sp>
    </p:spTree>
    <p:extLst>
      <p:ext uri="{BB962C8B-B14F-4D97-AF65-F5344CB8AC3E}">
        <p14:creationId xmlns:p14="http://schemas.microsoft.com/office/powerpoint/2010/main" val="9254080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F42B13-77A7-A660-B941-AD7B840A14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:a16="http://schemas.microsoft.com/office/drawing/2014/main" id="{2BF40776-A822-F824-A6C3-CBA64C279743}"/>
              </a:ext>
            </a:extLst>
          </p:cNvPr>
          <p:cNvSpPr txBox="1"/>
          <p:nvPr/>
        </p:nvSpPr>
        <p:spPr>
          <a:xfrm>
            <a:off x="497044" y="2367171"/>
            <a:ext cx="1141001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400" b="1" dirty="0">
                <a:latin typeface="Montserrat" panose="00000500000000000000" pitchFamily="2" charset="0"/>
              </a:rPr>
              <a:t>DEFENSA JURÍDICA EN PROCESOS  JUDICIALES Y ADMINISTRATIVOS 2023 </a:t>
            </a:r>
          </a:p>
        </p:txBody>
      </p:sp>
    </p:spTree>
    <p:extLst>
      <p:ext uri="{BB962C8B-B14F-4D97-AF65-F5344CB8AC3E}">
        <p14:creationId xmlns:p14="http://schemas.microsoft.com/office/powerpoint/2010/main" val="40303878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F42B13-77A7-A660-B941-AD7B840A14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6260D56E-8669-B36F-F3F7-E33FC59896E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83334070"/>
              </p:ext>
            </p:extLst>
          </p:nvPr>
        </p:nvGraphicFramePr>
        <p:xfrm>
          <a:off x="3631223" y="0"/>
          <a:ext cx="8560777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2D23F41F-E726-14F4-9DC4-7CB8DDB274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0303404"/>
              </p:ext>
            </p:extLst>
          </p:nvPr>
        </p:nvGraphicFramePr>
        <p:xfrm>
          <a:off x="774787" y="1209909"/>
          <a:ext cx="3401558" cy="443818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11313">
                  <a:extLst>
                    <a:ext uri="{9D8B030D-6E8A-4147-A177-3AD203B41FA5}">
                      <a16:colId xmlns:a16="http://schemas.microsoft.com/office/drawing/2014/main" val="4206933458"/>
                    </a:ext>
                  </a:extLst>
                </a:gridCol>
                <a:gridCol w="1090245">
                  <a:extLst>
                    <a:ext uri="{9D8B030D-6E8A-4147-A177-3AD203B41FA5}">
                      <a16:colId xmlns:a16="http://schemas.microsoft.com/office/drawing/2014/main" val="2603991336"/>
                    </a:ext>
                  </a:extLst>
                </a:gridCol>
              </a:tblGrid>
              <a:tr h="35386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700" b="1" i="0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ORIGEN</a:t>
                      </a:r>
                    </a:p>
                  </a:txBody>
                  <a:tcPr marL="0" marR="0" marT="0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700" b="1" i="0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CONTEO</a:t>
                      </a:r>
                    </a:p>
                  </a:txBody>
                  <a:tcPr marL="0" marR="0" marT="0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5646693"/>
                  </a:ext>
                </a:extLst>
              </a:tr>
              <a:tr h="23779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u="none" strike="noStrike" dirty="0">
                          <a:effectLst/>
                          <a:latin typeface="Montserrat" panose="00000500000000000000" pitchFamily="2" charset="0"/>
                        </a:rPr>
                        <a:t>Procesos laborales*</a:t>
                      </a:r>
                    </a:p>
                    <a:p>
                      <a:pPr algn="ctr" fontAlgn="b"/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  <a:p>
                      <a:pPr algn="ctr" fontAlgn="b"/>
                      <a:r>
                        <a:rPr lang="es-CO" sz="1200" dirty="0">
                          <a:latin typeface="Montserrat" panose="00000500000000000000" pitchFamily="2" charset="0"/>
                        </a:rPr>
                        <a:t>De los 15 procesos laborales, 4 iniciaron durante el 2023. 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15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160077"/>
                  </a:ext>
                </a:extLst>
              </a:tr>
              <a:tr h="23779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Procesos penales*</a:t>
                      </a:r>
                    </a:p>
                    <a:p>
                      <a:pPr algn="ctr" fontAlgn="b"/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Se vinculó a la seccional en 1 solo proceso penal, los demás ya venían en trámite. 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12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2866033"/>
                  </a:ext>
                </a:extLst>
              </a:tr>
              <a:tr h="23779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Extrajudicial*</a:t>
                      </a:r>
                    </a:p>
                    <a:p>
                      <a:pPr algn="ctr" fontAlgn="b"/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  <a:p>
                      <a:pPr algn="ctr"/>
                      <a:r>
                        <a:rPr lang="es-CO" sz="1200" dirty="0">
                          <a:latin typeface="Montserrat" panose="00000500000000000000" pitchFamily="2" charset="0"/>
                        </a:rPr>
                        <a:t>Se tuvo el recaudo de cartera de 2 procesos. 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2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9794717"/>
                  </a:ext>
                </a:extLst>
              </a:tr>
              <a:tr h="261547"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Administrativos*</a:t>
                      </a:r>
                    </a:p>
                    <a:p>
                      <a:pPr algn="ctr" fontAlgn="b"/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  <a:p>
                      <a:pPr algn="ctr" fontAlgn="b"/>
                      <a:r>
                        <a:rPr lang="es-CO" sz="1200" dirty="0">
                          <a:latin typeface="Montserrat" panose="00000500000000000000" pitchFamily="2" charset="0"/>
                        </a:rPr>
                        <a:t>1 inició en 2023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3274184"/>
                  </a:ext>
                </a:extLst>
              </a:tr>
              <a:tr h="23779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u="none" strike="noStrike" dirty="0">
                          <a:effectLst/>
                          <a:latin typeface="Montserrat" panose="00000500000000000000" pitchFamily="2" charset="0"/>
                        </a:rPr>
                        <a:t>Contencioso administrativo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1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4180101"/>
                  </a:ext>
                </a:extLst>
              </a:tr>
              <a:tr h="237799">
                <a:tc>
                  <a:txBody>
                    <a:bodyPr/>
                    <a:lstStyle/>
                    <a:p>
                      <a:pPr algn="r" fontAlgn="b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TOTAL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33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84673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274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E04A3A5-EBCC-5B57-1D6F-C8D68B806B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D8102768-5D21-E6BE-BFB9-9A3888814D54}"/>
              </a:ext>
            </a:extLst>
          </p:cNvPr>
          <p:cNvSpPr/>
          <p:nvPr/>
        </p:nvSpPr>
        <p:spPr>
          <a:xfrm>
            <a:off x="495014" y="495136"/>
            <a:ext cx="292769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77"/>
                <a:ea typeface="+mn-ea"/>
                <a:cs typeface="+mn-cs"/>
              </a:rPr>
              <a:t>Nombre de la sección Montserrat 10 pt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6D03E411-BB30-AE78-DAEF-8278A12F9ED8}"/>
              </a:ext>
            </a:extLst>
          </p:cNvPr>
          <p:cNvSpPr/>
          <p:nvPr/>
        </p:nvSpPr>
        <p:spPr>
          <a:xfrm>
            <a:off x="495014" y="495136"/>
            <a:ext cx="292769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Medium" pitchFamily="2" charset="77"/>
                <a:ea typeface="+mn-ea"/>
                <a:cs typeface="+mn-cs"/>
              </a:rPr>
              <a:t>Nombre de la sección Montserrat 10 pt</a:t>
            </a:r>
          </a:p>
        </p:txBody>
      </p:sp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id="{E5C4D2D6-26A4-8309-71D7-EBE4BCEFC8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1555843"/>
              </p:ext>
            </p:extLst>
          </p:nvPr>
        </p:nvGraphicFramePr>
        <p:xfrm>
          <a:off x="1125415" y="426149"/>
          <a:ext cx="10295792" cy="15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47896">
                  <a:extLst>
                    <a:ext uri="{9D8B030D-6E8A-4147-A177-3AD203B41FA5}">
                      <a16:colId xmlns:a16="http://schemas.microsoft.com/office/drawing/2014/main" val="223907330"/>
                    </a:ext>
                  </a:extLst>
                </a:gridCol>
                <a:gridCol w="5147896">
                  <a:extLst>
                    <a:ext uri="{9D8B030D-6E8A-4147-A177-3AD203B41FA5}">
                      <a16:colId xmlns:a16="http://schemas.microsoft.com/office/drawing/2014/main" val="3469173480"/>
                    </a:ext>
                  </a:extLst>
                </a:gridCol>
              </a:tblGrid>
              <a:tr h="657727">
                <a:tc>
                  <a:txBody>
                    <a:bodyPr/>
                    <a:lstStyle/>
                    <a:p>
                      <a:pPr algn="ctr"/>
                      <a:r>
                        <a:rPr lang="es-CO" sz="2400" dirty="0">
                          <a:latin typeface="Montserrat" panose="00000500000000000000" pitchFamily="2" charset="0"/>
                        </a:rPr>
                        <a:t>PROCESOS LABORALES QUE INICIARON</a:t>
                      </a:r>
                    </a:p>
                  </a:txBody>
                  <a:tcPr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2400" dirty="0">
                          <a:latin typeface="Montserrat" panose="00000500000000000000" pitchFamily="2" charset="0"/>
                        </a:rPr>
                        <a:t>PROCESOS LABORALES CON SENTENCIA O ARCHIVADOS</a:t>
                      </a:r>
                    </a:p>
                  </a:txBody>
                  <a:tcPr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2932889"/>
                  </a:ext>
                </a:extLst>
              </a:tr>
              <a:tr h="560286">
                <a:tc>
                  <a:txBody>
                    <a:bodyPr/>
                    <a:lstStyle/>
                    <a:p>
                      <a:pPr algn="ctr"/>
                      <a:r>
                        <a:rPr lang="es-CO" sz="4000" dirty="0">
                          <a:latin typeface="Montserrat" panose="00000500000000000000" pitchFamily="2" charset="0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4000" dirty="0">
                          <a:latin typeface="Montserrat" panose="00000500000000000000" pitchFamily="2" charset="0"/>
                        </a:rPr>
                        <a:t>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2703195"/>
                  </a:ext>
                </a:extLst>
              </a:tr>
            </a:tbl>
          </a:graphicData>
        </a:graphic>
      </p:graphicFrame>
      <p:graphicFrame>
        <p:nvGraphicFramePr>
          <p:cNvPr id="13" name="Tabla 12">
            <a:extLst>
              <a:ext uri="{FF2B5EF4-FFF2-40B4-BE49-F238E27FC236}">
                <a16:creationId xmlns:a16="http://schemas.microsoft.com/office/drawing/2014/main" id="{7E10EC5E-CBBF-710A-1D45-F085D516B4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1341332"/>
              </p:ext>
            </p:extLst>
          </p:nvPr>
        </p:nvGraphicFramePr>
        <p:xfrm>
          <a:off x="1125415" y="2231503"/>
          <a:ext cx="10295792" cy="15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47896">
                  <a:extLst>
                    <a:ext uri="{9D8B030D-6E8A-4147-A177-3AD203B41FA5}">
                      <a16:colId xmlns:a16="http://schemas.microsoft.com/office/drawing/2014/main" val="223907330"/>
                    </a:ext>
                  </a:extLst>
                </a:gridCol>
                <a:gridCol w="5147896">
                  <a:extLst>
                    <a:ext uri="{9D8B030D-6E8A-4147-A177-3AD203B41FA5}">
                      <a16:colId xmlns:a16="http://schemas.microsoft.com/office/drawing/2014/main" val="3469173480"/>
                    </a:ext>
                  </a:extLst>
                </a:gridCol>
              </a:tblGrid>
              <a:tr h="657727">
                <a:tc>
                  <a:txBody>
                    <a:bodyPr/>
                    <a:lstStyle/>
                    <a:p>
                      <a:pPr algn="ctr"/>
                      <a:r>
                        <a:rPr lang="es-CO" sz="2400" dirty="0">
                          <a:latin typeface="Montserrat" panose="00000500000000000000" pitchFamily="2" charset="0"/>
                        </a:rPr>
                        <a:t>PROCESOS PENALES A LOS QUE FUIMOS VINCULADOS</a:t>
                      </a:r>
                    </a:p>
                  </a:txBody>
                  <a:tcPr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2400" dirty="0">
                          <a:latin typeface="Montserrat" panose="00000500000000000000" pitchFamily="2" charset="0"/>
                        </a:rPr>
                        <a:t>PROCESOS PENALES CON SENTENCIA Y ARCHIVADOS</a:t>
                      </a:r>
                    </a:p>
                  </a:txBody>
                  <a:tcPr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2932889"/>
                  </a:ext>
                </a:extLst>
              </a:tr>
              <a:tr h="560286">
                <a:tc>
                  <a:txBody>
                    <a:bodyPr/>
                    <a:lstStyle/>
                    <a:p>
                      <a:pPr algn="ctr"/>
                      <a:r>
                        <a:rPr lang="es-CO" sz="4000" dirty="0">
                          <a:latin typeface="Montserrat" panose="00000500000000000000" pitchFamily="2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4000" dirty="0">
                          <a:latin typeface="Montserrat" panose="00000500000000000000" pitchFamily="2" charset="0"/>
                        </a:rPr>
                        <a:t>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2703195"/>
                  </a:ext>
                </a:extLst>
              </a:tr>
            </a:tbl>
          </a:graphicData>
        </a:graphic>
      </p:graphicFrame>
      <p:graphicFrame>
        <p:nvGraphicFramePr>
          <p:cNvPr id="14" name="Tabla 13">
            <a:extLst>
              <a:ext uri="{FF2B5EF4-FFF2-40B4-BE49-F238E27FC236}">
                <a16:creationId xmlns:a16="http://schemas.microsoft.com/office/drawing/2014/main" id="{281802BA-5C36-AEDD-01AE-B0C6680BD1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4131598"/>
              </p:ext>
            </p:extLst>
          </p:nvPr>
        </p:nvGraphicFramePr>
        <p:xfrm>
          <a:off x="1125415" y="4036857"/>
          <a:ext cx="10295792" cy="13587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95792">
                  <a:extLst>
                    <a:ext uri="{9D8B030D-6E8A-4147-A177-3AD203B41FA5}">
                      <a16:colId xmlns:a16="http://schemas.microsoft.com/office/drawing/2014/main" val="223907330"/>
                    </a:ext>
                  </a:extLst>
                </a:gridCol>
              </a:tblGrid>
              <a:tr h="657727">
                <a:tc>
                  <a:txBody>
                    <a:bodyPr/>
                    <a:lstStyle/>
                    <a:p>
                      <a:pPr algn="ctr"/>
                      <a:r>
                        <a:rPr lang="es-CO" sz="2400" dirty="0">
                          <a:latin typeface="Montserrat" panose="00000500000000000000" pitchFamily="2" charset="0"/>
                        </a:rPr>
                        <a:t>PROCESOS ADMINISTRATIVOS QUE CONCLUYERON</a:t>
                      </a:r>
                    </a:p>
                  </a:txBody>
                  <a:tcPr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2932889"/>
                  </a:ext>
                </a:extLst>
              </a:tr>
              <a:tr h="560286">
                <a:tc>
                  <a:txBody>
                    <a:bodyPr/>
                    <a:lstStyle/>
                    <a:p>
                      <a:pPr algn="ctr"/>
                      <a:r>
                        <a:rPr lang="es-CO" sz="4000" dirty="0">
                          <a:latin typeface="Montserrat" panose="00000500000000000000" pitchFamily="2" charset="0"/>
                        </a:rPr>
                        <a:t>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27031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816274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710</TotalTime>
  <Words>588</Words>
  <Application>Microsoft Office PowerPoint</Application>
  <PresentationFormat>Panorámica</PresentationFormat>
  <Paragraphs>191</Paragraphs>
  <Slides>16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Montserrat</vt:lpstr>
      <vt:lpstr>Montserrat Medium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Nayfer Carolina Acuna Lara</dc:creator>
  <cp:lastModifiedBy>Leidy J. Chiquito B.</cp:lastModifiedBy>
  <cp:revision>38</cp:revision>
  <dcterms:created xsi:type="dcterms:W3CDTF">2020-09-17T03:19:35Z</dcterms:created>
  <dcterms:modified xsi:type="dcterms:W3CDTF">2024-03-18T15:18:07Z</dcterms:modified>
</cp:coreProperties>
</file>